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58" r:id="rId5"/>
    <p:sldId id="265" r:id="rId6"/>
    <p:sldId id="267" r:id="rId7"/>
    <p:sldId id="268" r:id="rId8"/>
    <p:sldId id="266" r:id="rId9"/>
    <p:sldId id="263" r:id="rId10"/>
    <p:sldId id="261" r:id="rId11"/>
    <p:sldId id="262" r:id="rId12"/>
    <p:sldId id="264" r:id="rId13"/>
    <p:sldId id="271" r:id="rId14"/>
    <p:sldId id="272" r:id="rId15"/>
    <p:sldId id="27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94660"/>
  </p:normalViewPr>
  <p:slideViewPr>
    <p:cSldViewPr>
      <p:cViewPr>
        <p:scale>
          <a:sx n="66" d="100"/>
          <a:sy n="66" d="100"/>
        </p:scale>
        <p:origin x="-1786" y="-4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04717-9FC8-4F90-9CB5-0BA118270D81}" type="datetimeFigureOut">
              <a:rPr lang="en-CA" smtClean="0"/>
              <a:t>20/12/2019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988F6-8A3F-4179-887F-470F3D38E6C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374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70C0C01-A183-4BD4-BC1E-F3BC6840DA76}" type="datetimeFigureOut">
              <a:rPr lang="en-CA" smtClean="0"/>
              <a:t>20/12/2019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9581AB-B4DC-4BA7-BE5B-07AF8D1D4C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9543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5CB0-4DC6-4246-A366-52F6CCF2F312}" type="datetimeFigureOut">
              <a:rPr lang="en-CA" smtClean="0"/>
              <a:t>20/12/2019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D54D-D718-4DE2-AA2A-3270A4C9913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5CB0-4DC6-4246-A366-52F6CCF2F312}" type="datetimeFigureOut">
              <a:rPr lang="en-CA" smtClean="0"/>
              <a:t>20/12/2019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D54D-D718-4DE2-AA2A-3270A4C9913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5CB0-4DC6-4246-A366-52F6CCF2F312}" type="datetimeFigureOut">
              <a:rPr lang="en-CA" smtClean="0"/>
              <a:t>20/12/2019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D54D-D718-4DE2-AA2A-3270A4C9913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5CB0-4DC6-4246-A366-52F6CCF2F312}" type="datetimeFigureOut">
              <a:rPr lang="en-CA" smtClean="0"/>
              <a:t>20/12/2019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D54D-D718-4DE2-AA2A-3270A4C9913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5CB0-4DC6-4246-A366-52F6CCF2F312}" type="datetimeFigureOut">
              <a:rPr lang="en-CA" smtClean="0"/>
              <a:t>20/12/2019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D54D-D718-4DE2-AA2A-3270A4C9913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5CB0-4DC6-4246-A366-52F6CCF2F312}" type="datetimeFigureOut">
              <a:rPr lang="en-CA" smtClean="0"/>
              <a:t>20/12/2019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D54D-D718-4DE2-AA2A-3270A4C9913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5CB0-4DC6-4246-A366-52F6CCF2F312}" type="datetimeFigureOut">
              <a:rPr lang="en-CA" smtClean="0"/>
              <a:t>20/12/2019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D54D-D718-4DE2-AA2A-3270A4C9913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5CB0-4DC6-4246-A366-52F6CCF2F312}" type="datetimeFigureOut">
              <a:rPr lang="en-CA" smtClean="0"/>
              <a:t>20/12/2019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D54D-D718-4DE2-AA2A-3270A4C9913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5CB0-4DC6-4246-A366-52F6CCF2F312}" type="datetimeFigureOut">
              <a:rPr lang="en-CA" smtClean="0"/>
              <a:t>20/12/2019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D54D-D718-4DE2-AA2A-3270A4C9913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5CB0-4DC6-4246-A366-52F6CCF2F312}" type="datetimeFigureOut">
              <a:rPr lang="en-CA" smtClean="0"/>
              <a:t>20/12/2019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D54D-D718-4DE2-AA2A-3270A4C99131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5CB0-4DC6-4246-A366-52F6CCF2F312}" type="datetimeFigureOut">
              <a:rPr lang="en-CA" smtClean="0"/>
              <a:t>20/12/2019</a:t>
            </a:fld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87D54D-D718-4DE2-AA2A-3270A4C99131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C87D54D-D718-4DE2-AA2A-3270A4C99131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C4E5CB0-4DC6-4246-A366-52F6CCF2F312}" type="datetimeFigureOut">
              <a:rPr lang="en-CA" smtClean="0"/>
              <a:t>20/12/2019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myblueprint.ca/support/videos/course-selection/4DWTLIEMhGmo4wIqQasS6g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dsb.on.ca/" TargetMode="External"/><Relationship Id="rId2" Type="http://schemas.openxmlformats.org/officeDocument/2006/relationships/hyperlink" Target="http://www.myblueprint.ca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blueprint.ca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Welcome to the Course Selection Assembly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509120"/>
            <a:ext cx="6461760" cy="1066800"/>
          </a:xfrm>
        </p:spPr>
        <p:txBody>
          <a:bodyPr/>
          <a:lstStyle/>
          <a:p>
            <a:r>
              <a:rPr lang="en-CA" dirty="0" smtClean="0"/>
              <a:t>February 2020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451036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myBlueprint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Students will choose and submit their courses on myBlueprint.ca </a:t>
            </a:r>
          </a:p>
          <a:p>
            <a:r>
              <a:rPr lang="en-CA" dirty="0" smtClean="0"/>
              <a:t>Everyone will receive step by step directions on how to select their courses.</a:t>
            </a:r>
          </a:p>
          <a:p>
            <a:r>
              <a:rPr lang="en-CA" dirty="0" smtClean="0"/>
              <a:t>Where to get help: Guidance Counsellors, Winston Churchill Website, Secondary Placemat, myBlueprint.ca</a:t>
            </a:r>
          </a:p>
          <a:p>
            <a:r>
              <a:rPr lang="en-CA" dirty="0" smtClean="0"/>
              <a:t>Course Selection video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CA" dirty="0" smtClean="0"/>
              <a:t>Student Course Selection Video</a:t>
            </a:r>
          </a:p>
          <a:p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www.myblueprint.ca/support/videos/course-selection/4DWTLIEMhGmo4wIqQasS6g</a:t>
            </a: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6147" name="Picture 3" descr="C:\Users\041559\AppData\Local\Microsoft\Windows\Temporary Internet Files\Content.IE5\HME3TAUE\oportunidades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803352"/>
            <a:ext cx="3488524" cy="2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71092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6"/>
          <p:cNvSpPr>
            <a:spLocks noChangeArrowheads="1"/>
          </p:cNvSpPr>
          <p:nvPr/>
        </p:nvSpPr>
        <p:spPr bwMode="auto">
          <a:xfrm>
            <a:off x="5197475" y="50800"/>
            <a:ext cx="3892550" cy="4429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7" tIns="45713" rIns="91427" bIns="45713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CA" altLang="en-US" sz="2000" b="1" dirty="0">
                <a:latin typeface="Calibri" pitchFamily="34" charset="0"/>
              </a:rPr>
              <a:t>HIGH SCHOOL PLANNER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623888"/>
            <a:ext cx="8621713" cy="633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511471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Where can you find information?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Choices Booklet</a:t>
            </a:r>
          </a:p>
          <a:p>
            <a:r>
              <a:rPr lang="en-CA" dirty="0" smtClean="0"/>
              <a:t>Winston Churchill website on the Guidance course selection tab.</a:t>
            </a:r>
          </a:p>
          <a:p>
            <a:r>
              <a:rPr lang="en-CA" dirty="0" smtClean="0"/>
              <a:t>Guidance Counsellor</a:t>
            </a:r>
          </a:p>
          <a:p>
            <a:r>
              <a:rPr lang="en-CA" dirty="0" smtClean="0">
                <a:hlinkClick r:id="rId2"/>
              </a:rPr>
              <a:t>www.myBlueprint.ca</a:t>
            </a:r>
            <a:r>
              <a:rPr lang="en-CA" dirty="0" smtClean="0"/>
              <a:t> </a:t>
            </a:r>
          </a:p>
          <a:p>
            <a:r>
              <a:rPr lang="en-CA" dirty="0" smtClean="0">
                <a:hlinkClick r:id="rId3"/>
              </a:rPr>
              <a:t>www.tdsb.on.ca</a:t>
            </a:r>
            <a:r>
              <a:rPr lang="en-CA" dirty="0" smtClean="0"/>
              <a:t> in the Secondary Schools Guidance tab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327879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should I do now</a:t>
            </a:r>
            <a:r>
              <a:rPr lang="en-US" altLang="en-US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Go onto </a:t>
            </a:r>
            <a:r>
              <a:rPr lang="en-CA" dirty="0" smtClean="0">
                <a:hlinkClick r:id="rId2"/>
              </a:rPr>
              <a:t>www.myBlueprint.ca</a:t>
            </a:r>
            <a:r>
              <a:rPr lang="en-CA" dirty="0" smtClean="0"/>
              <a:t> and reactivate your account before February 10</a:t>
            </a:r>
            <a:r>
              <a:rPr lang="en-CA" baseline="30000" dirty="0" smtClean="0"/>
              <a:t>th</a:t>
            </a:r>
            <a:r>
              <a:rPr lang="en-CA" dirty="0" smtClean="0"/>
              <a:t>.  If you need help, come to guidance after school.  You will need your </a:t>
            </a:r>
            <a:r>
              <a:rPr lang="en-CA" b="1" dirty="0" smtClean="0"/>
              <a:t>OEN number </a:t>
            </a:r>
            <a:r>
              <a:rPr lang="en-CA" dirty="0" smtClean="0"/>
              <a:t>to reactivate your account.</a:t>
            </a:r>
          </a:p>
          <a:p>
            <a:r>
              <a:rPr lang="en-CA" dirty="0" smtClean="0"/>
              <a:t>Look at your Credit Counselling Summary to see the number of compulsory &amp; elective courses that you need to take.</a:t>
            </a:r>
          </a:p>
          <a:p>
            <a:r>
              <a:rPr lang="en-CA" dirty="0" smtClean="0"/>
              <a:t>Review the course selection sheet and circle the courses you would like to take next year.</a:t>
            </a:r>
          </a:p>
          <a:p>
            <a:r>
              <a:rPr lang="en-CA" dirty="0" smtClean="0"/>
              <a:t>Go to myBlueprint to read the course descriptions to make sure you are interested in the course and that you have the pre-requisite to take the course.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611908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800" dirty="0" smtClean="0"/>
              <a:t>Prizes!!</a:t>
            </a:r>
            <a:endParaRPr lang="en-C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Choose your courses and submit your requests before February 21</a:t>
            </a:r>
            <a:r>
              <a:rPr lang="en-CA" sz="3200" baseline="30000" dirty="0" smtClean="0"/>
              <a:t>st</a:t>
            </a:r>
            <a:r>
              <a:rPr lang="en-CA" sz="3200" dirty="0" smtClean="0"/>
              <a:t> and your name will be entered into a draw to win prizes e.g. Churchill Swag.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68821931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2348880"/>
            <a:ext cx="7620000" cy="1714202"/>
          </a:xfrm>
        </p:spPr>
        <p:txBody>
          <a:bodyPr/>
          <a:lstStyle/>
          <a:p>
            <a:r>
              <a:rPr lang="en-US" altLang="en-US" sz="9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QUESTIONS?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8655484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7620000" cy="1143000"/>
          </a:xfrm>
        </p:spPr>
        <p:txBody>
          <a:bodyPr/>
          <a:lstStyle/>
          <a:p>
            <a:r>
              <a:rPr lang="en-CA" dirty="0" smtClean="0"/>
              <a:t>Important Dates 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24744"/>
            <a:ext cx="7620000" cy="4800600"/>
          </a:xfrm>
        </p:spPr>
        <p:txBody>
          <a:bodyPr/>
          <a:lstStyle/>
          <a:p>
            <a:endParaRPr lang="en-C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602490"/>
              </p:ext>
            </p:extLst>
          </p:nvPr>
        </p:nvGraphicFramePr>
        <p:xfrm>
          <a:off x="467544" y="1742453"/>
          <a:ext cx="7272808" cy="4932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888432"/>
              </a:tblGrid>
              <a:tr h="361464">
                <a:tc>
                  <a:txBody>
                    <a:bodyPr/>
                    <a:lstStyle/>
                    <a:p>
                      <a:pPr algn="l"/>
                      <a:r>
                        <a:rPr lang="en-CA" sz="2000" dirty="0" smtClean="0"/>
                        <a:t>Dates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Activity</a:t>
                      </a:r>
                      <a:endParaRPr lang="en-CA" sz="2000" dirty="0"/>
                    </a:p>
                  </a:txBody>
                  <a:tcPr/>
                </a:tc>
              </a:tr>
              <a:tr h="762302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February 5 - 7</a:t>
                      </a:r>
                      <a:r>
                        <a:rPr lang="en-CA" sz="2000" baseline="30000" dirty="0" smtClean="0"/>
                        <a:t>th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000" b="1" dirty="0" smtClean="0"/>
                        <a:t>Course Selection Class Visits </a:t>
                      </a:r>
                    </a:p>
                    <a:p>
                      <a:r>
                        <a:rPr lang="en-CA" sz="2000" dirty="0" smtClean="0"/>
                        <a:t>Period 1:  Grades 9 &amp; 10  </a:t>
                      </a:r>
                    </a:p>
                    <a:p>
                      <a:r>
                        <a:rPr lang="en-CA" sz="2000" dirty="0" smtClean="0"/>
                        <a:t>Period 2:  Grades 11 &amp; 12</a:t>
                      </a:r>
                    </a:p>
                  </a:txBody>
                  <a:tcPr/>
                </a:tc>
              </a:tr>
              <a:tr h="361464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February 7</a:t>
                      </a:r>
                      <a:r>
                        <a:rPr lang="en-CA" sz="2000" baseline="30000" dirty="0" smtClean="0"/>
                        <a:t>th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000" b="1" dirty="0" smtClean="0"/>
                        <a:t>Course Fair </a:t>
                      </a:r>
                      <a:r>
                        <a:rPr lang="en-CA" sz="2000" dirty="0" smtClean="0"/>
                        <a:t>(Per. 3 - Library)</a:t>
                      </a:r>
                    </a:p>
                  </a:txBody>
                  <a:tcPr/>
                </a:tc>
              </a:tr>
              <a:tr h="3614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/>
                        <a:t>February 4</a:t>
                      </a:r>
                      <a:r>
                        <a:rPr lang="en-CA" sz="2000" baseline="30000" dirty="0" smtClean="0"/>
                        <a:t>th</a:t>
                      </a:r>
                      <a:endParaRPr lang="en-C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000" b="1" dirty="0" smtClean="0"/>
                        <a:t>CO-OP Course Selection </a:t>
                      </a:r>
                      <a:r>
                        <a:rPr lang="en-CA" sz="2000" dirty="0" smtClean="0"/>
                        <a:t>(Period</a:t>
                      </a:r>
                      <a:r>
                        <a:rPr lang="en-CA" sz="2000" baseline="0" dirty="0" smtClean="0"/>
                        <a:t> 1 &amp; 3)</a:t>
                      </a:r>
                      <a:endParaRPr lang="en-CA" sz="2000" dirty="0"/>
                    </a:p>
                  </a:txBody>
                  <a:tcPr/>
                </a:tc>
              </a:tr>
              <a:tr h="762302">
                <a:tc>
                  <a:txBody>
                    <a:bodyPr/>
                    <a:lstStyle/>
                    <a:p>
                      <a:r>
                        <a:rPr lang="en-CA" sz="2000" b="1" dirty="0" smtClean="0"/>
                        <a:t>myBlueprint Course Selection</a:t>
                      </a:r>
                    </a:p>
                    <a:p>
                      <a:r>
                        <a:rPr lang="en-CA" sz="2000" dirty="0" smtClean="0"/>
                        <a:t>February 10 – 13</a:t>
                      </a:r>
                      <a:r>
                        <a:rPr lang="en-CA" sz="2000" baseline="30000" dirty="0" smtClean="0"/>
                        <a:t>th</a:t>
                      </a:r>
                      <a:r>
                        <a:rPr lang="en-CA" sz="2000" dirty="0" smtClean="0"/>
                        <a:t> 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000" b="1" dirty="0" smtClean="0"/>
                        <a:t>Computer Lab</a:t>
                      </a:r>
                      <a:r>
                        <a:rPr lang="en-CA" sz="2000" b="1" baseline="0" dirty="0" smtClean="0"/>
                        <a:t> A224  &amp; Library</a:t>
                      </a:r>
                    </a:p>
                    <a:p>
                      <a:r>
                        <a:rPr lang="en-CA" sz="2000" baseline="0" dirty="0" smtClean="0"/>
                        <a:t>Period 1: Grade 9</a:t>
                      </a:r>
                    </a:p>
                    <a:p>
                      <a:r>
                        <a:rPr lang="en-CA" sz="2000" baseline="0" dirty="0" smtClean="0"/>
                        <a:t>Period 2: Grade 10</a:t>
                      </a:r>
                      <a:endParaRPr lang="en-CA" sz="2000" dirty="0"/>
                    </a:p>
                  </a:txBody>
                  <a:tcPr/>
                </a:tc>
              </a:tr>
              <a:tr h="911223">
                <a:tc>
                  <a:txBody>
                    <a:bodyPr/>
                    <a:lstStyle/>
                    <a:p>
                      <a:r>
                        <a:rPr lang="en-CA" sz="2000" b="1" dirty="0" smtClean="0"/>
                        <a:t>myBlueprint Course Selection</a:t>
                      </a:r>
                    </a:p>
                    <a:p>
                      <a:r>
                        <a:rPr lang="en-CA" sz="2000" dirty="0" smtClean="0"/>
                        <a:t>February 18 – 20</a:t>
                      </a:r>
                      <a:r>
                        <a:rPr lang="en-CA" sz="2000" baseline="30000" dirty="0" smtClean="0"/>
                        <a:t>th</a:t>
                      </a:r>
                      <a:r>
                        <a:rPr lang="en-CA" sz="2000" baseline="0" dirty="0" smtClean="0"/>
                        <a:t> 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1" dirty="0" smtClean="0"/>
                        <a:t>Computer Lab</a:t>
                      </a:r>
                      <a:r>
                        <a:rPr lang="en-CA" sz="2000" b="1" baseline="0" dirty="0" smtClean="0"/>
                        <a:t> A224 &amp; Library</a:t>
                      </a:r>
                    </a:p>
                    <a:p>
                      <a:r>
                        <a:rPr lang="en-CA" sz="2000" baseline="0" dirty="0" smtClean="0"/>
                        <a:t>Period 1: Grade 11</a:t>
                      </a:r>
                    </a:p>
                    <a:p>
                      <a:r>
                        <a:rPr lang="en-CA" sz="2000" baseline="0" dirty="0" smtClean="0"/>
                        <a:t>Period 2: Grade 12</a:t>
                      </a:r>
                      <a:endParaRPr lang="en-CA" sz="2000" dirty="0" smtClean="0"/>
                    </a:p>
                  </a:txBody>
                  <a:tcPr/>
                </a:tc>
              </a:tr>
              <a:tr h="421276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February 21</a:t>
                      </a:r>
                      <a:r>
                        <a:rPr lang="en-CA" sz="2000" baseline="30000" dirty="0" smtClean="0"/>
                        <a:t>st</a:t>
                      </a:r>
                      <a:r>
                        <a:rPr lang="en-CA" sz="2000" dirty="0" smtClean="0"/>
                        <a:t> 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000" b="1" dirty="0" smtClean="0"/>
                        <a:t>Last day</a:t>
                      </a:r>
                      <a:r>
                        <a:rPr lang="en-CA" sz="2000" b="1" baseline="0" dirty="0" smtClean="0"/>
                        <a:t> for Course Selection </a:t>
                      </a:r>
                      <a:endParaRPr lang="en-CA" sz="20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041559\AppData\Local\Microsoft\Windows\Temporary Internet Files\Content.IE5\MRLVHBPL\Calendar-Planning-photo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60648"/>
            <a:ext cx="2179472" cy="1634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95001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Graduation Requirements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90985896"/>
              </p:ext>
            </p:extLst>
          </p:nvPr>
        </p:nvGraphicFramePr>
        <p:xfrm>
          <a:off x="251520" y="1536700"/>
          <a:ext cx="3826768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768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marL="43891" marR="438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Successful</a:t>
                      </a:r>
                      <a:r>
                        <a:rPr lang="en-CA" baseline="0" dirty="0" smtClean="0"/>
                        <a:t> completion of literacy test</a:t>
                      </a:r>
                      <a:endParaRPr lang="en-CA" dirty="0"/>
                    </a:p>
                  </a:txBody>
                  <a:tcPr marL="43891" marR="438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40 Hours</a:t>
                      </a:r>
                      <a:r>
                        <a:rPr lang="en-CA" baseline="0" dirty="0" smtClean="0"/>
                        <a:t> of community involvement</a:t>
                      </a:r>
                      <a:endParaRPr lang="en-CA" dirty="0"/>
                    </a:p>
                  </a:txBody>
                  <a:tcPr marL="43891" marR="438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30 Credits</a:t>
                      </a:r>
                      <a:r>
                        <a:rPr lang="en-CA" baseline="0" dirty="0" smtClean="0"/>
                        <a:t>: (18 Compulsory &amp; 12 Electives)</a:t>
                      </a:r>
                      <a:endParaRPr lang="en-CA" dirty="0"/>
                    </a:p>
                  </a:txBody>
                  <a:tcPr marL="43891" marR="43891"/>
                </a:tc>
              </a:tr>
              <a:tr h="370840"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 smtClean="0"/>
                        <a:t>4 English</a:t>
                      </a:r>
                      <a:endParaRPr lang="en-CA" dirty="0"/>
                    </a:p>
                  </a:txBody>
                  <a:tcPr marL="43891" marR="43891"/>
                </a:tc>
              </a:tr>
              <a:tr h="370840"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 smtClean="0"/>
                        <a:t>3 Math</a:t>
                      </a:r>
                      <a:endParaRPr lang="en-CA" dirty="0"/>
                    </a:p>
                  </a:txBody>
                  <a:tcPr marL="43891" marR="43891"/>
                </a:tc>
              </a:tr>
              <a:tr h="370840"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 smtClean="0"/>
                        <a:t>2</a:t>
                      </a:r>
                      <a:r>
                        <a:rPr lang="en-CA" baseline="0" dirty="0" smtClean="0"/>
                        <a:t> Science</a:t>
                      </a:r>
                      <a:endParaRPr lang="en-CA" dirty="0"/>
                    </a:p>
                  </a:txBody>
                  <a:tcPr marL="43891" marR="43891"/>
                </a:tc>
              </a:tr>
              <a:tr h="370840"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 smtClean="0"/>
                        <a:t>1 French</a:t>
                      </a:r>
                      <a:endParaRPr lang="en-CA" dirty="0"/>
                    </a:p>
                  </a:txBody>
                  <a:tcPr marL="43891" marR="43891"/>
                </a:tc>
              </a:tr>
              <a:tr h="370840"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 smtClean="0"/>
                        <a:t>1 Geography</a:t>
                      </a:r>
                      <a:endParaRPr lang="en-CA" dirty="0"/>
                    </a:p>
                  </a:txBody>
                  <a:tcPr marL="43891" marR="43891"/>
                </a:tc>
              </a:tr>
              <a:tr h="370840"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 smtClean="0"/>
                        <a:t>1 History</a:t>
                      </a:r>
                      <a:endParaRPr lang="en-CA" dirty="0"/>
                    </a:p>
                  </a:txBody>
                  <a:tcPr marL="43891" marR="43891"/>
                </a:tc>
              </a:tr>
              <a:tr h="370840"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 smtClean="0"/>
                        <a:t>0.5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Careers &amp; 0.5 Civics</a:t>
                      </a:r>
                      <a:endParaRPr lang="en-CA" dirty="0"/>
                    </a:p>
                  </a:txBody>
                  <a:tcPr marL="43891" marR="43891"/>
                </a:tc>
              </a:tr>
              <a:tr h="370840"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 smtClean="0"/>
                        <a:t>1 Art</a:t>
                      </a:r>
                      <a:endParaRPr lang="en-CA" dirty="0"/>
                    </a:p>
                  </a:txBody>
                  <a:tcPr marL="43891" marR="43891"/>
                </a:tc>
              </a:tr>
              <a:tr h="370840"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 smtClean="0"/>
                        <a:t>1 Physical</a:t>
                      </a:r>
                      <a:r>
                        <a:rPr lang="en-CA" baseline="0" dirty="0" smtClean="0"/>
                        <a:t> &amp; Health Education</a:t>
                      </a:r>
                      <a:endParaRPr lang="en-CA" dirty="0"/>
                    </a:p>
                  </a:txBody>
                  <a:tcPr marL="43891" marR="43891"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46176745"/>
              </p:ext>
            </p:extLst>
          </p:nvPr>
        </p:nvGraphicFramePr>
        <p:xfrm>
          <a:off x="4213920" y="1536700"/>
          <a:ext cx="4040832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063"/>
                <a:gridCol w="2986769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Plus one credit for each of the following groups: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Group 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400" dirty="0" smtClean="0"/>
                        <a:t>an additional English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400" dirty="0" smtClean="0"/>
                        <a:t>or French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400" dirty="0" smtClean="0"/>
                        <a:t>or a Social Science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400" dirty="0" smtClean="0"/>
                        <a:t>or Canadian &amp; World Studies credit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400" dirty="0" smtClean="0"/>
                        <a:t>or a Guidance &amp; Career Education credit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400" dirty="0" smtClean="0"/>
                        <a:t>or Cooperative Education credit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Group 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A Business</a:t>
                      </a:r>
                      <a:r>
                        <a:rPr lang="en-CA" sz="1400" baseline="0" dirty="0" smtClean="0"/>
                        <a:t> Studies credit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baseline="0" dirty="0" smtClean="0"/>
                        <a:t>Or credit in Health &amp; Physical Education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baseline="0" dirty="0" smtClean="0"/>
                        <a:t>Or credit in Arts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baseline="0" dirty="0" smtClean="0"/>
                        <a:t>Or credit in Cooperative Education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baseline="0" dirty="0" smtClean="0"/>
                        <a:t>Or credit in French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Group 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A grade 11 or 12 science</a:t>
                      </a:r>
                      <a:r>
                        <a:rPr lang="en-CA" sz="1400" baseline="0" dirty="0" smtClean="0"/>
                        <a:t> credit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baseline="0" dirty="0" smtClean="0"/>
                        <a:t>Or a Technological Education credit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baseline="0" dirty="0" smtClean="0"/>
                        <a:t>Or a Computer Studies credit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baseline="0" dirty="0" smtClean="0"/>
                        <a:t>Or a Co-op credit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baseline="0" dirty="0" smtClean="0"/>
                        <a:t>Or a French credit</a:t>
                      </a:r>
                      <a:endParaRPr lang="en-CA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C:\Users\041559\AppData\Local\Microsoft\Windows\Temporary Internet Files\Content.IE5\VAQ38S9Q\fab7c1c5c207efb4c47df78684098058-happy-graduate-silhouette-jumping-in-the-air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51912" y="44624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12934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New Courses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5016"/>
            <a:ext cx="3657600" cy="4590288"/>
          </a:xfrm>
        </p:spPr>
        <p:txBody>
          <a:bodyPr>
            <a:normAutofit fontScale="92500" lnSpcReduction="10000"/>
          </a:bodyPr>
          <a:lstStyle/>
          <a:p>
            <a:endParaRPr lang="en-CA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7984" y="1484784"/>
            <a:ext cx="3657600" cy="4590288"/>
          </a:xfrm>
        </p:spPr>
        <p:txBody>
          <a:bodyPr>
            <a:normAutofit fontScale="92500" lnSpcReduction="10000"/>
          </a:bodyPr>
          <a:lstStyle/>
          <a:p>
            <a:r>
              <a:rPr lang="en-CA" dirty="0"/>
              <a:t>Computer Programming (ICS4U1)</a:t>
            </a:r>
          </a:p>
          <a:p>
            <a:r>
              <a:rPr lang="en-CA" dirty="0"/>
              <a:t>History of Race, Politics and  Afro-Caribbean Diaspora (IDC3M1)</a:t>
            </a:r>
          </a:p>
          <a:p>
            <a:r>
              <a:rPr lang="en-CA" dirty="0"/>
              <a:t>Spanish (LWSBD1)</a:t>
            </a:r>
          </a:p>
          <a:p>
            <a:r>
              <a:rPr lang="en-CA" dirty="0"/>
              <a:t>Literacy: Reading &amp; Writing (ELS2O1)</a:t>
            </a:r>
          </a:p>
          <a:p>
            <a:r>
              <a:rPr lang="en-CA" dirty="0"/>
              <a:t>Videogame Design: </a:t>
            </a:r>
          </a:p>
          <a:p>
            <a:pPr lvl="1"/>
            <a:r>
              <a:rPr lang="en-CA" dirty="0"/>
              <a:t>Media Arts (AMS2O1) &amp; Computer Engineering Technology (TEJ2O1)</a:t>
            </a:r>
          </a:p>
        </p:txBody>
      </p:sp>
      <p:pic>
        <p:nvPicPr>
          <p:cNvPr id="3074" name="Picture 2" descr="C:\Users\041559\AppData\Local\Microsoft\Windows\Temporary Internet Files\Content.IE5\1HGFLICD\학습자료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54" y="1556792"/>
            <a:ext cx="3565690" cy="412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00038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dirty="0"/>
              <a:t>All Grade 10 Students Must Take…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en-US" sz="2800" dirty="0"/>
              <a:t>8 </a:t>
            </a:r>
            <a:r>
              <a:rPr lang="en-US" altLang="en-US" sz="2800" dirty="0" smtClean="0"/>
              <a:t>Credits that include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en-US" altLang="en-US" sz="2800" dirty="0"/>
              <a:t>English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altLang="en-US" sz="2800" dirty="0"/>
              <a:t>Math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altLang="en-US" sz="2800" dirty="0"/>
              <a:t>Science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altLang="en-US" sz="2800" dirty="0"/>
              <a:t>History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altLang="en-US" sz="2800" dirty="0"/>
              <a:t>Civics and Career Studies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altLang="en-US" sz="2800" dirty="0"/>
              <a:t>Elective #1 (your choice)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altLang="en-US" sz="2800" dirty="0"/>
              <a:t>Elective #2 (your choice)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altLang="en-US" sz="2800" dirty="0"/>
              <a:t>Elective #3 (your choice</a:t>
            </a:r>
            <a:r>
              <a:rPr lang="en-US" altLang="en-US" sz="2800" dirty="0" smtClean="0"/>
              <a:t>)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altLang="en-US" sz="2800" b="1" dirty="0" smtClean="0"/>
              <a:t>You must select 2 Alternative Courses</a:t>
            </a:r>
            <a:endParaRPr lang="en-CA" altLang="en-US" sz="2800" b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184089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dirty="0"/>
              <a:t>All Grade 11 Students Must Take…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1900808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/>
              <a:t>8 Credits that include: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altLang="en-US" sz="2800" dirty="0"/>
              <a:t>English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Math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altLang="en-US" sz="2800" b="1" dirty="0"/>
              <a:t>You must select 2 Alternative Courses</a:t>
            </a:r>
            <a:endParaRPr lang="en-CA" altLang="en-US" sz="2800" b="1" dirty="0"/>
          </a:p>
          <a:p>
            <a:pPr lvl="1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en-CA" altLang="en-US" sz="2800" dirty="0"/>
          </a:p>
          <a:p>
            <a:endParaRPr lang="en-C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370982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800" dirty="0" smtClean="0"/>
              <a:t>All Grade 12 Students Must Take…</a:t>
            </a:r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696544"/>
            <a:ext cx="7620000" cy="20448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/>
              <a:t>6 - 8 Credits that include: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English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altLang="en-US" sz="2800" b="1" dirty="0"/>
              <a:t>You must select 2 Alternative </a:t>
            </a:r>
            <a:r>
              <a:rPr lang="en-US" altLang="en-US" sz="2800" b="1" dirty="0" smtClean="0"/>
              <a:t>Courses</a:t>
            </a:r>
            <a:endParaRPr lang="en-US" altLang="en-US" sz="2800" dirty="0" smtClean="0"/>
          </a:p>
          <a:p>
            <a:pPr marL="114300" indent="0" algn="ctr">
              <a:buNone/>
            </a:pPr>
            <a:r>
              <a:rPr lang="en-CA" b="1" i="1" dirty="0" smtClean="0"/>
              <a:t>Only senior students with more than 23 credits may have an unassigned period (spare) on their timetable.</a:t>
            </a:r>
            <a:endParaRPr lang="en-CA" b="1" i="1" dirty="0"/>
          </a:p>
        </p:txBody>
      </p:sp>
    </p:spTree>
    <p:extLst>
      <p:ext uri="{BB962C8B-B14F-4D97-AF65-F5344CB8AC3E}">
        <p14:creationId xmlns:p14="http://schemas.microsoft.com/office/powerpoint/2010/main" val="103919126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Not Returning?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If you are going into grade 10, 11 or </a:t>
            </a:r>
            <a:r>
              <a:rPr lang="en-US" altLang="en-US" sz="2800" dirty="0" smtClean="0"/>
              <a:t>12, </a:t>
            </a:r>
            <a:r>
              <a:rPr lang="en-US" altLang="en-US" sz="2800" dirty="0"/>
              <a:t>please still fill out your course </a:t>
            </a:r>
            <a:r>
              <a:rPr lang="en-US" altLang="en-US" sz="2800" dirty="0" smtClean="0"/>
              <a:t>selections.</a:t>
            </a:r>
          </a:p>
          <a:p>
            <a:endParaRPr lang="en-US" altLang="en-US" sz="2800" dirty="0"/>
          </a:p>
          <a:p>
            <a:r>
              <a:rPr lang="en-US" altLang="en-US" sz="2800" dirty="0"/>
              <a:t>If you are graduating and not returning (you are entering the workplace, college, university, apprenticeship etc</a:t>
            </a:r>
            <a:r>
              <a:rPr lang="en-US" altLang="en-US" sz="2800" dirty="0" smtClean="0"/>
              <a:t>.), </a:t>
            </a:r>
            <a:r>
              <a:rPr lang="en-US" altLang="en-US" sz="2800" dirty="0"/>
              <a:t>you must still fill </a:t>
            </a:r>
            <a:r>
              <a:rPr lang="en-US" altLang="en-US" sz="2800" dirty="0" smtClean="0"/>
              <a:t>out “</a:t>
            </a:r>
            <a:r>
              <a:rPr lang="en-US" altLang="en-US" sz="2800" b="1" dirty="0" smtClean="0"/>
              <a:t>not returning</a:t>
            </a:r>
            <a:r>
              <a:rPr lang="en-US" altLang="en-US" sz="2800" dirty="0" smtClean="0"/>
              <a:t>” on </a:t>
            </a:r>
            <a:r>
              <a:rPr lang="en-US" altLang="en-US" sz="2800" dirty="0"/>
              <a:t>My Blueprint</a:t>
            </a:r>
            <a:r>
              <a:rPr lang="en-US" altLang="en-US" sz="2800" dirty="0" smtClean="0"/>
              <a:t>!</a:t>
            </a:r>
          </a:p>
          <a:p>
            <a:r>
              <a:rPr lang="en-US" altLang="en-US" sz="2800" dirty="0" smtClean="0"/>
              <a:t>Last Step:  Please fill out the Exit Survey.</a:t>
            </a:r>
            <a:endParaRPr lang="en-CA" altLang="en-US" sz="2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093131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Lenoard Braithwaite Program (LBP)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96752"/>
            <a:ext cx="76200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 dirty="0" smtClean="0"/>
              <a:t>Our Africentric Specialized Program</a:t>
            </a:r>
          </a:p>
          <a:p>
            <a:r>
              <a:rPr lang="en-US" altLang="en-US" sz="2800" dirty="0"/>
              <a:t>Students planning to apply to the </a:t>
            </a:r>
            <a:r>
              <a:rPr lang="en-US" altLang="en-US" sz="2800" dirty="0" smtClean="0"/>
              <a:t>LBP </a:t>
            </a:r>
            <a:r>
              <a:rPr lang="en-US" altLang="en-US" sz="2800" dirty="0"/>
              <a:t>program should pick regular stream courses.</a:t>
            </a:r>
          </a:p>
          <a:p>
            <a:r>
              <a:rPr lang="en-US" altLang="en-US" sz="2800" dirty="0" smtClean="0"/>
              <a:t>Once </a:t>
            </a:r>
            <a:r>
              <a:rPr lang="en-US" altLang="en-US" sz="2800" dirty="0"/>
              <a:t>you have been accepted into the program we will then make the necessary change </a:t>
            </a:r>
          </a:p>
          <a:p>
            <a:r>
              <a:rPr lang="en-US" altLang="en-US" sz="2800" dirty="0"/>
              <a:t>Interested in </a:t>
            </a:r>
            <a:r>
              <a:rPr lang="en-US" altLang="en-US" sz="2800" dirty="0" smtClean="0"/>
              <a:t>L</a:t>
            </a:r>
            <a:r>
              <a:rPr lang="en-CA" altLang="en-US" sz="2800" dirty="0" smtClean="0"/>
              <a:t>BP</a:t>
            </a:r>
            <a:r>
              <a:rPr lang="en-US" altLang="en-US" sz="2800" dirty="0" smtClean="0"/>
              <a:t>? </a:t>
            </a:r>
            <a:r>
              <a:rPr lang="en-US" altLang="en-US" sz="2800" dirty="0"/>
              <a:t>Fill out an application </a:t>
            </a:r>
            <a:r>
              <a:rPr lang="en-US" altLang="en-US" sz="2800" dirty="0" smtClean="0"/>
              <a:t>in guidance ASAP</a:t>
            </a:r>
            <a:r>
              <a:rPr lang="en-US" altLang="en-US" sz="2800" dirty="0"/>
              <a:t>! </a:t>
            </a:r>
            <a:endParaRPr lang="en-US" altLang="en-US" sz="2800" dirty="0" smtClean="0"/>
          </a:p>
          <a:p>
            <a:r>
              <a:rPr lang="en-US" sz="2800" dirty="0" smtClean="0"/>
              <a:t>See the Course Selection board for LBP flow chart of required courses.</a:t>
            </a:r>
          </a:p>
          <a:p>
            <a:r>
              <a:rPr lang="en-US" altLang="en-US" sz="2800" b="1" i="1" dirty="0"/>
              <a:t>Current </a:t>
            </a:r>
            <a:r>
              <a:rPr lang="en-US" altLang="en-US" sz="2800" b="1" i="1" dirty="0" smtClean="0"/>
              <a:t>LBP </a:t>
            </a:r>
            <a:r>
              <a:rPr lang="en-US" altLang="en-US" sz="2800" b="1" i="1" dirty="0"/>
              <a:t>students should pick courses that have a </a:t>
            </a:r>
            <a:r>
              <a:rPr lang="en-US" altLang="en-US" sz="2800" b="1" i="1" dirty="0" smtClean="0"/>
              <a:t>“P” </a:t>
            </a:r>
            <a:r>
              <a:rPr lang="en-US" altLang="en-US" sz="2800" b="1" i="1" dirty="0"/>
              <a:t>at the end of the course code e.g. </a:t>
            </a:r>
            <a:r>
              <a:rPr lang="en-US" altLang="en-US" sz="2800" b="1" i="1" dirty="0" smtClean="0"/>
              <a:t>ENG4U</a:t>
            </a:r>
            <a:r>
              <a:rPr lang="en-US" altLang="en-US" sz="2800" b="1" i="1" u="sng" dirty="0" smtClean="0"/>
              <a:t>P</a:t>
            </a:r>
            <a:endParaRPr lang="en-US" altLang="en-US" sz="2800" b="1" i="1" u="sng" dirty="0"/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20033190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/>
          <a:lstStyle/>
          <a:p>
            <a:pPr marL="114300" indent="0"/>
            <a:r>
              <a:rPr lang="en-CA" sz="4800" b="1" dirty="0" smtClean="0"/>
              <a:t>Specialist </a:t>
            </a:r>
            <a:r>
              <a:rPr lang="en-CA" sz="4800" b="1" dirty="0"/>
              <a:t>High Skills Major (SHSM</a:t>
            </a:r>
            <a:r>
              <a:rPr lang="en-CA" sz="4800" b="1" dirty="0" smtClean="0"/>
              <a:t>)-Transportation</a:t>
            </a:r>
            <a:endParaRPr lang="en-CA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719032"/>
            <a:ext cx="4104456" cy="4590288"/>
          </a:xfrm>
        </p:spPr>
        <p:txBody>
          <a:bodyPr>
            <a:noAutofit/>
          </a:bodyPr>
          <a:lstStyle/>
          <a:p>
            <a:r>
              <a:rPr lang="en-CA" sz="2200" dirty="0" smtClean="0"/>
              <a:t>a </a:t>
            </a:r>
            <a:r>
              <a:rPr lang="en-CA" sz="2200" dirty="0"/>
              <a:t>ministry-approved specialized career-focused program that allows students to acquire technical knowledge and skills in Transportation Technology</a:t>
            </a:r>
          </a:p>
          <a:p>
            <a:r>
              <a:rPr lang="en-CA" sz="2200" dirty="0"/>
              <a:t>Taken in grade 11 &amp; 12</a:t>
            </a:r>
          </a:p>
          <a:p>
            <a:r>
              <a:rPr lang="en-CA" sz="2200" dirty="0"/>
              <a:t>offers </a:t>
            </a:r>
            <a:r>
              <a:rPr lang="en-CA" sz="2200" dirty="0" smtClean="0"/>
              <a:t>Transportation industry-specific </a:t>
            </a:r>
            <a:r>
              <a:rPr lang="en-CA" sz="2200" dirty="0"/>
              <a:t>education and training through high school Cooperative Education</a:t>
            </a:r>
            <a:r>
              <a:rPr lang="en-CA" sz="2200" dirty="0" smtClean="0"/>
              <a:t>.</a:t>
            </a:r>
          </a:p>
          <a:p>
            <a:r>
              <a:rPr lang="en-CA" sz="2200" dirty="0" smtClean="0"/>
              <a:t>Receive a red seal diploma at graduation.</a:t>
            </a:r>
          </a:p>
          <a:p>
            <a:r>
              <a:rPr lang="en-CA" sz="2200" dirty="0" smtClean="0"/>
              <a:t>Can get SHSM specific bursaries at University.</a:t>
            </a:r>
            <a:endParaRPr lang="en-CA" sz="2200" dirty="0"/>
          </a:p>
          <a:p>
            <a:pPr marL="114300" indent="0">
              <a:buNone/>
            </a:pPr>
            <a:endParaRPr lang="en-CA" sz="22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8863" y="836712"/>
            <a:ext cx="3657600" cy="4590288"/>
          </a:xfrm>
        </p:spPr>
        <p:txBody>
          <a:bodyPr>
            <a:normAutofit fontScale="62500" lnSpcReduction="20000"/>
          </a:bodyPr>
          <a:lstStyle/>
          <a:p>
            <a:endParaRPr lang="en-CA" dirty="0"/>
          </a:p>
          <a:p>
            <a:endParaRPr lang="en-CA" dirty="0"/>
          </a:p>
        </p:txBody>
      </p:sp>
      <p:pic>
        <p:nvPicPr>
          <p:cNvPr id="4098" name="Picture 2" descr="C:\Users\041559\AppData\Local\Microsoft\Windows\Temporary Internet Files\Content.IE5\67C4RQ5N\Dockerblogs_mclaren_MP4-12C_1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424" y="4583385"/>
            <a:ext cx="38100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041559\AppData\Local\Microsoft\Windows\Temporary Internet Files\Content.IE5\8V94I1CB\Mechanic_at_work_seattl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250" y="1527318"/>
            <a:ext cx="1804174" cy="2750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132811\AppData\Local\Microsoft\Windows\Temporary Internet Files\Content.IE5\JAJ38FKP\free_vector_red_wax_seal_by_superawesomevectors-d9h0pea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527318"/>
            <a:ext cx="1638828" cy="131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60032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2">
      <a:dk1>
        <a:srgbClr val="000000"/>
      </a:dk1>
      <a:lt1>
        <a:srgbClr val="FFFFFF"/>
      </a:lt1>
      <a:dk2>
        <a:srgbClr val="7030A0"/>
      </a:dk2>
      <a:lt2>
        <a:srgbClr val="000000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WCCI PowerpointTemplate</Template>
  <TotalTime>1025</TotalTime>
  <Words>827</Words>
  <Application>Microsoft Office PowerPoint</Application>
  <PresentationFormat>On-screen Show (4:3)</PresentationFormat>
  <Paragraphs>126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Welcome to the Course Selection Assembly</vt:lpstr>
      <vt:lpstr>Important Dates </vt:lpstr>
      <vt:lpstr>Graduation Requirements</vt:lpstr>
      <vt:lpstr>New Courses</vt:lpstr>
      <vt:lpstr>All Grade 10 Students Must Take…</vt:lpstr>
      <vt:lpstr>All Grade 11 Students Must Take…</vt:lpstr>
      <vt:lpstr>Not Returning?</vt:lpstr>
      <vt:lpstr>Lenoard Braithwaite Program (LBP)</vt:lpstr>
      <vt:lpstr>Specialist High Skills Major (SHSM)-Transportation</vt:lpstr>
      <vt:lpstr>myBlueprint</vt:lpstr>
      <vt:lpstr>PowerPoint Presentation</vt:lpstr>
      <vt:lpstr>Where can you find information?</vt:lpstr>
      <vt:lpstr>What should I do now?</vt:lpstr>
      <vt:lpstr>Prizes!!</vt:lpstr>
      <vt:lpstr>QUESTIONS?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Selection</dc:title>
  <dc:creator>J Meade</dc:creator>
  <cp:lastModifiedBy>Cunjak, Nikola</cp:lastModifiedBy>
  <cp:revision>94</cp:revision>
  <cp:lastPrinted>2017-02-09T20:48:29Z</cp:lastPrinted>
  <dcterms:created xsi:type="dcterms:W3CDTF">2017-01-31T02:34:28Z</dcterms:created>
  <dcterms:modified xsi:type="dcterms:W3CDTF">2019-12-20T20:24:32Z</dcterms:modified>
</cp:coreProperties>
</file>