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6" r:id="rId2"/>
    <p:sldId id="324" r:id="rId3"/>
    <p:sldId id="309" r:id="rId4"/>
    <p:sldId id="313" r:id="rId5"/>
    <p:sldId id="325" r:id="rId6"/>
    <p:sldId id="308" r:id="rId7"/>
    <p:sldId id="311" r:id="rId8"/>
    <p:sldId id="329" r:id="rId9"/>
    <p:sldId id="349" r:id="rId10"/>
    <p:sldId id="328" r:id="rId11"/>
    <p:sldId id="330" r:id="rId12"/>
    <p:sldId id="331" r:id="rId13"/>
    <p:sldId id="332" r:id="rId14"/>
    <p:sldId id="352" r:id="rId15"/>
    <p:sldId id="353" r:id="rId16"/>
    <p:sldId id="354" r:id="rId17"/>
    <p:sldId id="351" r:id="rId18"/>
    <p:sldId id="356" r:id="rId19"/>
    <p:sldId id="357" r:id="rId20"/>
    <p:sldId id="35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p:scale>
          <a:sx n="66" d="100"/>
          <a:sy n="66" d="100"/>
        </p:scale>
        <p:origin x="-64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AD23F9-DB3A-4D21-8735-E00A8770E6C0}" type="datetimeFigureOut">
              <a:rPr lang="en-CA" smtClean="0"/>
              <a:pPr/>
              <a:t>16/01/2013</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772662-83E3-44B5-A862-41878AAFE854}" type="slidenum">
              <a:rPr lang="en-CA" smtClean="0"/>
              <a:pPr/>
              <a:t>‹#›</a:t>
            </a:fld>
            <a:endParaRPr lang="en-CA" dirty="0"/>
          </a:p>
        </p:txBody>
      </p:sp>
    </p:spTree>
    <p:extLst>
      <p:ext uri="{BB962C8B-B14F-4D97-AF65-F5344CB8AC3E}">
        <p14:creationId xmlns:p14="http://schemas.microsoft.com/office/powerpoint/2010/main" xmlns="" val="4064656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Slide Number Placeholder 3"/>
          <p:cNvSpPr>
            <a:spLocks noGrp="1"/>
          </p:cNvSpPr>
          <p:nvPr>
            <p:ph type="sldNum" sz="quarter" idx="5"/>
          </p:nvPr>
        </p:nvSpPr>
        <p:spPr/>
        <p:txBody>
          <a:bodyPr/>
          <a:lstStyle/>
          <a:p>
            <a:pPr>
              <a:defRPr/>
            </a:pPr>
            <a:fld id="{16417BD0-BAD9-461F-947A-67F7402FE8CE}" type="slidenum">
              <a:rPr lang="en-CA" smtClean="0"/>
              <a:pPr>
                <a:defRPr/>
              </a:pPr>
              <a:t>1</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74579CA-F786-45C6-AB40-6102214C834B}" type="datetime1">
              <a:rPr lang="en-CA" smtClean="0"/>
              <a:pPr/>
              <a:t>16/01/2013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9524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2E1B763-7A20-4E25-B04D-E9DE2131EB72}" type="datetime1">
              <a:rPr lang="en-CA" smtClean="0"/>
              <a:pPr/>
              <a:t>16/01/2013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129778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F783731-7515-4C1B-A5F4-0207AD9DBE1E}" type="datetime1">
              <a:rPr lang="en-CA" smtClean="0"/>
              <a:pPr/>
              <a:t>16/01/2013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370543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FC1A133-2A84-4C83-84D9-E80A13B1065B}" type="datetime1">
              <a:rPr lang="en-CA" smtClean="0"/>
              <a:pPr/>
              <a:t>16/01/2013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142552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9FD78-C5BC-45FC-84A6-E8853B6CA528}" type="datetime1">
              <a:rPr lang="en-CA" smtClean="0"/>
              <a:pPr/>
              <a:t>16/01/2013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285980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A63FA05-C339-465F-962D-BFD5902AAAE4}" type="datetime1">
              <a:rPr lang="en-CA" smtClean="0"/>
              <a:pPr/>
              <a:t>16/01/2013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123442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9C8B47-9F6E-47A6-81BF-94EFB3B550F6}" type="datetime1">
              <a:rPr lang="en-CA" smtClean="0"/>
              <a:pPr/>
              <a:t>16/01/2013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429365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6BEDB97-5E74-4D97-929C-71CCFD4B37A6}" type="datetime1">
              <a:rPr lang="en-CA" smtClean="0"/>
              <a:pPr/>
              <a:t>16/01/2013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423029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18354-C667-439E-8FAA-85C2704DCC2A}" type="datetime1">
              <a:rPr lang="en-CA" smtClean="0"/>
              <a:pPr/>
              <a:t>16/01/2013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186848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C2C44-D83E-4D90-A7BA-7246086E8913}" type="datetime1">
              <a:rPr lang="en-CA" smtClean="0"/>
              <a:pPr/>
              <a:t>16/01/2013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48517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58A06-2B3A-4779-9353-1842C7323A08}" type="datetime1">
              <a:rPr lang="en-CA" smtClean="0"/>
              <a:pPr/>
              <a:t>16/01/2013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124651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48BEE-A987-4932-BDBA-71C71C4696A8}" type="datetime1">
              <a:rPr lang="en-CA" smtClean="0"/>
              <a:pPr/>
              <a:t>16/01/2013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F1686-FBCA-4D62-9F2B-5DBE60A7E610}" type="slidenum">
              <a:rPr lang="en-CA" smtClean="0"/>
              <a:pPr/>
              <a:t>‹#›</a:t>
            </a:fld>
            <a:endParaRPr lang="en-CA" dirty="0"/>
          </a:p>
        </p:txBody>
      </p:sp>
    </p:spTree>
    <p:extLst>
      <p:ext uri="{BB962C8B-B14F-4D97-AF65-F5344CB8AC3E}">
        <p14:creationId xmlns:p14="http://schemas.microsoft.com/office/powerpoint/2010/main" xmlns="" val="2487501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85363BD0-E067-4041-931F-2D01E56589DE}" type="slidenum">
              <a:rPr lang="en-CA"/>
              <a:pPr>
                <a:defRPr/>
              </a:pPr>
              <a:t>1</a:t>
            </a:fld>
            <a:endParaRPr lang="en-CA" dirty="0"/>
          </a:p>
        </p:txBody>
      </p:sp>
      <p:sp>
        <p:nvSpPr>
          <p:cNvPr id="6" name="TextBox 5"/>
          <p:cNvSpPr txBox="1"/>
          <p:nvPr/>
        </p:nvSpPr>
        <p:spPr>
          <a:xfrm>
            <a:off x="0" y="4800600"/>
            <a:ext cx="9207705" cy="2539157"/>
          </a:xfrm>
          <a:prstGeom prst="rect">
            <a:avLst/>
          </a:prstGeom>
          <a:solidFill>
            <a:srgbClr val="000000">
              <a:alpha val="82000"/>
            </a:srgb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CA" sz="4000" dirty="0" smtClean="0">
                <a:solidFill>
                  <a:schemeClr val="bg1"/>
                </a:solidFill>
                <a:cs typeface="Arial" charset="0"/>
              </a:rPr>
              <a:t>TDSB’s Redevelopment Projects – </a:t>
            </a:r>
          </a:p>
          <a:p>
            <a:pPr>
              <a:defRPr/>
            </a:pPr>
            <a:r>
              <a:rPr lang="en-CA" sz="3200" dirty="0" smtClean="0">
                <a:solidFill>
                  <a:schemeClr val="bg1"/>
                </a:solidFill>
                <a:cs typeface="Arial" charset="0"/>
              </a:rPr>
              <a:t>Davisville-Yonge Redevelopment Project</a:t>
            </a:r>
          </a:p>
          <a:p>
            <a:pPr>
              <a:defRPr/>
            </a:pPr>
            <a:r>
              <a:rPr lang="en-CA" sz="2000" dirty="0" smtClean="0">
                <a:solidFill>
                  <a:schemeClr val="bg1"/>
                </a:solidFill>
                <a:cs typeface="Arial" charset="0"/>
              </a:rPr>
              <a:t>Adapted from Additional Material from TLC to TDSB</a:t>
            </a:r>
            <a:r>
              <a:rPr lang="en-CA" sz="2000" dirty="0">
                <a:solidFill>
                  <a:schemeClr val="bg1"/>
                </a:solidFill>
                <a:cs typeface="Arial" charset="0"/>
              </a:rPr>
              <a:t/>
            </a:r>
            <a:br>
              <a:rPr lang="en-CA" sz="2000" dirty="0">
                <a:solidFill>
                  <a:schemeClr val="bg1"/>
                </a:solidFill>
                <a:cs typeface="Arial" charset="0"/>
              </a:rPr>
            </a:br>
            <a:r>
              <a:rPr lang="en-CA" sz="2000" dirty="0" smtClean="0">
                <a:solidFill>
                  <a:schemeClr val="bg1"/>
                </a:solidFill>
                <a:cs typeface="Arial" charset="0"/>
              </a:rPr>
              <a:t>December 12, 2012 </a:t>
            </a:r>
            <a:r>
              <a:rPr lang="en-CA" sz="2000" dirty="0">
                <a:solidFill>
                  <a:prstClr val="white"/>
                </a:solidFill>
                <a:cs typeface="Arial" charset="0"/>
              </a:rPr>
              <a:t>Board Meeting </a:t>
            </a:r>
            <a:endParaRPr lang="en-CA" sz="100" dirty="0" smtClean="0">
              <a:solidFill>
                <a:schemeClr val="bg1"/>
              </a:solidFill>
              <a:cs typeface="Arial" charset="0"/>
            </a:endParaRPr>
          </a:p>
          <a:p>
            <a:pPr>
              <a:defRPr/>
            </a:pPr>
            <a:endParaRPr lang="en-CA" sz="100" dirty="0">
              <a:solidFill>
                <a:schemeClr val="bg1"/>
              </a:solidFill>
              <a:cs typeface="Arial" charset="0"/>
            </a:endParaRPr>
          </a:p>
          <a:p>
            <a:pPr>
              <a:defRPr/>
            </a:pPr>
            <a:endParaRPr lang="en-CA" sz="100" dirty="0" smtClean="0">
              <a:solidFill>
                <a:schemeClr val="bg1"/>
              </a:solidFill>
              <a:cs typeface="Arial" charset="0"/>
            </a:endParaRPr>
          </a:p>
          <a:p>
            <a:pPr>
              <a:defRPr/>
            </a:pPr>
            <a:r>
              <a:rPr lang="en-CA" sz="2000" dirty="0" smtClean="0">
                <a:solidFill>
                  <a:schemeClr val="bg1"/>
                </a:solidFill>
                <a:cs typeface="Arial" charset="0"/>
              </a:rPr>
              <a:t/>
            </a:r>
            <a:br>
              <a:rPr lang="en-CA" sz="2000" dirty="0" smtClean="0">
                <a:solidFill>
                  <a:schemeClr val="bg1"/>
                </a:solidFill>
                <a:cs typeface="Arial" charset="0"/>
              </a:rPr>
            </a:br>
            <a:endParaRPr lang="en-CA" sz="2000" dirty="0">
              <a:solidFill>
                <a:schemeClr val="bg1"/>
              </a:solidFill>
              <a:cs typeface="Arial" charset="0"/>
            </a:endParaRPr>
          </a:p>
          <a:p>
            <a:pPr>
              <a:defRPr/>
            </a:pPr>
            <a:endParaRPr lang="en-CA" sz="100" dirty="0">
              <a:solidFill>
                <a:schemeClr val="bg1"/>
              </a:solidFill>
              <a:cs typeface="Arial" charset="0"/>
            </a:endParaRPr>
          </a:p>
          <a:p>
            <a:pPr>
              <a:defRPr/>
            </a:pPr>
            <a:endParaRPr lang="en-US" sz="100" dirty="0">
              <a:solidFill>
                <a:schemeClr val="bg1"/>
              </a:solidFill>
              <a:cs typeface="Arial" charset="0"/>
            </a:endParaRPr>
          </a:p>
          <a:p>
            <a:pPr>
              <a:defRPr/>
            </a:pPr>
            <a:endParaRPr lang="en-US" sz="100" dirty="0">
              <a:solidFill>
                <a:schemeClr val="bg1"/>
              </a:solidFill>
              <a:cs typeface="Arial" charset="0"/>
            </a:endParaRPr>
          </a:p>
          <a:p>
            <a:pPr>
              <a:defRPr/>
            </a:pPr>
            <a:endParaRPr lang="en-US" sz="100" dirty="0">
              <a:solidFill>
                <a:schemeClr val="bg1"/>
              </a:solidFill>
              <a:cs typeface="Arial" charset="0"/>
            </a:endParaRPr>
          </a:p>
          <a:p>
            <a:pPr>
              <a:defRPr/>
            </a:pPr>
            <a:endParaRPr lang="en-CA" sz="100" dirty="0">
              <a:solidFill>
                <a:schemeClr val="bg1"/>
              </a:solidFill>
              <a:cs typeface="Arial" charset="0"/>
            </a:endParaRPr>
          </a:p>
        </p:txBody>
      </p:sp>
      <p:sp>
        <p:nvSpPr>
          <p:cNvPr id="2" name="TextBox 1"/>
          <p:cNvSpPr txBox="1"/>
          <p:nvPr/>
        </p:nvSpPr>
        <p:spPr>
          <a:xfrm>
            <a:off x="6356555" y="4470061"/>
            <a:ext cx="2819400" cy="323165"/>
          </a:xfrm>
          <a:prstGeom prst="rect">
            <a:avLst/>
          </a:prstGeom>
          <a:noFill/>
        </p:spPr>
        <p:txBody>
          <a:bodyPr wrap="square" rtlCol="0">
            <a:spAutoFit/>
          </a:bodyPr>
          <a:lstStyle/>
          <a:p>
            <a:r>
              <a:rPr lang="en-US" sz="1500" dirty="0" smtClean="0">
                <a:solidFill>
                  <a:schemeClr val="bg1"/>
                </a:solidFill>
              </a:rPr>
              <a:t>North Toronto Collegiate Institute </a:t>
            </a:r>
            <a:endParaRPr lang="en-CA" sz="1500" dirty="0">
              <a:solidFill>
                <a:schemeClr val="bg1"/>
              </a:solidFill>
            </a:endParaRPr>
          </a:p>
        </p:txBody>
      </p:sp>
      <p:grpSp>
        <p:nvGrpSpPr>
          <p:cNvPr id="9" name="Group 8"/>
          <p:cNvGrpSpPr/>
          <p:nvPr/>
        </p:nvGrpSpPr>
        <p:grpSpPr>
          <a:xfrm>
            <a:off x="2485686" y="221004"/>
            <a:ext cx="4067514" cy="4564965"/>
            <a:chOff x="5171219" y="1875971"/>
            <a:chExt cx="3551865" cy="3686629"/>
          </a:xfrm>
        </p:grpSpPr>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61" t="18811" r="19060" b="16865"/>
            <a:stretch/>
          </p:blipFill>
          <p:spPr bwMode="auto">
            <a:xfrm>
              <a:off x="5171219" y="1875971"/>
              <a:ext cx="3551865" cy="3686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Freeform 10"/>
            <p:cNvSpPr/>
            <p:nvPr/>
          </p:nvSpPr>
          <p:spPr>
            <a:xfrm>
              <a:off x="5762171" y="2496457"/>
              <a:ext cx="2481943" cy="2293257"/>
            </a:xfrm>
            <a:custGeom>
              <a:avLst/>
              <a:gdLst>
                <a:gd name="connsiteX0" fmla="*/ 551543 w 2481943"/>
                <a:gd name="connsiteY0" fmla="*/ 2293257 h 2293257"/>
                <a:gd name="connsiteX1" fmla="*/ 0 w 2481943"/>
                <a:gd name="connsiteY1" fmla="*/ 957943 h 2293257"/>
                <a:gd name="connsiteX2" fmla="*/ 1944915 w 2481943"/>
                <a:gd name="connsiteY2" fmla="*/ 0 h 2293257"/>
                <a:gd name="connsiteX3" fmla="*/ 2307772 w 2481943"/>
                <a:gd name="connsiteY3" fmla="*/ 609600 h 2293257"/>
                <a:gd name="connsiteX4" fmla="*/ 2133600 w 2481943"/>
                <a:gd name="connsiteY4" fmla="*/ 653143 h 2293257"/>
                <a:gd name="connsiteX5" fmla="*/ 2481943 w 2481943"/>
                <a:gd name="connsiteY5" fmla="*/ 1291772 h 2293257"/>
                <a:gd name="connsiteX6" fmla="*/ 551543 w 2481943"/>
                <a:gd name="connsiteY6" fmla="*/ 2293257 h 2293257"/>
                <a:gd name="connsiteX0" fmla="*/ 551543 w 2481943"/>
                <a:gd name="connsiteY0" fmla="*/ 2293257 h 2293257"/>
                <a:gd name="connsiteX1" fmla="*/ 0 w 2481943"/>
                <a:gd name="connsiteY1" fmla="*/ 957943 h 2293257"/>
                <a:gd name="connsiteX2" fmla="*/ 1944915 w 2481943"/>
                <a:gd name="connsiteY2" fmla="*/ 0 h 2293257"/>
                <a:gd name="connsiteX3" fmla="*/ 2336801 w 2481943"/>
                <a:gd name="connsiteY3" fmla="*/ 188686 h 2293257"/>
                <a:gd name="connsiteX4" fmla="*/ 2133600 w 2481943"/>
                <a:gd name="connsiteY4" fmla="*/ 653143 h 2293257"/>
                <a:gd name="connsiteX5" fmla="*/ 2481943 w 2481943"/>
                <a:gd name="connsiteY5" fmla="*/ 1291772 h 2293257"/>
                <a:gd name="connsiteX6" fmla="*/ 551543 w 2481943"/>
                <a:gd name="connsiteY6" fmla="*/ 2293257 h 2293257"/>
                <a:gd name="connsiteX0" fmla="*/ 551543 w 2481943"/>
                <a:gd name="connsiteY0" fmla="*/ 2293257 h 2293257"/>
                <a:gd name="connsiteX1" fmla="*/ 0 w 2481943"/>
                <a:gd name="connsiteY1" fmla="*/ 957943 h 2293257"/>
                <a:gd name="connsiteX2" fmla="*/ 1944915 w 2481943"/>
                <a:gd name="connsiteY2" fmla="*/ 0 h 2293257"/>
                <a:gd name="connsiteX3" fmla="*/ 2278744 w 2481943"/>
                <a:gd name="connsiteY3" fmla="*/ 609601 h 2293257"/>
                <a:gd name="connsiteX4" fmla="*/ 2133600 w 2481943"/>
                <a:gd name="connsiteY4" fmla="*/ 653143 h 2293257"/>
                <a:gd name="connsiteX5" fmla="*/ 2481943 w 2481943"/>
                <a:gd name="connsiteY5" fmla="*/ 1291772 h 2293257"/>
                <a:gd name="connsiteX6" fmla="*/ 551543 w 2481943"/>
                <a:gd name="connsiteY6" fmla="*/ 2293257 h 2293257"/>
                <a:gd name="connsiteX0" fmla="*/ 551543 w 2481943"/>
                <a:gd name="connsiteY0" fmla="*/ 2293257 h 2293257"/>
                <a:gd name="connsiteX1" fmla="*/ 0 w 2481943"/>
                <a:gd name="connsiteY1" fmla="*/ 957943 h 2293257"/>
                <a:gd name="connsiteX2" fmla="*/ 1944915 w 2481943"/>
                <a:gd name="connsiteY2" fmla="*/ 0 h 2293257"/>
                <a:gd name="connsiteX3" fmla="*/ 2235201 w 2481943"/>
                <a:gd name="connsiteY3" fmla="*/ 595086 h 2293257"/>
                <a:gd name="connsiteX4" fmla="*/ 2133600 w 2481943"/>
                <a:gd name="connsiteY4" fmla="*/ 653143 h 2293257"/>
                <a:gd name="connsiteX5" fmla="*/ 2481943 w 2481943"/>
                <a:gd name="connsiteY5" fmla="*/ 1291772 h 2293257"/>
                <a:gd name="connsiteX6" fmla="*/ 551543 w 2481943"/>
                <a:gd name="connsiteY6" fmla="*/ 2293257 h 229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1943" h="2293257">
                  <a:moveTo>
                    <a:pt x="551543" y="2293257"/>
                  </a:moveTo>
                  <a:lnTo>
                    <a:pt x="0" y="957943"/>
                  </a:lnTo>
                  <a:lnTo>
                    <a:pt x="1944915" y="0"/>
                  </a:lnTo>
                  <a:lnTo>
                    <a:pt x="2235201" y="595086"/>
                  </a:lnTo>
                  <a:lnTo>
                    <a:pt x="2133600" y="653143"/>
                  </a:lnTo>
                  <a:lnTo>
                    <a:pt x="2481943" y="1291772"/>
                  </a:lnTo>
                  <a:lnTo>
                    <a:pt x="551543" y="2293257"/>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xmlns="" val="3256364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82600" y="519113"/>
            <a:ext cx="84328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7" name="Rectangle 6"/>
          <p:cNvSpPr/>
          <p:nvPr/>
        </p:nvSpPr>
        <p:spPr>
          <a:xfrm>
            <a:off x="533400" y="2363956"/>
            <a:ext cx="8305800" cy="4847481"/>
          </a:xfrm>
          <a:prstGeom prst="rect">
            <a:avLst/>
          </a:prstGeom>
        </p:spPr>
        <p:txBody>
          <a:bodyPr wrap="square">
            <a:spAutoFit/>
          </a:bodyPr>
          <a:lstStyle/>
          <a:p>
            <a:pPr marL="285750" lvl="1" indent="-285750">
              <a:buFont typeface="Arial" pitchFamily="34" charset="0"/>
              <a:buChar char="•"/>
            </a:pPr>
            <a:r>
              <a:rPr lang="en-US" dirty="0" smtClean="0"/>
              <a:t>If the </a:t>
            </a:r>
            <a:r>
              <a:rPr lang="en-US" b="1" dirty="0" smtClean="0"/>
              <a:t>revenue from the redevelopment cannot be realized</a:t>
            </a:r>
            <a:r>
              <a:rPr lang="en-US" dirty="0" smtClean="0"/>
              <a:t> (i.e. slowdown in the residential market, </a:t>
            </a:r>
            <a:r>
              <a:rPr lang="en-US" dirty="0"/>
              <a:t>complex </a:t>
            </a:r>
            <a:r>
              <a:rPr lang="en-US" dirty="0" smtClean="0"/>
              <a:t>approvals </a:t>
            </a:r>
            <a:r>
              <a:rPr lang="en-US" dirty="0"/>
              <a:t>with Ministry, City (land use), Official Plan Amendment, zoning , site plan approval and </a:t>
            </a:r>
            <a:r>
              <a:rPr lang="en-US" dirty="0" smtClean="0"/>
              <a:t>permits)</a:t>
            </a:r>
            <a:r>
              <a:rPr lang="en-US" dirty="0" smtClean="0">
                <a:solidFill>
                  <a:srgbClr val="C00000"/>
                </a:solidFill>
              </a:rPr>
              <a:t> </a:t>
            </a:r>
            <a:r>
              <a:rPr lang="en-US" dirty="0" smtClean="0"/>
              <a:t>the proposed new school build on the Davisville site </a:t>
            </a:r>
            <a:r>
              <a:rPr lang="en-US" b="1" dirty="0" smtClean="0"/>
              <a:t>will not happen. </a:t>
            </a:r>
          </a:p>
          <a:p>
            <a:endParaRPr lang="en-US" sz="800" dirty="0" smtClean="0"/>
          </a:p>
          <a:p>
            <a:pPr marL="285750" indent="-285750">
              <a:buFont typeface="Arial" pitchFamily="34" charset="0"/>
              <a:buChar char="•"/>
            </a:pPr>
            <a:r>
              <a:rPr lang="en-US" dirty="0" smtClean="0"/>
              <a:t>In this case, the Board will then have to:</a:t>
            </a:r>
          </a:p>
          <a:p>
            <a:pPr marL="742950" lvl="1" indent="-285750">
              <a:buFont typeface="Arial" pitchFamily="34" charset="0"/>
              <a:buChar char="•"/>
            </a:pPr>
            <a:r>
              <a:rPr lang="en-US" dirty="0" smtClean="0"/>
              <a:t>address the </a:t>
            </a:r>
            <a:r>
              <a:rPr lang="en-US" b="1" dirty="0" smtClean="0"/>
              <a:t>deferred maintenance backlog  of $8.3M </a:t>
            </a:r>
            <a:r>
              <a:rPr lang="en-US" dirty="0" smtClean="0"/>
              <a:t>through its </a:t>
            </a:r>
            <a:r>
              <a:rPr lang="en-US" b="1" dirty="0" smtClean="0"/>
              <a:t>regular renewal &amp; maintenance programs</a:t>
            </a:r>
            <a:r>
              <a:rPr lang="en-US" dirty="0"/>
              <a:t>;</a:t>
            </a:r>
            <a:endParaRPr lang="en-US" dirty="0" smtClean="0"/>
          </a:p>
          <a:p>
            <a:pPr marL="742950" lvl="1" indent="-285750">
              <a:buFont typeface="Arial" pitchFamily="34" charset="0"/>
              <a:buChar char="•"/>
            </a:pPr>
            <a:r>
              <a:rPr lang="en-US" dirty="0" smtClean="0"/>
              <a:t>respond to local student accommodation pressures through </a:t>
            </a:r>
            <a:r>
              <a:rPr lang="en-US" b="1" dirty="0" smtClean="0"/>
              <a:t>boundary changes, grade re-configuration or portables</a:t>
            </a:r>
            <a:r>
              <a:rPr lang="en-US" dirty="0" smtClean="0"/>
              <a:t>, and;</a:t>
            </a:r>
          </a:p>
          <a:p>
            <a:pPr marL="742950" lvl="1" indent="-285750">
              <a:buFont typeface="Arial" pitchFamily="34" charset="0"/>
              <a:buChar char="•"/>
            </a:pPr>
            <a:r>
              <a:rPr lang="en-US" dirty="0" smtClean="0"/>
              <a:t>accommodate the additional 284 pupil places planned for the Davisville-Yonge Redevelopment Project </a:t>
            </a:r>
            <a:r>
              <a:rPr lang="en-US" b="1" dirty="0" smtClean="0"/>
              <a:t>within </a:t>
            </a:r>
            <a:r>
              <a:rPr lang="en-US" b="1" dirty="0"/>
              <a:t>surrounding </a:t>
            </a:r>
            <a:r>
              <a:rPr lang="en-US" b="1" dirty="0" smtClean="0"/>
              <a:t>schools.</a:t>
            </a:r>
          </a:p>
          <a:p>
            <a:pPr marL="285750" indent="-285750">
              <a:buFont typeface="Arial" pitchFamily="34" charset="0"/>
              <a:buChar char="•"/>
            </a:pPr>
            <a:endParaRPr lang="en-US" sz="800" b="1" dirty="0" smtClean="0"/>
          </a:p>
          <a:p>
            <a:pPr marL="285750" indent="-285750">
              <a:buFont typeface="Arial" pitchFamily="34" charset="0"/>
              <a:buChar char="•"/>
            </a:pPr>
            <a:r>
              <a:rPr lang="en-US" b="1" dirty="0" smtClean="0"/>
              <a:t>NOTE:  TDSB has approved a TLC recommendation to pursue </a:t>
            </a:r>
            <a:r>
              <a:rPr lang="en-US" b="1" dirty="0"/>
              <a:t>a system wide Official Plan Policy Amendment to mitigate the risk on a site by site </a:t>
            </a:r>
            <a:r>
              <a:rPr lang="en-US" b="1" dirty="0" smtClean="0"/>
              <a:t>basis. </a:t>
            </a:r>
            <a:r>
              <a:rPr lang="en-US" dirty="0" smtClean="0"/>
              <a:t>(Refer to Appendix A, pages 18-20)</a:t>
            </a:r>
            <a:endParaRPr lang="en-CA" dirty="0"/>
          </a:p>
          <a:p>
            <a:pPr>
              <a:buFont typeface="Arial" charset="0"/>
              <a:buChar char="•"/>
            </a:pPr>
            <a:endParaRPr lang="en-CA" sz="2400" dirty="0">
              <a:latin typeface="Calibri" pitchFamily="34" charset="0"/>
            </a:endParaRPr>
          </a:p>
          <a:p>
            <a:pPr marL="742950" lvl="1" indent="-285750">
              <a:buFont typeface="Arial" pitchFamily="34" charset="0"/>
              <a:buChar char="•"/>
            </a:pPr>
            <a:endParaRPr lang="en-US" sz="1700" dirty="0" smtClean="0"/>
          </a:p>
        </p:txBody>
      </p:sp>
      <p:sp>
        <p:nvSpPr>
          <p:cNvPr id="10" name="Rectangle 9"/>
          <p:cNvSpPr/>
          <p:nvPr/>
        </p:nvSpPr>
        <p:spPr>
          <a:xfrm>
            <a:off x="482600" y="1617077"/>
            <a:ext cx="8131629" cy="646331"/>
          </a:xfrm>
          <a:prstGeom prst="rect">
            <a:avLst/>
          </a:prstGeom>
        </p:spPr>
        <p:txBody>
          <a:bodyPr wrap="square">
            <a:spAutoFit/>
          </a:bodyPr>
          <a:lstStyle/>
          <a:p>
            <a:r>
              <a:rPr lang="en-US" dirty="0" smtClean="0"/>
              <a:t>While there are </a:t>
            </a:r>
            <a:r>
              <a:rPr lang="en-US" b="1" dirty="0" smtClean="0"/>
              <a:t>numerous community benefits </a:t>
            </a:r>
            <a:r>
              <a:rPr lang="en-US" dirty="0" smtClean="0"/>
              <a:t>with redeveloping the Davisville School site, the following are the </a:t>
            </a:r>
            <a:r>
              <a:rPr lang="en-US" b="1" dirty="0" smtClean="0"/>
              <a:t>primary risks </a:t>
            </a:r>
            <a:r>
              <a:rPr lang="en-US" dirty="0" smtClean="0"/>
              <a:t>associated with the project:</a:t>
            </a:r>
            <a:endParaRPr lang="en-US" dirty="0"/>
          </a:p>
        </p:txBody>
      </p:sp>
      <p:sp>
        <p:nvSpPr>
          <p:cNvPr id="11" name="TextBox 10"/>
          <p:cNvSpPr txBox="1"/>
          <p:nvPr/>
        </p:nvSpPr>
        <p:spPr>
          <a:xfrm>
            <a:off x="500743" y="986135"/>
            <a:ext cx="3113315" cy="461665"/>
          </a:xfrm>
          <a:prstGeom prst="rect">
            <a:avLst/>
          </a:prstGeom>
          <a:noFill/>
        </p:spPr>
        <p:txBody>
          <a:bodyPr wrap="square" rtlCol="0">
            <a:spAutoFit/>
          </a:bodyPr>
          <a:lstStyle/>
          <a:p>
            <a:r>
              <a:rPr lang="en-US" sz="2400" b="1" dirty="0" smtClean="0">
                <a:solidFill>
                  <a:schemeClr val="tx1">
                    <a:lumMod val="65000"/>
                    <a:lumOff val="35000"/>
                  </a:schemeClr>
                </a:solidFill>
              </a:rPr>
              <a:t>PROJECT RISKS</a:t>
            </a:r>
            <a:endParaRPr lang="en-CA" sz="2400" b="1"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1DCF1686-FBCA-4D62-9F2B-5DBE60A7E610}" type="slidenum">
              <a:rPr lang="en-CA" smtClean="0"/>
              <a:pPr/>
              <a:t>10</a:t>
            </a:fld>
            <a:endParaRPr lang="en-CA" dirty="0"/>
          </a:p>
        </p:txBody>
      </p:sp>
    </p:spTree>
    <p:extLst>
      <p:ext uri="{BB962C8B-B14F-4D97-AF65-F5344CB8AC3E}">
        <p14:creationId xmlns:p14="http://schemas.microsoft.com/office/powerpoint/2010/main" xmlns="" val="3123230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TDSB Document Management\B (Buildings)\B09 (Capital Building Projects)\2010-11 StrategicCapitalPlan\Redevelopment Projects\1 - Davisville-Yonge Redevelopment\LSCDTM\Community Updates\2012 Summer_Community Package\Ground Floor Plan copy.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988" t="21759" r="21731" b="10992"/>
          <a:stretch/>
        </p:blipFill>
        <p:spPr bwMode="auto">
          <a:xfrm>
            <a:off x="1035424" y="1447800"/>
            <a:ext cx="7727576" cy="50730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5"/>
          <p:cNvSpPr txBox="1">
            <a:spLocks noChangeArrowheads="1"/>
          </p:cNvSpPr>
          <p:nvPr/>
        </p:nvSpPr>
        <p:spPr bwMode="auto">
          <a:xfrm>
            <a:off x="482600" y="519113"/>
            <a:ext cx="74168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Project </a:t>
            </a:r>
          </a:p>
        </p:txBody>
      </p:sp>
      <p:sp>
        <p:nvSpPr>
          <p:cNvPr id="6" name="TextBox 5"/>
          <p:cNvSpPr txBox="1"/>
          <p:nvPr/>
        </p:nvSpPr>
        <p:spPr>
          <a:xfrm>
            <a:off x="500743" y="986135"/>
            <a:ext cx="4223657" cy="461665"/>
          </a:xfrm>
          <a:prstGeom prst="rect">
            <a:avLst/>
          </a:prstGeom>
          <a:noFill/>
        </p:spPr>
        <p:txBody>
          <a:bodyPr wrap="square" rtlCol="0">
            <a:spAutoFit/>
          </a:bodyPr>
          <a:lstStyle/>
          <a:p>
            <a:r>
              <a:rPr lang="en-US" sz="2400" b="1" dirty="0" smtClean="0">
                <a:solidFill>
                  <a:schemeClr val="tx1">
                    <a:lumMod val="50000"/>
                    <a:lumOff val="50000"/>
                  </a:schemeClr>
                </a:solidFill>
              </a:rPr>
              <a:t>LAND USE MASTER PLAN</a:t>
            </a:r>
            <a:endParaRPr lang="en-CA" sz="2400" b="1" dirty="0">
              <a:solidFill>
                <a:schemeClr val="tx1">
                  <a:lumMod val="50000"/>
                  <a:lumOff val="50000"/>
                </a:schemeClr>
              </a:solidFill>
            </a:endParaRPr>
          </a:p>
        </p:txBody>
      </p:sp>
      <p:sp>
        <p:nvSpPr>
          <p:cNvPr id="5" name="TextBox 4"/>
          <p:cNvSpPr txBox="1"/>
          <p:nvPr/>
        </p:nvSpPr>
        <p:spPr>
          <a:xfrm>
            <a:off x="500743" y="1371600"/>
            <a:ext cx="3113315" cy="2462213"/>
          </a:xfrm>
          <a:prstGeom prst="rect">
            <a:avLst/>
          </a:prstGeom>
          <a:solidFill>
            <a:schemeClr val="bg1"/>
          </a:solidFill>
        </p:spPr>
        <p:txBody>
          <a:bodyPr wrap="square" rtlCol="0">
            <a:spAutoFit/>
          </a:bodyPr>
          <a:lstStyle/>
          <a:p>
            <a:endParaRPr lang="en-US" sz="1400" b="1" dirty="0" smtClean="0"/>
          </a:p>
          <a:p>
            <a:r>
              <a:rPr lang="en-US" sz="1400" b="1" dirty="0" smtClean="0"/>
              <a:t>OPEN SPACE STATISTICS</a:t>
            </a:r>
          </a:p>
          <a:p>
            <a:endParaRPr lang="en-US" sz="1400" dirty="0" smtClean="0"/>
          </a:p>
          <a:p>
            <a:r>
              <a:rPr lang="en-US" sz="1400" dirty="0" smtClean="0"/>
              <a:t>EXISTING</a:t>
            </a:r>
          </a:p>
          <a:p>
            <a:r>
              <a:rPr lang="en-US" sz="1400" dirty="0" smtClean="0"/>
              <a:t>Overall site area: 3.67 acres</a:t>
            </a:r>
          </a:p>
          <a:p>
            <a:r>
              <a:rPr lang="en-US" sz="1400" dirty="0" smtClean="0"/>
              <a:t>Open space: 2.08 acres</a:t>
            </a:r>
          </a:p>
          <a:p>
            <a:r>
              <a:rPr lang="en-US" sz="1400" dirty="0"/>
              <a:t>O</a:t>
            </a:r>
            <a:r>
              <a:rPr lang="en-US" sz="1400" dirty="0" smtClean="0"/>
              <a:t>pen space (Usable): 1.83 acres</a:t>
            </a:r>
          </a:p>
          <a:p>
            <a:endParaRPr lang="en-US" sz="1400" dirty="0" smtClean="0"/>
          </a:p>
          <a:p>
            <a:r>
              <a:rPr lang="en-US" sz="1400" dirty="0" smtClean="0"/>
              <a:t>PROPOSED</a:t>
            </a:r>
            <a:endParaRPr lang="en-US" sz="1400" dirty="0"/>
          </a:p>
          <a:p>
            <a:r>
              <a:rPr lang="en-US" sz="1400" dirty="0" smtClean="0"/>
              <a:t>Open space: 1.94 acres</a:t>
            </a:r>
          </a:p>
          <a:p>
            <a:endParaRPr lang="en-US" sz="1400" dirty="0"/>
          </a:p>
        </p:txBody>
      </p:sp>
      <p:sp>
        <p:nvSpPr>
          <p:cNvPr id="2" name="Slide Number Placeholder 1"/>
          <p:cNvSpPr>
            <a:spLocks noGrp="1"/>
          </p:cNvSpPr>
          <p:nvPr>
            <p:ph type="sldNum" sz="quarter" idx="12"/>
          </p:nvPr>
        </p:nvSpPr>
        <p:spPr/>
        <p:txBody>
          <a:bodyPr/>
          <a:lstStyle/>
          <a:p>
            <a:fld id="{1DCF1686-FBCA-4D62-9F2B-5DBE60A7E610}" type="slidenum">
              <a:rPr lang="en-CA" smtClean="0"/>
              <a:pPr/>
              <a:t>11</a:t>
            </a:fld>
            <a:endParaRPr lang="en-CA" dirty="0"/>
          </a:p>
        </p:txBody>
      </p:sp>
    </p:spTree>
    <p:extLst>
      <p:ext uri="{BB962C8B-B14F-4D97-AF65-F5344CB8AC3E}">
        <p14:creationId xmlns:p14="http://schemas.microsoft.com/office/powerpoint/2010/main" xmlns="" val="3521997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74942" y="1216967"/>
            <a:ext cx="5784124" cy="3476045"/>
            <a:chOff x="3274942" y="1216967"/>
            <a:chExt cx="5784124" cy="3476045"/>
          </a:xfrm>
        </p:grpSpPr>
        <p:pic>
          <p:nvPicPr>
            <p:cNvPr id="4098" name="Picture 2" descr="L:\TDSB Document Management\B (Buildings)\B09 (Capital Building Projects)\2010-11 StrategicCapitalPlan\Redevelopment Projects\1 - Davisville-Yonge Redevelopment\LSCDTM\Community Updates\2012 Summer_Community Package\Davisville Revised Build-To Envelop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0717" b="29794"/>
            <a:stretch/>
          </p:blipFill>
          <p:spPr bwMode="auto">
            <a:xfrm>
              <a:off x="3274942" y="1216967"/>
              <a:ext cx="5430449" cy="331410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1340551">
              <a:off x="7121517" y="1713736"/>
              <a:ext cx="1937549" cy="260863"/>
            </a:xfrm>
            <a:prstGeom prst="rect">
              <a:avLst/>
            </a:prstGeom>
            <a:noFill/>
          </p:spPr>
          <p:txBody>
            <a:bodyPr wrap="square" rtlCol="0">
              <a:spAutoFit/>
            </a:bodyPr>
            <a:lstStyle/>
            <a:p>
              <a:r>
                <a:rPr lang="en-US" sz="1400" dirty="0" smtClean="0"/>
                <a:t>Yonge Street</a:t>
              </a:r>
              <a:endParaRPr lang="en-CA" sz="1400" dirty="0"/>
            </a:p>
          </p:txBody>
        </p:sp>
        <p:sp>
          <p:nvSpPr>
            <p:cNvPr id="8" name="TextBox 7"/>
            <p:cNvSpPr txBox="1"/>
            <p:nvPr/>
          </p:nvSpPr>
          <p:spPr>
            <a:xfrm rot="18762472">
              <a:off x="6692637" y="2995856"/>
              <a:ext cx="1937549" cy="260863"/>
            </a:xfrm>
            <a:prstGeom prst="rect">
              <a:avLst/>
            </a:prstGeom>
            <a:noFill/>
          </p:spPr>
          <p:txBody>
            <a:bodyPr wrap="square" rtlCol="0">
              <a:spAutoFit/>
            </a:bodyPr>
            <a:lstStyle/>
            <a:p>
              <a:r>
                <a:rPr lang="en-US" sz="1400" dirty="0" smtClean="0"/>
                <a:t>Millwood Street</a:t>
              </a:r>
              <a:endParaRPr lang="en-CA" sz="1400" dirty="0"/>
            </a:p>
          </p:txBody>
        </p:sp>
        <p:sp>
          <p:nvSpPr>
            <p:cNvPr id="9" name="TextBox 8"/>
            <p:cNvSpPr txBox="1"/>
            <p:nvPr/>
          </p:nvSpPr>
          <p:spPr>
            <a:xfrm rot="18722380">
              <a:off x="3503867" y="3593806"/>
              <a:ext cx="1937549" cy="260863"/>
            </a:xfrm>
            <a:prstGeom prst="rect">
              <a:avLst/>
            </a:prstGeom>
            <a:noFill/>
          </p:spPr>
          <p:txBody>
            <a:bodyPr wrap="square" rtlCol="0">
              <a:spAutoFit/>
            </a:bodyPr>
            <a:lstStyle/>
            <a:p>
              <a:r>
                <a:rPr lang="en-US" sz="1400" dirty="0" smtClean="0"/>
                <a:t>Davisville Avenue</a:t>
              </a:r>
              <a:endParaRPr lang="en-CA" sz="1400" dirty="0"/>
            </a:p>
          </p:txBody>
        </p:sp>
      </p:grpSp>
      <p:sp>
        <p:nvSpPr>
          <p:cNvPr id="7" name="TextBox 6"/>
          <p:cNvSpPr txBox="1"/>
          <p:nvPr/>
        </p:nvSpPr>
        <p:spPr>
          <a:xfrm>
            <a:off x="500743" y="1739205"/>
            <a:ext cx="2318657" cy="1600438"/>
          </a:xfrm>
          <a:prstGeom prst="rect">
            <a:avLst/>
          </a:prstGeom>
          <a:noFill/>
        </p:spPr>
        <p:txBody>
          <a:bodyPr wrap="square" rtlCol="0">
            <a:spAutoFit/>
          </a:bodyPr>
          <a:lstStyle/>
          <a:p>
            <a:r>
              <a:rPr lang="en-US" sz="1400" b="1" dirty="0" smtClean="0"/>
              <a:t>Maximum Gross Floor Area </a:t>
            </a:r>
            <a:r>
              <a:rPr lang="en-US" sz="1400" dirty="0" smtClean="0"/>
              <a:t>of new residential development (not including new replacement school) is not to exceed 325,000 SQ.FT. within the maximum build-to envelope. </a:t>
            </a:r>
            <a:endParaRPr lang="en-CA" sz="1400" dirty="0"/>
          </a:p>
        </p:txBody>
      </p:sp>
      <p:sp>
        <p:nvSpPr>
          <p:cNvPr id="13" name="TextBox 12"/>
          <p:cNvSpPr txBox="1"/>
          <p:nvPr/>
        </p:nvSpPr>
        <p:spPr>
          <a:xfrm>
            <a:off x="500743" y="986135"/>
            <a:ext cx="8186057" cy="461665"/>
          </a:xfrm>
          <a:prstGeom prst="rect">
            <a:avLst/>
          </a:prstGeom>
          <a:noFill/>
        </p:spPr>
        <p:txBody>
          <a:bodyPr wrap="square" rtlCol="0">
            <a:spAutoFit/>
          </a:bodyPr>
          <a:lstStyle/>
          <a:p>
            <a:r>
              <a:rPr lang="en-US" sz="2400" b="1" dirty="0" smtClean="0">
                <a:solidFill>
                  <a:schemeClr val="tx1">
                    <a:lumMod val="50000"/>
                    <a:lumOff val="50000"/>
                  </a:schemeClr>
                </a:solidFill>
              </a:rPr>
              <a:t>BUILD-TO ENVELOPE &amp; BUILDING HEIGHTS</a:t>
            </a:r>
            <a:endParaRPr lang="en-CA" sz="2400" b="1" dirty="0">
              <a:solidFill>
                <a:schemeClr val="tx1">
                  <a:lumMod val="50000"/>
                  <a:lumOff val="50000"/>
                </a:schemeClr>
              </a:solidFill>
            </a:endParaRPr>
          </a:p>
        </p:txBody>
      </p:sp>
      <p:sp>
        <p:nvSpPr>
          <p:cNvPr id="14" name="TextBox 5"/>
          <p:cNvSpPr txBox="1">
            <a:spLocks noChangeArrowheads="1"/>
          </p:cNvSpPr>
          <p:nvPr/>
        </p:nvSpPr>
        <p:spPr bwMode="auto">
          <a:xfrm>
            <a:off x="482600" y="519113"/>
            <a:ext cx="74168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Project </a:t>
            </a:r>
          </a:p>
        </p:txBody>
      </p:sp>
      <p:sp>
        <p:nvSpPr>
          <p:cNvPr id="15" name="Text Box 11"/>
          <p:cNvSpPr txBox="1">
            <a:spLocks noChangeArrowheads="1"/>
          </p:cNvSpPr>
          <p:nvPr/>
        </p:nvSpPr>
        <p:spPr bwMode="auto">
          <a:xfrm>
            <a:off x="4953000" y="6524664"/>
            <a:ext cx="3988998" cy="276999"/>
          </a:xfrm>
          <a:prstGeom prst="rect">
            <a:avLst/>
          </a:prstGeom>
          <a:noFill/>
          <a:ln w="9525">
            <a:noFill/>
            <a:miter lim="800000"/>
            <a:headEnd/>
            <a:tailEnd/>
          </a:ln>
        </p:spPr>
        <p:txBody>
          <a:bodyPr wrap="square">
            <a:spAutoFit/>
          </a:bodyPr>
          <a:lstStyle/>
          <a:p>
            <a:pPr algn="r">
              <a:spcBef>
                <a:spcPct val="50000"/>
              </a:spcBef>
            </a:pPr>
            <a:r>
              <a:rPr lang="en-US" sz="1200" dirty="0"/>
              <a:t>V</a:t>
            </a:r>
            <a:r>
              <a:rPr lang="en-US" sz="1200" dirty="0" smtClean="0"/>
              <a:t>iew from Millwood Street looking across the playing field</a:t>
            </a:r>
            <a:endParaRPr lang="en-CA" sz="1200" dirty="0"/>
          </a:p>
        </p:txBody>
      </p:sp>
      <p:pic>
        <p:nvPicPr>
          <p:cNvPr id="16" name="Picture 2" descr="L:\TDSB Document Management\B (Buildings)\B09 (Capital Building Projects)\Redevelopment Projects\1 - Davisville-Yonge Redevelopment\Consultants\CS&amp;P\DavisvilleVIew03Final01.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866"/>
          <a:stretch/>
        </p:blipFill>
        <p:spPr bwMode="auto">
          <a:xfrm>
            <a:off x="150125" y="4659086"/>
            <a:ext cx="8765275" cy="18308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DCF1686-FBCA-4D62-9F2B-5DBE60A7E610}" type="slidenum">
              <a:rPr lang="en-CA" smtClean="0"/>
              <a:pPr/>
              <a:t>12</a:t>
            </a:fld>
            <a:endParaRPr lang="en-CA" dirty="0"/>
          </a:p>
        </p:txBody>
      </p:sp>
    </p:spTree>
    <p:extLst>
      <p:ext uri="{BB962C8B-B14F-4D97-AF65-F5344CB8AC3E}">
        <p14:creationId xmlns:p14="http://schemas.microsoft.com/office/powerpoint/2010/main" xmlns="" val="453072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82600" y="519113"/>
            <a:ext cx="83566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10" name="TextBox 9"/>
          <p:cNvSpPr txBox="1"/>
          <p:nvPr/>
        </p:nvSpPr>
        <p:spPr>
          <a:xfrm>
            <a:off x="500743" y="986135"/>
            <a:ext cx="6966857" cy="461665"/>
          </a:xfrm>
          <a:prstGeom prst="rect">
            <a:avLst/>
          </a:prstGeom>
          <a:noFill/>
        </p:spPr>
        <p:txBody>
          <a:bodyPr wrap="square" rtlCol="0">
            <a:spAutoFit/>
          </a:bodyPr>
          <a:lstStyle/>
          <a:p>
            <a:r>
              <a:rPr lang="en-US" sz="2400" b="1" dirty="0" smtClean="0">
                <a:solidFill>
                  <a:schemeClr val="tx1">
                    <a:lumMod val="65000"/>
                    <a:lumOff val="35000"/>
                  </a:schemeClr>
                </a:solidFill>
              </a:rPr>
              <a:t>DESIGN PRINCIPLES – GENERAL + SCHOOL</a:t>
            </a:r>
            <a:endParaRPr lang="en-CA" sz="2400" b="1" dirty="0">
              <a:solidFill>
                <a:schemeClr val="tx1">
                  <a:lumMod val="65000"/>
                  <a:lumOff val="35000"/>
                </a:schemeClr>
              </a:solidFill>
            </a:endParaRPr>
          </a:p>
        </p:txBody>
      </p:sp>
      <p:sp>
        <p:nvSpPr>
          <p:cNvPr id="3" name="Rectangle 2"/>
          <p:cNvSpPr/>
          <p:nvPr/>
        </p:nvSpPr>
        <p:spPr>
          <a:xfrm>
            <a:off x="547914" y="1447800"/>
            <a:ext cx="7986486" cy="5478423"/>
          </a:xfrm>
          <a:prstGeom prst="rect">
            <a:avLst/>
          </a:prstGeom>
        </p:spPr>
        <p:txBody>
          <a:bodyPr wrap="square">
            <a:spAutoFit/>
          </a:bodyPr>
          <a:lstStyle/>
          <a:p>
            <a:r>
              <a:rPr lang="en-CA" sz="1400" b="1" dirty="0"/>
              <a:t>Design Principles – GENERAL</a:t>
            </a:r>
            <a:endParaRPr lang="en-CA" sz="1400" dirty="0"/>
          </a:p>
          <a:p>
            <a:pPr marL="342900" lvl="0" indent="-342900">
              <a:buFont typeface="+mj-lt"/>
              <a:buAutoNum type="arabicPeriod"/>
            </a:pPr>
            <a:r>
              <a:rPr lang="en-CA" sz="1400" dirty="0"/>
              <a:t>Development to be characterized by design excellence in architecture, landscape and public realm* design:</a:t>
            </a:r>
          </a:p>
          <a:p>
            <a:pPr marL="800100" lvl="1" indent="-342900">
              <a:buFont typeface="+mj-lt"/>
              <a:buAutoNum type="alphaLcParenR"/>
            </a:pPr>
            <a:r>
              <a:rPr lang="en-CA" sz="1400" dirty="0"/>
              <a:t>Careful consideration of a building’s massing*, articulation of the façade*, the scale and proportion of elements, and the selection of appropriate building materials (consider quality, durability, beauty, and compatibility with public realm);</a:t>
            </a:r>
          </a:p>
          <a:p>
            <a:pPr marL="800100" lvl="1" indent="-342900">
              <a:buFont typeface="+mj-lt"/>
              <a:buAutoNum type="alphaLcParenR"/>
            </a:pPr>
            <a:r>
              <a:rPr lang="en-CA" sz="1400" dirty="0"/>
              <a:t>New development to address and frame streets and opens spaces to create fine‐grained, pedestrian‐oriented streets;</a:t>
            </a:r>
          </a:p>
          <a:p>
            <a:pPr marL="800100" lvl="1" indent="-342900">
              <a:buFont typeface="+mj-lt"/>
              <a:buAutoNum type="alphaLcParenR"/>
            </a:pPr>
            <a:r>
              <a:rPr lang="en-CA" sz="1400" dirty="0"/>
              <a:t>Support the creation of pedestrian‐friendly streets and open spaces through building setbacks and step backs;</a:t>
            </a:r>
          </a:p>
          <a:p>
            <a:pPr marL="800100" lvl="1" indent="-342900">
              <a:buFont typeface="+mj-lt"/>
              <a:buAutoNum type="alphaLcParenR"/>
            </a:pPr>
            <a:r>
              <a:rPr lang="en-CA" sz="1400" dirty="0"/>
              <a:t>Ground floors shall be articulated to respond to human scale and provide good visual connection between interior spaces and public realm; and streets to be designed with landscaped pedestrian zones.</a:t>
            </a:r>
          </a:p>
          <a:p>
            <a:pPr marL="342900" lvl="0" indent="-342900">
              <a:buFont typeface="+mj-lt"/>
              <a:buAutoNum type="arabicPeriod"/>
            </a:pPr>
            <a:r>
              <a:rPr lang="en-CA" sz="1400" dirty="0"/>
              <a:t>Minimize impact on the environment by incorporating sustainable green building initiatives and development practices wherever possible (use LEED green building standards as a benchmark).</a:t>
            </a:r>
          </a:p>
          <a:p>
            <a:r>
              <a:rPr lang="en-CA" sz="1400" b="1" dirty="0"/>
              <a:t> </a:t>
            </a:r>
            <a:endParaRPr lang="en-CA" sz="1400" dirty="0"/>
          </a:p>
          <a:p>
            <a:r>
              <a:rPr lang="en-CA" sz="1400" b="1" dirty="0"/>
              <a:t>Design Principles – SCHOOL</a:t>
            </a:r>
            <a:endParaRPr lang="en-CA" sz="1400" dirty="0"/>
          </a:p>
          <a:p>
            <a:pPr lvl="0"/>
            <a:r>
              <a:rPr lang="en-CA" sz="1400" i="1" dirty="0"/>
              <a:t>Building Form and Organization</a:t>
            </a:r>
            <a:endParaRPr lang="en-CA" sz="1400" dirty="0"/>
          </a:p>
          <a:p>
            <a:pPr marL="800100" lvl="1" indent="-342900">
              <a:buFont typeface="+mj-lt"/>
              <a:buAutoNum type="alphaLcParenR"/>
            </a:pPr>
            <a:r>
              <a:rPr lang="en-CA" sz="1400" dirty="0"/>
              <a:t>Create a model school for 21st century learning, including an early learning hub, and a distinct grade seven and eight experiential learning lab for Spectrum;</a:t>
            </a:r>
          </a:p>
          <a:p>
            <a:pPr marL="800100" lvl="1" indent="-342900">
              <a:buFont typeface="+mj-lt"/>
              <a:buAutoNum type="alphaLcParenR"/>
            </a:pPr>
            <a:r>
              <a:rPr lang="en-CA" sz="1400" dirty="0"/>
              <a:t>Create open, ‘porous’ and articulated school facilities and green space;</a:t>
            </a:r>
          </a:p>
          <a:p>
            <a:pPr marL="800100" lvl="1" indent="-342900">
              <a:buFont typeface="+mj-lt"/>
              <a:buAutoNum type="alphaLcParenR"/>
            </a:pPr>
            <a:r>
              <a:rPr lang="en-CA" sz="1400" dirty="0"/>
              <a:t>All learning spaces to have daylight and views;</a:t>
            </a:r>
          </a:p>
          <a:p>
            <a:pPr marL="800100" lvl="1" indent="-342900">
              <a:buFont typeface="+mj-lt"/>
              <a:buAutoNum type="alphaLcParenR"/>
            </a:pPr>
            <a:r>
              <a:rPr lang="en-CA" sz="1400" dirty="0"/>
              <a:t>Design school to be constructed in a single phase to minimize disruption and keep students on the current site during the build, while also ensuring safety;</a:t>
            </a:r>
          </a:p>
          <a:p>
            <a:r>
              <a:rPr lang="en-CA" sz="1400" i="1" dirty="0"/>
              <a:t> </a:t>
            </a:r>
            <a:endParaRPr lang="en-CA" sz="1400" dirty="0"/>
          </a:p>
        </p:txBody>
      </p:sp>
      <p:sp>
        <p:nvSpPr>
          <p:cNvPr id="5" name="Slide Number Placeholder 4"/>
          <p:cNvSpPr>
            <a:spLocks noGrp="1"/>
          </p:cNvSpPr>
          <p:nvPr>
            <p:ph type="sldNum" sz="quarter" idx="12"/>
          </p:nvPr>
        </p:nvSpPr>
        <p:spPr/>
        <p:txBody>
          <a:bodyPr/>
          <a:lstStyle/>
          <a:p>
            <a:fld id="{1DCF1686-FBCA-4D62-9F2B-5DBE60A7E610}" type="slidenum">
              <a:rPr lang="en-CA" smtClean="0"/>
              <a:pPr/>
              <a:t>13</a:t>
            </a:fld>
            <a:endParaRPr lang="en-CA" dirty="0"/>
          </a:p>
        </p:txBody>
      </p:sp>
    </p:spTree>
    <p:extLst>
      <p:ext uri="{BB962C8B-B14F-4D97-AF65-F5344CB8AC3E}">
        <p14:creationId xmlns:p14="http://schemas.microsoft.com/office/powerpoint/2010/main" xmlns="" val="1971610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82600" y="519113"/>
            <a:ext cx="83566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10" name="TextBox 9"/>
          <p:cNvSpPr txBox="1"/>
          <p:nvPr/>
        </p:nvSpPr>
        <p:spPr>
          <a:xfrm>
            <a:off x="500743" y="986135"/>
            <a:ext cx="6966857" cy="461665"/>
          </a:xfrm>
          <a:prstGeom prst="rect">
            <a:avLst/>
          </a:prstGeom>
          <a:noFill/>
        </p:spPr>
        <p:txBody>
          <a:bodyPr wrap="square" rtlCol="0">
            <a:spAutoFit/>
          </a:bodyPr>
          <a:lstStyle/>
          <a:p>
            <a:r>
              <a:rPr lang="en-US" sz="2400" b="1" dirty="0" smtClean="0">
                <a:solidFill>
                  <a:schemeClr val="tx1">
                    <a:lumMod val="65000"/>
                    <a:lumOff val="35000"/>
                  </a:schemeClr>
                </a:solidFill>
              </a:rPr>
              <a:t>DESIGN PRINCIPLES – SCHOOL (CON’T)</a:t>
            </a:r>
            <a:endParaRPr lang="en-CA" sz="2400" b="1" dirty="0">
              <a:solidFill>
                <a:schemeClr val="tx1">
                  <a:lumMod val="65000"/>
                  <a:lumOff val="35000"/>
                </a:schemeClr>
              </a:solidFill>
            </a:endParaRPr>
          </a:p>
        </p:txBody>
      </p:sp>
      <p:sp>
        <p:nvSpPr>
          <p:cNvPr id="3" name="Rectangle 2"/>
          <p:cNvSpPr/>
          <p:nvPr/>
        </p:nvSpPr>
        <p:spPr>
          <a:xfrm>
            <a:off x="547914" y="1447800"/>
            <a:ext cx="7986486" cy="4955203"/>
          </a:xfrm>
          <a:prstGeom prst="rect">
            <a:avLst/>
          </a:prstGeom>
        </p:spPr>
        <p:txBody>
          <a:bodyPr wrap="square">
            <a:spAutoFit/>
          </a:bodyPr>
          <a:lstStyle/>
          <a:p>
            <a:pPr lvl="0"/>
            <a:r>
              <a:rPr lang="en-CA" sz="1400" i="1" dirty="0" smtClean="0"/>
              <a:t>Building </a:t>
            </a:r>
            <a:r>
              <a:rPr lang="en-CA" sz="1400" i="1" dirty="0"/>
              <a:t>Form and </a:t>
            </a:r>
            <a:r>
              <a:rPr lang="en-CA" sz="1400" i="1" dirty="0" smtClean="0"/>
              <a:t>Organization (Con’t)</a:t>
            </a:r>
            <a:endParaRPr lang="en-CA" sz="1400" dirty="0"/>
          </a:p>
          <a:p>
            <a:pPr marL="800100" lvl="1" indent="-342900">
              <a:buFont typeface="+mj-lt"/>
              <a:buAutoNum type="alphaLcParenR" startAt="5"/>
            </a:pPr>
            <a:r>
              <a:rPr lang="en-CA" sz="1400" dirty="0" smtClean="0"/>
              <a:t>Provide flexibility in the internal structure of the school to respond to changing program needs; and</a:t>
            </a:r>
          </a:p>
          <a:p>
            <a:pPr marL="800100" lvl="1" indent="-342900">
              <a:buFont typeface="+mj-lt"/>
              <a:buAutoNum type="alphaLcParenR" startAt="5"/>
            </a:pPr>
            <a:r>
              <a:rPr lang="en-CA" sz="1400" dirty="0" smtClean="0"/>
              <a:t>Future </a:t>
            </a:r>
            <a:r>
              <a:rPr lang="en-CA" sz="1400" dirty="0"/>
              <a:t>growth not to be precluded by site or building layout.</a:t>
            </a:r>
          </a:p>
          <a:p>
            <a:pPr lvl="0"/>
            <a:endParaRPr lang="en-CA" sz="800" i="1" dirty="0" smtClean="0"/>
          </a:p>
          <a:p>
            <a:pPr lvl="0"/>
            <a:r>
              <a:rPr lang="en-CA" sz="1400" i="1" dirty="0" smtClean="0"/>
              <a:t>Site</a:t>
            </a:r>
            <a:endParaRPr lang="en-CA" sz="1400" dirty="0"/>
          </a:p>
          <a:p>
            <a:pPr marL="800100" lvl="1" indent="-342900">
              <a:buFont typeface="+mj-lt"/>
              <a:buAutoNum type="alphaLcParenR"/>
            </a:pPr>
            <a:r>
              <a:rPr lang="en-CA" sz="1400" dirty="0"/>
              <a:t>Optimize open space to provide a good size artificial turf playing field;</a:t>
            </a:r>
          </a:p>
          <a:p>
            <a:pPr marL="800100" lvl="1" indent="-342900">
              <a:buFont typeface="+mj-lt"/>
              <a:buAutoNum type="alphaLcParenR"/>
            </a:pPr>
            <a:r>
              <a:rPr lang="en-CA" sz="1400" dirty="0"/>
              <a:t>Ensure access to sunlight during outdoor activities (i.e. recess, lunch and play times);</a:t>
            </a:r>
          </a:p>
          <a:p>
            <a:pPr marL="800100" lvl="1" indent="-342900">
              <a:buFont typeface="+mj-lt"/>
              <a:buAutoNum type="alphaLcParenR"/>
            </a:pPr>
            <a:r>
              <a:rPr lang="en-CA" sz="1400" dirty="0"/>
              <a:t>Provide a consolidated, accessible and safe school yard that can accommodate a wide range of student needs;</a:t>
            </a:r>
          </a:p>
          <a:p>
            <a:pPr marL="800100" lvl="1" indent="-342900">
              <a:buFont typeface="+mj-lt"/>
              <a:buAutoNum type="alphaLcParenR"/>
            </a:pPr>
            <a:r>
              <a:rPr lang="en-CA" sz="1400" dirty="0"/>
              <a:t>Integrate open space with green terrace(s), courtyard(s) and accessible green roof(s);</a:t>
            </a:r>
          </a:p>
          <a:p>
            <a:pPr marL="800100" lvl="1" indent="-342900">
              <a:buFont typeface="+mj-lt"/>
              <a:buAutoNum type="alphaLcParenR"/>
            </a:pPr>
            <a:r>
              <a:rPr lang="en-CA" sz="1400" dirty="0"/>
              <a:t>Create open and welcoming access to Millwood Road;</a:t>
            </a:r>
          </a:p>
          <a:p>
            <a:pPr marL="800100" lvl="1" indent="-342900">
              <a:buFont typeface="+mj-lt"/>
              <a:buAutoNum type="alphaLcParenR"/>
            </a:pPr>
            <a:r>
              <a:rPr lang="en-CA" sz="1400" dirty="0"/>
              <a:t>Create an animated, pedestrian‐friendly edge on Davisville Avenue; and</a:t>
            </a:r>
          </a:p>
          <a:p>
            <a:pPr marL="800100" lvl="1" indent="-342900">
              <a:buFont typeface="+mj-lt"/>
              <a:buAutoNum type="alphaLcParenR"/>
            </a:pPr>
            <a:r>
              <a:rPr lang="en-CA" sz="1400" dirty="0"/>
              <a:t>New open space to be approximately the same area as the existing open space with improved usability.</a:t>
            </a:r>
          </a:p>
          <a:p>
            <a:r>
              <a:rPr lang="en-CA" sz="1400" b="1" dirty="0"/>
              <a:t> </a:t>
            </a:r>
            <a:endParaRPr lang="en-CA" sz="1400" dirty="0"/>
          </a:p>
          <a:p>
            <a:pPr lvl="0"/>
            <a:r>
              <a:rPr lang="en-CA" sz="1400" i="1" dirty="0"/>
              <a:t>Circulation</a:t>
            </a:r>
            <a:endParaRPr lang="en-CA" sz="1400" dirty="0"/>
          </a:p>
          <a:p>
            <a:pPr marL="800100" lvl="1" indent="-342900">
              <a:buFont typeface="+mj-lt"/>
              <a:buAutoNum type="alphaLcParenR"/>
            </a:pPr>
            <a:r>
              <a:rPr lang="en-CA" sz="1400" dirty="0"/>
              <a:t>Optimize open space to provide a good size artificial turf playing field;</a:t>
            </a:r>
          </a:p>
          <a:p>
            <a:pPr marL="800100" lvl="1" indent="-342900">
              <a:buFont typeface="+mj-lt"/>
              <a:buAutoNum type="alphaLcParenR"/>
            </a:pPr>
            <a:r>
              <a:rPr lang="en-CA" sz="1400" dirty="0"/>
              <a:t>security throughout the schoolyard;</a:t>
            </a:r>
          </a:p>
          <a:p>
            <a:pPr marL="800100" lvl="1" indent="-342900">
              <a:buFont typeface="+mj-lt"/>
              <a:buAutoNum type="alphaLcParenR"/>
            </a:pPr>
            <a:r>
              <a:rPr lang="en-CA" sz="1400" dirty="0"/>
              <a:t>Provide safe and convenient locations for bus loading, vehicular and passenger drop-off/ pick‐up;</a:t>
            </a:r>
          </a:p>
          <a:p>
            <a:pPr marL="800100" lvl="1" indent="-342900">
              <a:buFont typeface="+mj-lt"/>
              <a:buAutoNum type="alphaLcParenR"/>
            </a:pPr>
            <a:r>
              <a:rPr lang="en-CA" sz="1400" dirty="0"/>
              <a:t>Link pedestrian circulation between Davisville Avenue and Millwood Road; and</a:t>
            </a:r>
          </a:p>
          <a:p>
            <a:pPr marL="800100" lvl="1" indent="-342900">
              <a:buFont typeface="+mj-lt"/>
              <a:buAutoNum type="alphaLcParenR"/>
            </a:pPr>
            <a:r>
              <a:rPr lang="en-CA" sz="1400" dirty="0"/>
              <a:t>Connect pedestrian circulation to the network of open space north and south of the site.</a:t>
            </a:r>
          </a:p>
          <a:p>
            <a:r>
              <a:rPr lang="en-CA" sz="1400" i="1" dirty="0"/>
              <a:t> </a:t>
            </a:r>
            <a:endParaRPr lang="en-CA" sz="1400" dirty="0"/>
          </a:p>
        </p:txBody>
      </p:sp>
      <p:sp>
        <p:nvSpPr>
          <p:cNvPr id="5" name="Slide Number Placeholder 4"/>
          <p:cNvSpPr>
            <a:spLocks noGrp="1"/>
          </p:cNvSpPr>
          <p:nvPr>
            <p:ph type="sldNum" sz="quarter" idx="12"/>
          </p:nvPr>
        </p:nvSpPr>
        <p:spPr/>
        <p:txBody>
          <a:bodyPr/>
          <a:lstStyle/>
          <a:p>
            <a:fld id="{1DCF1686-FBCA-4D62-9F2B-5DBE60A7E610}" type="slidenum">
              <a:rPr lang="en-CA" smtClean="0"/>
              <a:pPr/>
              <a:t>14</a:t>
            </a:fld>
            <a:endParaRPr lang="en-CA" dirty="0"/>
          </a:p>
        </p:txBody>
      </p:sp>
    </p:spTree>
    <p:extLst>
      <p:ext uri="{BB962C8B-B14F-4D97-AF65-F5344CB8AC3E}">
        <p14:creationId xmlns:p14="http://schemas.microsoft.com/office/powerpoint/2010/main" xmlns="" val="1638471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82600" y="519113"/>
            <a:ext cx="83566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10" name="TextBox 9"/>
          <p:cNvSpPr txBox="1"/>
          <p:nvPr/>
        </p:nvSpPr>
        <p:spPr>
          <a:xfrm>
            <a:off x="500743" y="986135"/>
            <a:ext cx="6966857" cy="461665"/>
          </a:xfrm>
          <a:prstGeom prst="rect">
            <a:avLst/>
          </a:prstGeom>
          <a:noFill/>
        </p:spPr>
        <p:txBody>
          <a:bodyPr wrap="square" rtlCol="0">
            <a:spAutoFit/>
          </a:bodyPr>
          <a:lstStyle/>
          <a:p>
            <a:r>
              <a:rPr lang="en-US" sz="2400" b="1" dirty="0" smtClean="0">
                <a:solidFill>
                  <a:schemeClr val="tx1">
                    <a:lumMod val="65000"/>
                    <a:lumOff val="35000"/>
                  </a:schemeClr>
                </a:solidFill>
              </a:rPr>
              <a:t>DESIGN PRINCIPLES -- DEVELOPMENT</a:t>
            </a:r>
            <a:endParaRPr lang="en-CA" sz="2400" b="1" dirty="0">
              <a:solidFill>
                <a:schemeClr val="tx1">
                  <a:lumMod val="65000"/>
                  <a:lumOff val="35000"/>
                </a:schemeClr>
              </a:solidFill>
            </a:endParaRPr>
          </a:p>
        </p:txBody>
      </p:sp>
      <p:sp>
        <p:nvSpPr>
          <p:cNvPr id="3" name="Rectangle 2"/>
          <p:cNvSpPr/>
          <p:nvPr/>
        </p:nvSpPr>
        <p:spPr>
          <a:xfrm>
            <a:off x="547914" y="1447800"/>
            <a:ext cx="7986486" cy="4893647"/>
          </a:xfrm>
          <a:prstGeom prst="rect">
            <a:avLst/>
          </a:prstGeom>
        </p:spPr>
        <p:txBody>
          <a:bodyPr wrap="square">
            <a:spAutoFit/>
          </a:bodyPr>
          <a:lstStyle/>
          <a:p>
            <a:r>
              <a:rPr lang="en-CA" sz="1400" b="1" dirty="0"/>
              <a:t>Design Principles – DEVELOPMENT</a:t>
            </a:r>
            <a:endParaRPr lang="en-CA" sz="1400" dirty="0"/>
          </a:p>
          <a:p>
            <a:pPr marL="342900" indent="-342900">
              <a:buFont typeface="+mj-lt"/>
              <a:buAutoNum type="arabicPeriod"/>
            </a:pPr>
            <a:r>
              <a:rPr lang="en-CA" sz="1400" dirty="0"/>
              <a:t>Collaborate on an integrated development of school, open space, community use and residential;</a:t>
            </a:r>
          </a:p>
          <a:p>
            <a:pPr marL="342900" indent="-342900">
              <a:buFont typeface="+mj-lt"/>
              <a:buAutoNum type="arabicPeriod"/>
            </a:pPr>
            <a:r>
              <a:rPr lang="en-CA" sz="1400" dirty="0"/>
              <a:t>Fit development within the maximum build‐to envelope that minimizes shadow and wind impacts on surrounding neighbourhoods and schoolyard;</a:t>
            </a:r>
          </a:p>
          <a:p>
            <a:pPr marL="342900" indent="-342900">
              <a:buFont typeface="+mj-lt"/>
              <a:buAutoNum type="arabicPeriod"/>
            </a:pPr>
            <a:r>
              <a:rPr lang="en-CA" sz="1400" dirty="0"/>
              <a:t>Concentrate residential density at south‐west corner of the site;</a:t>
            </a:r>
          </a:p>
          <a:p>
            <a:pPr marL="342900" indent="-342900">
              <a:buFont typeface="+mj-lt"/>
              <a:buAutoNum type="arabicPeriod"/>
            </a:pPr>
            <a:r>
              <a:rPr lang="en-CA" sz="1400" dirty="0"/>
              <a:t>Design and scale street walls and edges to respectfully align with neighbourhood — create a pedestrian‐friendly urban edge along Davisville;</a:t>
            </a:r>
          </a:p>
          <a:p>
            <a:pPr marL="342900" indent="-342900">
              <a:buFont typeface="+mj-lt"/>
              <a:buAutoNum type="arabicPeriod"/>
            </a:pPr>
            <a:r>
              <a:rPr lang="en-CA" sz="1400" dirty="0"/>
              <a:t>Minimize residential footprint at grade to allow for extended ground plane of community use;</a:t>
            </a:r>
          </a:p>
          <a:p>
            <a:pPr marL="342900" indent="-342900">
              <a:buFont typeface="+mj-lt"/>
              <a:buAutoNum type="arabicPeriod"/>
            </a:pPr>
            <a:r>
              <a:rPr lang="en-CA" sz="1400" dirty="0"/>
              <a:t>Create an extended ground plane to maximize community access and use;</a:t>
            </a:r>
          </a:p>
          <a:p>
            <a:pPr marL="342900" indent="-342900">
              <a:buFont typeface="+mj-lt"/>
              <a:buAutoNum type="arabicPeriod"/>
            </a:pPr>
            <a:r>
              <a:rPr lang="en-CA" sz="1400" dirty="0"/>
              <a:t>Provide below grade parking to maximize open space on the site;</a:t>
            </a:r>
          </a:p>
          <a:p>
            <a:pPr marL="342900" indent="-342900">
              <a:buFont typeface="+mj-lt"/>
              <a:buAutoNum type="arabicPeriod"/>
            </a:pPr>
            <a:r>
              <a:rPr lang="en-CA" sz="1400" dirty="0"/>
              <a:t>Provide a north‐south private mews connection for safe school bus drop‐off, while also creating a pedestrian‐friendly public realm for community use during non‐school hours.</a:t>
            </a:r>
          </a:p>
          <a:p>
            <a:pPr marL="342900" indent="-342900">
              <a:buFont typeface="+mj-lt"/>
              <a:buAutoNum type="arabicPeriod"/>
            </a:pPr>
            <a:r>
              <a:rPr lang="en-CA" sz="1400" dirty="0"/>
              <a:t>Capitalize on proximity to the subway and facilitate pedestrian access to Davisville station;</a:t>
            </a:r>
          </a:p>
          <a:p>
            <a:pPr marL="342900" indent="-342900">
              <a:buFont typeface="+mj-lt"/>
              <a:buAutoNum type="arabicPeriod"/>
            </a:pPr>
            <a:r>
              <a:rPr lang="en-CA" sz="1400" dirty="0"/>
              <a:t>Contribute positively to the quality of the open space park setting within the residential component of the design;</a:t>
            </a:r>
          </a:p>
          <a:p>
            <a:pPr marL="342900" indent="-342900">
              <a:buFont typeface="+mj-lt"/>
              <a:buAutoNum type="arabicPeriod"/>
            </a:pPr>
            <a:r>
              <a:rPr lang="en-CA" sz="1400" dirty="0"/>
              <a:t>Provide means to expand some units to accommodate large families;</a:t>
            </a:r>
          </a:p>
          <a:p>
            <a:pPr marL="342900" indent="-342900">
              <a:buFont typeface="+mj-lt"/>
              <a:buAutoNum type="arabicPeriod"/>
            </a:pPr>
            <a:r>
              <a:rPr lang="en-CA" sz="1400" dirty="0"/>
              <a:t>Optimize the development potential of the site for school, community hub and open space while adhering to the principles of the 21st century school design and ensuring appropriate and marketable development opportunities; and</a:t>
            </a:r>
          </a:p>
          <a:p>
            <a:pPr marL="342900" indent="-342900">
              <a:buFont typeface="+mj-lt"/>
              <a:buAutoNum type="arabicPeriod"/>
            </a:pPr>
            <a:r>
              <a:rPr lang="en-CA" sz="1400" dirty="0"/>
              <a:t>Maximize revenue generation to ensure the achievement of this vision for the Davisville community and support TDSB’s capital building program, while adhering to the design principles; on average, 75% of the open space must be in sunlight during school hours.</a:t>
            </a:r>
          </a:p>
        </p:txBody>
      </p:sp>
      <p:sp>
        <p:nvSpPr>
          <p:cNvPr id="5" name="Slide Number Placeholder 4"/>
          <p:cNvSpPr>
            <a:spLocks noGrp="1"/>
          </p:cNvSpPr>
          <p:nvPr>
            <p:ph type="sldNum" sz="quarter" idx="12"/>
          </p:nvPr>
        </p:nvSpPr>
        <p:spPr/>
        <p:txBody>
          <a:bodyPr/>
          <a:lstStyle/>
          <a:p>
            <a:fld id="{1DCF1686-FBCA-4D62-9F2B-5DBE60A7E610}" type="slidenum">
              <a:rPr lang="en-CA" smtClean="0"/>
              <a:pPr/>
              <a:t>15</a:t>
            </a:fld>
            <a:endParaRPr lang="en-CA" dirty="0"/>
          </a:p>
        </p:txBody>
      </p:sp>
    </p:spTree>
    <p:extLst>
      <p:ext uri="{BB962C8B-B14F-4D97-AF65-F5344CB8AC3E}">
        <p14:creationId xmlns:p14="http://schemas.microsoft.com/office/powerpoint/2010/main" xmlns="" val="203604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82600" y="519113"/>
            <a:ext cx="83566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10" name="TextBox 9"/>
          <p:cNvSpPr txBox="1"/>
          <p:nvPr/>
        </p:nvSpPr>
        <p:spPr>
          <a:xfrm>
            <a:off x="500743" y="986135"/>
            <a:ext cx="6966857" cy="461665"/>
          </a:xfrm>
          <a:prstGeom prst="rect">
            <a:avLst/>
          </a:prstGeom>
          <a:noFill/>
        </p:spPr>
        <p:txBody>
          <a:bodyPr wrap="square" rtlCol="0">
            <a:spAutoFit/>
          </a:bodyPr>
          <a:lstStyle/>
          <a:p>
            <a:r>
              <a:rPr lang="en-US" sz="2400" b="1" dirty="0" smtClean="0">
                <a:solidFill>
                  <a:schemeClr val="tx1">
                    <a:lumMod val="65000"/>
                    <a:lumOff val="35000"/>
                  </a:schemeClr>
                </a:solidFill>
              </a:rPr>
              <a:t>DESIGN PRINCIPLES – INTEGRATED DEVELOPMENT</a:t>
            </a:r>
            <a:endParaRPr lang="en-CA" sz="2400" b="1" dirty="0">
              <a:solidFill>
                <a:schemeClr val="tx1">
                  <a:lumMod val="65000"/>
                  <a:lumOff val="35000"/>
                </a:schemeClr>
              </a:solidFill>
            </a:endParaRPr>
          </a:p>
        </p:txBody>
      </p:sp>
      <p:sp>
        <p:nvSpPr>
          <p:cNvPr id="3" name="Rectangle 2"/>
          <p:cNvSpPr/>
          <p:nvPr/>
        </p:nvSpPr>
        <p:spPr>
          <a:xfrm>
            <a:off x="547914" y="1447800"/>
            <a:ext cx="7986486" cy="3323987"/>
          </a:xfrm>
          <a:prstGeom prst="rect">
            <a:avLst/>
          </a:prstGeom>
        </p:spPr>
        <p:txBody>
          <a:bodyPr wrap="square">
            <a:spAutoFit/>
          </a:bodyPr>
          <a:lstStyle/>
          <a:p>
            <a:r>
              <a:rPr lang="en-CA" sz="1400" b="1" dirty="0"/>
              <a:t>Design Principles – INTEGRATED DEVELOPMENT</a:t>
            </a:r>
            <a:endParaRPr lang="en-CA" sz="1400" dirty="0"/>
          </a:p>
          <a:p>
            <a:pPr marL="342900" lvl="0" indent="-342900">
              <a:buFont typeface="+mj-lt"/>
              <a:buAutoNum type="arabicPeriod"/>
            </a:pPr>
            <a:r>
              <a:rPr lang="en-CA" sz="1400" dirty="0"/>
              <a:t>Ensure the identity of the school as a distinct building;</a:t>
            </a:r>
          </a:p>
          <a:p>
            <a:pPr marL="342900" lvl="0" indent="-342900">
              <a:buFont typeface="+mj-lt"/>
              <a:buAutoNum type="arabicPeriod"/>
            </a:pPr>
            <a:r>
              <a:rPr lang="en-CA" sz="1400" dirty="0"/>
              <a:t>Provide clear, safe and identifiable entrances/circulation systems for the various integrated users ‐ school, community hub, residential and child‐care facility;</a:t>
            </a:r>
          </a:p>
          <a:p>
            <a:pPr marL="342900" lvl="0" indent="-342900">
              <a:buFont typeface="+mj-lt"/>
              <a:buAutoNum type="arabicPeriod"/>
            </a:pPr>
            <a:r>
              <a:rPr lang="en-CA" sz="1400" dirty="0"/>
              <a:t>Promote shared use opportunities between the community use and school;</a:t>
            </a:r>
          </a:p>
          <a:p>
            <a:pPr marL="342900" lvl="0" indent="-342900">
              <a:buFont typeface="+mj-lt"/>
              <a:buAutoNum type="arabicPeriod"/>
            </a:pPr>
            <a:r>
              <a:rPr lang="en-CA" sz="1400" dirty="0"/>
              <a:t>Provide safe and secure pedestrian and vehicular circulation for both residential and school uses;</a:t>
            </a:r>
          </a:p>
          <a:p>
            <a:pPr marL="342900" lvl="0" indent="-342900">
              <a:buFont typeface="+mj-lt"/>
              <a:buAutoNum type="arabicPeriod"/>
            </a:pPr>
            <a:r>
              <a:rPr lang="en-CA" sz="1400" dirty="0"/>
              <a:t>Ensure the security of the school site at grade and roof terraces; and</a:t>
            </a:r>
          </a:p>
          <a:p>
            <a:pPr marL="342900" lvl="0" indent="-342900">
              <a:buFont typeface="+mj-lt"/>
              <a:buAutoNum type="arabicPeriod"/>
            </a:pPr>
            <a:r>
              <a:rPr lang="en-CA" sz="1400" dirty="0"/>
              <a:t>Ensure and promote massing transitions to complement neighbourhood scale through materials and articulation of built form.</a:t>
            </a:r>
            <a:r>
              <a:rPr lang="en-US" sz="1400" dirty="0"/>
              <a:t/>
            </a:r>
            <a:br>
              <a:rPr lang="en-US" sz="1400" dirty="0"/>
            </a:br>
            <a:endParaRPr lang="en-CA" sz="1400" dirty="0"/>
          </a:p>
          <a:p>
            <a:r>
              <a:rPr lang="en-CA" sz="1400" b="1" dirty="0"/>
              <a:t>……………………………………………………………………………………………………...</a:t>
            </a:r>
            <a:br>
              <a:rPr lang="en-CA" sz="1400" b="1" dirty="0"/>
            </a:br>
            <a:r>
              <a:rPr lang="en-CA" sz="1400" b="1" dirty="0"/>
              <a:t>*Definitions:</a:t>
            </a:r>
            <a:br>
              <a:rPr lang="en-CA" sz="1400" b="1" dirty="0"/>
            </a:br>
            <a:r>
              <a:rPr lang="en-CA" sz="1400" i="1" dirty="0"/>
              <a:t>Public realm:</a:t>
            </a:r>
            <a:r>
              <a:rPr lang="en-CA" sz="1400" dirty="0"/>
              <a:t> outdoor areas accessible to the public. </a:t>
            </a:r>
            <a:br>
              <a:rPr lang="en-CA" sz="1400" dirty="0"/>
            </a:br>
            <a:r>
              <a:rPr lang="en-CA" sz="1400" i="1" dirty="0"/>
              <a:t>Building’s massing:</a:t>
            </a:r>
            <a:r>
              <a:rPr lang="en-CA" sz="1400" dirty="0"/>
              <a:t> the three-dimensional shape of a structure, including height, width and depth.</a:t>
            </a:r>
            <a:br>
              <a:rPr lang="en-CA" sz="1400" dirty="0"/>
            </a:br>
            <a:r>
              <a:rPr lang="en-CA" sz="1400" i="1" dirty="0"/>
              <a:t>Façade:</a:t>
            </a:r>
            <a:r>
              <a:rPr lang="en-CA" sz="1400" dirty="0"/>
              <a:t> the front of a building that looks onto a street or open space</a:t>
            </a:r>
          </a:p>
        </p:txBody>
      </p:sp>
      <p:sp>
        <p:nvSpPr>
          <p:cNvPr id="5" name="Slide Number Placeholder 4"/>
          <p:cNvSpPr>
            <a:spLocks noGrp="1"/>
          </p:cNvSpPr>
          <p:nvPr>
            <p:ph type="sldNum" sz="quarter" idx="12"/>
          </p:nvPr>
        </p:nvSpPr>
        <p:spPr/>
        <p:txBody>
          <a:bodyPr/>
          <a:lstStyle/>
          <a:p>
            <a:fld id="{1DCF1686-FBCA-4D62-9F2B-5DBE60A7E610}" type="slidenum">
              <a:rPr lang="en-CA" smtClean="0"/>
              <a:pPr/>
              <a:t>16</a:t>
            </a:fld>
            <a:endParaRPr lang="en-CA" dirty="0"/>
          </a:p>
        </p:txBody>
      </p:sp>
    </p:spTree>
    <p:extLst>
      <p:ext uri="{BB962C8B-B14F-4D97-AF65-F5344CB8AC3E}">
        <p14:creationId xmlns:p14="http://schemas.microsoft.com/office/powerpoint/2010/main" xmlns="" val="1222778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82600" y="519113"/>
            <a:ext cx="83566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10" name="TextBox 9"/>
          <p:cNvSpPr txBox="1"/>
          <p:nvPr/>
        </p:nvSpPr>
        <p:spPr>
          <a:xfrm>
            <a:off x="500743" y="986135"/>
            <a:ext cx="6966857" cy="461665"/>
          </a:xfrm>
          <a:prstGeom prst="rect">
            <a:avLst/>
          </a:prstGeom>
          <a:noFill/>
        </p:spPr>
        <p:txBody>
          <a:bodyPr wrap="square" rtlCol="0">
            <a:spAutoFit/>
          </a:bodyPr>
          <a:lstStyle/>
          <a:p>
            <a:r>
              <a:rPr lang="en-US" sz="2400" b="1" dirty="0" smtClean="0">
                <a:solidFill>
                  <a:schemeClr val="tx1">
                    <a:lumMod val="65000"/>
                    <a:lumOff val="35000"/>
                  </a:schemeClr>
                </a:solidFill>
              </a:rPr>
              <a:t>REDEVELOPMENT PROJECT MILESTONES</a:t>
            </a:r>
            <a:endParaRPr lang="en-CA" sz="2400" b="1" dirty="0">
              <a:solidFill>
                <a:schemeClr val="tx1">
                  <a:lumMod val="65000"/>
                  <a:lumOff val="35000"/>
                </a:schemeClr>
              </a:solidFill>
            </a:endParaRPr>
          </a:p>
        </p:txBody>
      </p:sp>
      <p:sp>
        <p:nvSpPr>
          <p:cNvPr id="3" name="Rectangle 2"/>
          <p:cNvSpPr/>
          <p:nvPr/>
        </p:nvSpPr>
        <p:spPr>
          <a:xfrm>
            <a:off x="547914" y="1447800"/>
            <a:ext cx="7986486" cy="5286062"/>
          </a:xfrm>
          <a:prstGeom prst="rect">
            <a:avLst/>
          </a:prstGeom>
        </p:spPr>
        <p:txBody>
          <a:bodyPr wrap="square">
            <a:spAutoFit/>
          </a:bodyPr>
          <a:lstStyle/>
          <a:p>
            <a:pPr marL="285750" lvl="0" indent="-285750">
              <a:buFont typeface="Wingdings" pitchFamily="2" charset="2"/>
              <a:buChar char="q"/>
            </a:pPr>
            <a:r>
              <a:rPr lang="en-US" sz="1350" b="1" dirty="0" smtClean="0"/>
              <a:t>Board </a:t>
            </a:r>
            <a:r>
              <a:rPr lang="en-US" sz="1350" b="1" dirty="0"/>
              <a:t>approves redevelopment project moving </a:t>
            </a:r>
            <a:r>
              <a:rPr lang="en-US" sz="1350" b="1" dirty="0" smtClean="0"/>
              <a:t>forward (June 20, 2010);</a:t>
            </a:r>
            <a:endParaRPr lang="en-CA" sz="1350" b="1" dirty="0"/>
          </a:p>
          <a:p>
            <a:pPr marL="285750" lvl="0" indent="-285750">
              <a:buFont typeface="Wingdings" pitchFamily="2" charset="2"/>
              <a:buChar char="q"/>
            </a:pPr>
            <a:r>
              <a:rPr lang="en-US" sz="1350" b="1" dirty="0"/>
              <a:t>Local School Community Design Team (LSCDT) formed – LSCDT comprised of school (parents, staff, principal) and community representatives (childcare parents as appropriate and staff, resident associations, </a:t>
            </a:r>
            <a:r>
              <a:rPr lang="en-US" sz="1350" b="1" dirty="0" smtClean="0"/>
              <a:t>local councillor’s </a:t>
            </a:r>
            <a:r>
              <a:rPr lang="en-US" sz="1350" b="1" dirty="0"/>
              <a:t>office representatives, trustee and superintendent); </a:t>
            </a:r>
            <a:endParaRPr lang="en-CA" sz="1350" b="1" dirty="0"/>
          </a:p>
          <a:p>
            <a:pPr marL="285750" lvl="0" indent="-285750">
              <a:buFont typeface="Wingdings" pitchFamily="2" charset="2"/>
              <a:buChar char="q"/>
            </a:pPr>
            <a:r>
              <a:rPr lang="en-US" sz="1350" b="1" dirty="0"/>
              <a:t>LSCDT goal to review site issues, understand school and community needs, evolve/review site options, and ultimately agree to a development framework that will form the basis for development of a Land Use Management Master Plan;</a:t>
            </a:r>
            <a:endParaRPr lang="en-CA" sz="1350" b="1" dirty="0"/>
          </a:p>
          <a:p>
            <a:pPr marL="285750" lvl="0" indent="-285750">
              <a:buFont typeface="Wingdings" pitchFamily="2" charset="2"/>
              <a:buChar char="q"/>
            </a:pPr>
            <a:r>
              <a:rPr lang="en-US" sz="1350" b="1" dirty="0"/>
              <a:t>LSCDT unanimously agree to a development framework with the opportunity for broader school community </a:t>
            </a:r>
            <a:r>
              <a:rPr lang="en-US" sz="1350" b="1" dirty="0" smtClean="0"/>
              <a:t>consultation (May 22, 2012); </a:t>
            </a:r>
            <a:endParaRPr lang="en-CA" sz="1350" b="1" dirty="0"/>
          </a:p>
          <a:p>
            <a:pPr marL="285750" lvl="0" indent="-285750">
              <a:buFont typeface="Wingdings" pitchFamily="2" charset="2"/>
              <a:buChar char="q"/>
            </a:pPr>
            <a:r>
              <a:rPr lang="en-US" sz="1350" b="1" dirty="0"/>
              <a:t>Board approves the School and Development Design Principles, the Land Use Management Master Plan (surplus land), and the Maximum Build-to-Envelope for each redevelopment </a:t>
            </a:r>
            <a:r>
              <a:rPr lang="en-US" sz="1350" b="1" dirty="0" smtClean="0"/>
              <a:t>project (Dec 12, 2012);</a:t>
            </a:r>
            <a:endParaRPr lang="en-CA" sz="1350" b="1" dirty="0"/>
          </a:p>
          <a:p>
            <a:pPr marL="285750" lvl="0" indent="-285750">
              <a:buFont typeface="Wingdings" pitchFamily="2" charset="2"/>
              <a:buChar char="q"/>
            </a:pPr>
            <a:r>
              <a:rPr lang="en-US" sz="1350" dirty="0" smtClean="0"/>
              <a:t>Ministry </a:t>
            </a:r>
            <a:r>
              <a:rPr lang="en-US" sz="1350" dirty="0"/>
              <a:t>of Education approval </a:t>
            </a:r>
            <a:r>
              <a:rPr lang="en-US" sz="1350" dirty="0" smtClean="0"/>
              <a:t>is required </a:t>
            </a:r>
            <a:r>
              <a:rPr lang="en-US" sz="1350" dirty="0"/>
              <a:t>for the project’s student accommodation business case; </a:t>
            </a:r>
            <a:endParaRPr lang="en-CA" sz="1350" dirty="0"/>
          </a:p>
          <a:p>
            <a:pPr marL="285750" lvl="0" indent="-285750">
              <a:buFont typeface="Wingdings" pitchFamily="2" charset="2"/>
              <a:buChar char="q"/>
            </a:pPr>
            <a:r>
              <a:rPr lang="en-US" sz="1350" dirty="0"/>
              <a:t>With Ministry approval, the TDSB moves forward by circulating the surplus lands through the Toronto Lands Corporation;</a:t>
            </a:r>
            <a:endParaRPr lang="en-CA" sz="1350" dirty="0"/>
          </a:p>
          <a:p>
            <a:pPr marL="285750" lvl="0" indent="-285750">
              <a:buFont typeface="Wingdings" pitchFamily="2" charset="2"/>
              <a:buChar char="q"/>
            </a:pPr>
            <a:r>
              <a:rPr lang="en-US" sz="1350" dirty="0"/>
              <a:t>Request For Proposals (RFP) will go out to the development industry if no public sector interest is forthcoming;</a:t>
            </a:r>
            <a:endParaRPr lang="en-CA" sz="1350" dirty="0"/>
          </a:p>
          <a:p>
            <a:pPr marL="285750" lvl="0" indent="-285750">
              <a:buFont typeface="Wingdings" pitchFamily="2" charset="2"/>
              <a:buChar char="q"/>
            </a:pPr>
            <a:r>
              <a:rPr lang="en-US" sz="1350" dirty="0"/>
              <a:t>Board approval of development partner;</a:t>
            </a:r>
            <a:endParaRPr lang="en-CA" sz="1350" dirty="0"/>
          </a:p>
          <a:p>
            <a:pPr marL="285750" lvl="0" indent="-285750">
              <a:buFont typeface="Wingdings" pitchFamily="2" charset="2"/>
              <a:buChar char="q"/>
            </a:pPr>
            <a:r>
              <a:rPr lang="en-US" sz="1350" dirty="0"/>
              <a:t>Formation of approved LSCDTs with opportunities for consultation with full school community on the design of the school within the project </a:t>
            </a:r>
            <a:r>
              <a:rPr lang="en-US" sz="1350" dirty="0" smtClean="0"/>
              <a:t>parameters</a:t>
            </a:r>
            <a:r>
              <a:rPr lang="en-US" sz="1350" dirty="0"/>
              <a:t>. Vote taken for unanimous support of the school design when appropriate; </a:t>
            </a:r>
            <a:endParaRPr lang="en-CA" sz="1350" dirty="0"/>
          </a:p>
          <a:p>
            <a:pPr marL="285750" lvl="0" indent="-285750">
              <a:buFont typeface="Wingdings" pitchFamily="2" charset="2"/>
              <a:buChar char="q"/>
            </a:pPr>
            <a:r>
              <a:rPr lang="en-US" sz="1350" dirty="0"/>
              <a:t>Upon approval, Joint Official Plan Amendment (OPA) and Rezoning submission to the City who has carriage of land use issues. It is through the City's process that broad resident engagement occurs with additional community and public consultation built in (traffic issues and public realm issues are discussed and planned); and</a:t>
            </a:r>
            <a:endParaRPr lang="en-CA" sz="1350" dirty="0"/>
          </a:p>
          <a:p>
            <a:pPr marL="285750" lvl="0" indent="-285750">
              <a:buFont typeface="Wingdings" pitchFamily="2" charset="2"/>
              <a:buChar char="q"/>
            </a:pPr>
            <a:r>
              <a:rPr lang="en-US" sz="1350" dirty="0"/>
              <a:t>If City approval is obtained, construction starts for the school and residential development.</a:t>
            </a:r>
            <a:endParaRPr lang="en-CA" sz="1350" dirty="0"/>
          </a:p>
        </p:txBody>
      </p:sp>
      <p:sp>
        <p:nvSpPr>
          <p:cNvPr id="2" name="Freeform 1"/>
          <p:cNvSpPr/>
          <p:nvPr/>
        </p:nvSpPr>
        <p:spPr>
          <a:xfrm>
            <a:off x="628650" y="2876550"/>
            <a:ext cx="123825" cy="190500"/>
          </a:xfrm>
          <a:custGeom>
            <a:avLst/>
            <a:gdLst>
              <a:gd name="connsiteX0" fmla="*/ 0 w 133350"/>
              <a:gd name="connsiteY0" fmla="*/ 66675 h 152400"/>
              <a:gd name="connsiteX1" fmla="*/ 57150 w 133350"/>
              <a:gd name="connsiteY1" fmla="*/ 152400 h 152400"/>
              <a:gd name="connsiteX2" fmla="*/ 133350 w 133350"/>
              <a:gd name="connsiteY2" fmla="*/ 0 h 152400"/>
              <a:gd name="connsiteX0" fmla="*/ 0 w 123825"/>
              <a:gd name="connsiteY0" fmla="*/ 66675 h 152400"/>
              <a:gd name="connsiteX1" fmla="*/ 47625 w 123825"/>
              <a:gd name="connsiteY1" fmla="*/ 152400 h 152400"/>
              <a:gd name="connsiteX2" fmla="*/ 123825 w 123825"/>
              <a:gd name="connsiteY2" fmla="*/ 0 h 152400"/>
            </a:gdLst>
            <a:ahLst/>
            <a:cxnLst>
              <a:cxn ang="0">
                <a:pos x="connsiteX0" y="connsiteY0"/>
              </a:cxn>
              <a:cxn ang="0">
                <a:pos x="connsiteX1" y="connsiteY1"/>
              </a:cxn>
              <a:cxn ang="0">
                <a:pos x="connsiteX2" y="connsiteY2"/>
              </a:cxn>
            </a:cxnLst>
            <a:rect l="l" t="t" r="r" b="b"/>
            <a:pathLst>
              <a:path w="123825" h="152400">
                <a:moveTo>
                  <a:pt x="0" y="66675"/>
                </a:moveTo>
                <a:lnTo>
                  <a:pt x="47625" y="152400"/>
                </a:lnTo>
                <a:lnTo>
                  <a:pt x="123825"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628650" y="2286000"/>
            <a:ext cx="123825" cy="190500"/>
          </a:xfrm>
          <a:custGeom>
            <a:avLst/>
            <a:gdLst>
              <a:gd name="connsiteX0" fmla="*/ 0 w 133350"/>
              <a:gd name="connsiteY0" fmla="*/ 66675 h 152400"/>
              <a:gd name="connsiteX1" fmla="*/ 57150 w 133350"/>
              <a:gd name="connsiteY1" fmla="*/ 152400 h 152400"/>
              <a:gd name="connsiteX2" fmla="*/ 133350 w 133350"/>
              <a:gd name="connsiteY2" fmla="*/ 0 h 152400"/>
              <a:gd name="connsiteX0" fmla="*/ 0 w 123825"/>
              <a:gd name="connsiteY0" fmla="*/ 66675 h 152400"/>
              <a:gd name="connsiteX1" fmla="*/ 47625 w 123825"/>
              <a:gd name="connsiteY1" fmla="*/ 152400 h 152400"/>
              <a:gd name="connsiteX2" fmla="*/ 123825 w 123825"/>
              <a:gd name="connsiteY2" fmla="*/ 0 h 152400"/>
            </a:gdLst>
            <a:ahLst/>
            <a:cxnLst>
              <a:cxn ang="0">
                <a:pos x="connsiteX0" y="connsiteY0"/>
              </a:cxn>
              <a:cxn ang="0">
                <a:pos x="connsiteX1" y="connsiteY1"/>
              </a:cxn>
              <a:cxn ang="0">
                <a:pos x="connsiteX2" y="connsiteY2"/>
              </a:cxn>
            </a:cxnLst>
            <a:rect l="l" t="t" r="r" b="b"/>
            <a:pathLst>
              <a:path w="123825" h="152400">
                <a:moveTo>
                  <a:pt x="0" y="66675"/>
                </a:moveTo>
                <a:lnTo>
                  <a:pt x="47625" y="152400"/>
                </a:lnTo>
                <a:lnTo>
                  <a:pt x="123825"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Freeform 14"/>
          <p:cNvSpPr/>
          <p:nvPr/>
        </p:nvSpPr>
        <p:spPr>
          <a:xfrm>
            <a:off x="628649" y="1676400"/>
            <a:ext cx="123825" cy="190500"/>
          </a:xfrm>
          <a:custGeom>
            <a:avLst/>
            <a:gdLst>
              <a:gd name="connsiteX0" fmla="*/ 0 w 133350"/>
              <a:gd name="connsiteY0" fmla="*/ 66675 h 152400"/>
              <a:gd name="connsiteX1" fmla="*/ 57150 w 133350"/>
              <a:gd name="connsiteY1" fmla="*/ 152400 h 152400"/>
              <a:gd name="connsiteX2" fmla="*/ 133350 w 133350"/>
              <a:gd name="connsiteY2" fmla="*/ 0 h 152400"/>
              <a:gd name="connsiteX0" fmla="*/ 0 w 123825"/>
              <a:gd name="connsiteY0" fmla="*/ 66675 h 152400"/>
              <a:gd name="connsiteX1" fmla="*/ 47625 w 123825"/>
              <a:gd name="connsiteY1" fmla="*/ 152400 h 152400"/>
              <a:gd name="connsiteX2" fmla="*/ 123825 w 123825"/>
              <a:gd name="connsiteY2" fmla="*/ 0 h 152400"/>
            </a:gdLst>
            <a:ahLst/>
            <a:cxnLst>
              <a:cxn ang="0">
                <a:pos x="connsiteX0" y="connsiteY0"/>
              </a:cxn>
              <a:cxn ang="0">
                <a:pos x="connsiteX1" y="connsiteY1"/>
              </a:cxn>
              <a:cxn ang="0">
                <a:pos x="connsiteX2" y="connsiteY2"/>
              </a:cxn>
            </a:cxnLst>
            <a:rect l="l" t="t" r="r" b="b"/>
            <a:pathLst>
              <a:path w="123825" h="152400">
                <a:moveTo>
                  <a:pt x="0" y="66675"/>
                </a:moveTo>
                <a:lnTo>
                  <a:pt x="47625" y="152400"/>
                </a:lnTo>
                <a:lnTo>
                  <a:pt x="123825"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Freeform 15"/>
          <p:cNvSpPr/>
          <p:nvPr/>
        </p:nvSpPr>
        <p:spPr>
          <a:xfrm>
            <a:off x="628650" y="1485900"/>
            <a:ext cx="123825" cy="190500"/>
          </a:xfrm>
          <a:custGeom>
            <a:avLst/>
            <a:gdLst>
              <a:gd name="connsiteX0" fmla="*/ 0 w 133350"/>
              <a:gd name="connsiteY0" fmla="*/ 66675 h 152400"/>
              <a:gd name="connsiteX1" fmla="*/ 57150 w 133350"/>
              <a:gd name="connsiteY1" fmla="*/ 152400 h 152400"/>
              <a:gd name="connsiteX2" fmla="*/ 133350 w 133350"/>
              <a:gd name="connsiteY2" fmla="*/ 0 h 152400"/>
              <a:gd name="connsiteX0" fmla="*/ 0 w 123825"/>
              <a:gd name="connsiteY0" fmla="*/ 66675 h 152400"/>
              <a:gd name="connsiteX1" fmla="*/ 47625 w 123825"/>
              <a:gd name="connsiteY1" fmla="*/ 152400 h 152400"/>
              <a:gd name="connsiteX2" fmla="*/ 123825 w 123825"/>
              <a:gd name="connsiteY2" fmla="*/ 0 h 152400"/>
            </a:gdLst>
            <a:ahLst/>
            <a:cxnLst>
              <a:cxn ang="0">
                <a:pos x="connsiteX0" y="connsiteY0"/>
              </a:cxn>
              <a:cxn ang="0">
                <a:pos x="connsiteX1" y="connsiteY1"/>
              </a:cxn>
              <a:cxn ang="0">
                <a:pos x="connsiteX2" y="connsiteY2"/>
              </a:cxn>
            </a:cxnLst>
            <a:rect l="l" t="t" r="r" b="b"/>
            <a:pathLst>
              <a:path w="123825" h="152400">
                <a:moveTo>
                  <a:pt x="0" y="66675"/>
                </a:moveTo>
                <a:lnTo>
                  <a:pt x="47625" y="152400"/>
                </a:lnTo>
                <a:lnTo>
                  <a:pt x="123825"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Slide Number Placeholder 4"/>
          <p:cNvSpPr>
            <a:spLocks noGrp="1"/>
          </p:cNvSpPr>
          <p:nvPr>
            <p:ph type="sldNum" sz="quarter" idx="12"/>
          </p:nvPr>
        </p:nvSpPr>
        <p:spPr/>
        <p:txBody>
          <a:bodyPr/>
          <a:lstStyle/>
          <a:p>
            <a:fld id="{1DCF1686-FBCA-4D62-9F2B-5DBE60A7E610}" type="slidenum">
              <a:rPr lang="en-CA" smtClean="0"/>
              <a:pPr/>
              <a:t>17</a:t>
            </a:fld>
            <a:endParaRPr lang="en-CA" dirty="0"/>
          </a:p>
        </p:txBody>
      </p:sp>
      <p:sp>
        <p:nvSpPr>
          <p:cNvPr id="18" name="Freeform 17"/>
          <p:cNvSpPr/>
          <p:nvPr/>
        </p:nvSpPr>
        <p:spPr>
          <a:xfrm>
            <a:off x="628650" y="3346450"/>
            <a:ext cx="123825" cy="190500"/>
          </a:xfrm>
          <a:custGeom>
            <a:avLst/>
            <a:gdLst>
              <a:gd name="connsiteX0" fmla="*/ 0 w 133350"/>
              <a:gd name="connsiteY0" fmla="*/ 66675 h 152400"/>
              <a:gd name="connsiteX1" fmla="*/ 57150 w 133350"/>
              <a:gd name="connsiteY1" fmla="*/ 152400 h 152400"/>
              <a:gd name="connsiteX2" fmla="*/ 133350 w 133350"/>
              <a:gd name="connsiteY2" fmla="*/ 0 h 152400"/>
              <a:gd name="connsiteX0" fmla="*/ 0 w 123825"/>
              <a:gd name="connsiteY0" fmla="*/ 66675 h 152400"/>
              <a:gd name="connsiteX1" fmla="*/ 47625 w 123825"/>
              <a:gd name="connsiteY1" fmla="*/ 152400 h 152400"/>
              <a:gd name="connsiteX2" fmla="*/ 123825 w 123825"/>
              <a:gd name="connsiteY2" fmla="*/ 0 h 152400"/>
            </a:gdLst>
            <a:ahLst/>
            <a:cxnLst>
              <a:cxn ang="0">
                <a:pos x="connsiteX0" y="connsiteY0"/>
              </a:cxn>
              <a:cxn ang="0">
                <a:pos x="connsiteX1" y="connsiteY1"/>
              </a:cxn>
              <a:cxn ang="0">
                <a:pos x="connsiteX2" y="connsiteY2"/>
              </a:cxn>
            </a:cxnLst>
            <a:rect l="l" t="t" r="r" b="b"/>
            <a:pathLst>
              <a:path w="123825" h="152400">
                <a:moveTo>
                  <a:pt x="0" y="66675"/>
                </a:moveTo>
                <a:lnTo>
                  <a:pt x="47625" y="152400"/>
                </a:lnTo>
                <a:lnTo>
                  <a:pt x="123825"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3372346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7914" y="1447800"/>
            <a:ext cx="7986486" cy="5693866"/>
          </a:xfrm>
          <a:prstGeom prst="rect">
            <a:avLst/>
          </a:prstGeom>
        </p:spPr>
        <p:txBody>
          <a:bodyPr wrap="square">
            <a:spAutoFit/>
          </a:bodyPr>
          <a:lstStyle/>
          <a:p>
            <a:r>
              <a:rPr lang="en-CA" sz="1400" b="1" dirty="0" smtClean="0"/>
              <a:t>RECOMMENDATIONS</a:t>
            </a:r>
          </a:p>
          <a:p>
            <a:r>
              <a:rPr lang="en-CA" sz="1400" b="1" dirty="0" smtClean="0"/>
              <a:t>IT </a:t>
            </a:r>
            <a:r>
              <a:rPr lang="en-CA" sz="1400" b="1" dirty="0"/>
              <a:t>IS RECOMMENDED that: </a:t>
            </a:r>
            <a:endParaRPr lang="en-CA" sz="1400" dirty="0"/>
          </a:p>
          <a:p>
            <a:pPr marL="342900" indent="-342900">
              <a:buFont typeface="+mj-lt"/>
              <a:buAutoNum type="arabicPeriod"/>
            </a:pPr>
            <a:r>
              <a:rPr lang="en-CA" sz="1400" dirty="0"/>
              <a:t>TDSB pursue an Official Plan Policy Amendment through TLC that would allow for residential intensification on a TDSB school site designated Neighbourhood in the Official Plan, where appropriate criteria are met; and that </a:t>
            </a:r>
          </a:p>
          <a:p>
            <a:pPr marL="342900" indent="-342900">
              <a:buFont typeface="+mj-lt"/>
              <a:buAutoNum type="arabicPeriod"/>
            </a:pPr>
            <a:r>
              <a:rPr lang="en-CA" sz="1400" dirty="0"/>
              <a:t>TLC staff work with TDSB Strategy &amp; Planning staff to undertake a system review of potential redevelopment sites in the TDSB which reflect and, at the same time, support the Board’s long-term program and student accommodation plan and the TLC’s mandate to maximize revenues. </a:t>
            </a:r>
            <a:endParaRPr lang="en-CA" sz="1400" dirty="0" smtClean="0"/>
          </a:p>
          <a:p>
            <a:endParaRPr lang="en-CA" sz="1400" dirty="0" smtClean="0"/>
          </a:p>
          <a:p>
            <a:r>
              <a:rPr lang="en-CA" sz="1400" b="1" dirty="0" smtClean="0"/>
              <a:t>NOTE</a:t>
            </a:r>
            <a:r>
              <a:rPr lang="en-CA" sz="1400" b="1" dirty="0"/>
              <a:t>: Recommendations approved by the TDSB December 12, 2012</a:t>
            </a:r>
          </a:p>
          <a:p>
            <a:endParaRPr lang="en-CA" sz="1400" dirty="0" smtClean="0"/>
          </a:p>
          <a:p>
            <a:endParaRPr lang="en-CA" sz="1400" b="1" dirty="0" smtClean="0"/>
          </a:p>
          <a:p>
            <a:r>
              <a:rPr lang="en-CA" sz="1400" b="1" dirty="0" smtClean="0"/>
              <a:t>Background </a:t>
            </a:r>
            <a:endParaRPr lang="en-CA" sz="1400" dirty="0"/>
          </a:p>
          <a:p>
            <a:pPr marL="285750" indent="-285750">
              <a:buFont typeface="Arial" pitchFamily="34" charset="0"/>
              <a:buChar char="•"/>
            </a:pPr>
            <a:r>
              <a:rPr lang="en-CA" sz="1400" dirty="0"/>
              <a:t>The mandate of TLC under its Shareholder’s Direction is to maximize revenue for TDSB’s capital program and to support schools as community hubs where appropriate. </a:t>
            </a:r>
          </a:p>
          <a:p>
            <a:pPr marL="285750" indent="-285750">
              <a:buFont typeface="Arial" pitchFamily="34" charset="0"/>
              <a:buChar char="•"/>
            </a:pPr>
            <a:r>
              <a:rPr lang="en-CA" sz="1400" dirty="0"/>
              <a:t>As part of its Five Year Capital Building Program the Board has launched six potential redevelopment projects. Two of the six projects Oakburn/Avondale Redevelopment and Lawrence/Midland Redevelopment were considered by the Board in June and approved. </a:t>
            </a:r>
          </a:p>
          <a:p>
            <a:pPr marL="285750" indent="-285750">
              <a:buFont typeface="Arial" pitchFamily="34" charset="0"/>
              <a:buChar char="•"/>
            </a:pPr>
            <a:r>
              <a:rPr lang="en-CA" sz="1400" dirty="0"/>
              <a:t>The outcome of three more projects Bloor Dufferin; Davisville – Yonge and Ryerson are on TLC’s agenda for consideration in September. </a:t>
            </a:r>
            <a:r>
              <a:rPr lang="en-CA" sz="1400" dirty="0" smtClean="0"/>
              <a:t> </a:t>
            </a:r>
            <a:r>
              <a:rPr lang="en-CA" sz="1400" i="1" dirty="0" smtClean="0"/>
              <a:t>(Note: TDSB approved Davisville-Yonge on Dec 12, 2012)</a:t>
            </a:r>
            <a:endParaRPr lang="en-CA" sz="1400" i="1" dirty="0"/>
          </a:p>
          <a:p>
            <a:pPr marL="285750" indent="-285750">
              <a:buFont typeface="Arial" pitchFamily="34" charset="0"/>
              <a:buChar char="•"/>
            </a:pPr>
            <a:r>
              <a:rPr lang="en-CA" sz="1400" dirty="0"/>
              <a:t>Significant progress has been made on the redevelopment portfolio referred to TLC. If the five projects listed above were to be realized, the TDSB’s Capital Program Plan, which estimates projected investment requirements at $811M, would benefit significantly. </a:t>
            </a:r>
            <a:endParaRPr lang="en-CA" sz="1400" dirty="0" smtClean="0"/>
          </a:p>
          <a:p>
            <a:r>
              <a:rPr lang="en-CA" sz="1400" dirty="0"/>
              <a:t>	</a:t>
            </a:r>
            <a:endParaRPr lang="en-CA" sz="1400" dirty="0" smtClean="0"/>
          </a:p>
          <a:p>
            <a:endParaRPr lang="en-CA" sz="1400" dirty="0"/>
          </a:p>
          <a:p>
            <a:r>
              <a:rPr lang="en-CA" sz="1400" dirty="0"/>
              <a:t>	</a:t>
            </a:r>
          </a:p>
        </p:txBody>
      </p:sp>
      <p:sp>
        <p:nvSpPr>
          <p:cNvPr id="5" name="Slide Number Placeholder 4"/>
          <p:cNvSpPr>
            <a:spLocks noGrp="1"/>
          </p:cNvSpPr>
          <p:nvPr>
            <p:ph type="sldNum" sz="quarter" idx="12"/>
          </p:nvPr>
        </p:nvSpPr>
        <p:spPr/>
        <p:txBody>
          <a:bodyPr/>
          <a:lstStyle/>
          <a:p>
            <a:fld id="{1DCF1686-FBCA-4D62-9F2B-5DBE60A7E610}" type="slidenum">
              <a:rPr lang="en-CA" smtClean="0"/>
              <a:pPr/>
              <a:t>18</a:t>
            </a:fld>
            <a:endParaRPr lang="en-CA" dirty="0"/>
          </a:p>
        </p:txBody>
      </p:sp>
      <p:sp>
        <p:nvSpPr>
          <p:cNvPr id="6" name="TextBox 5"/>
          <p:cNvSpPr txBox="1">
            <a:spLocks noChangeArrowheads="1"/>
          </p:cNvSpPr>
          <p:nvPr/>
        </p:nvSpPr>
        <p:spPr bwMode="auto">
          <a:xfrm>
            <a:off x="482600" y="519113"/>
            <a:ext cx="8356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CA" sz="3000" dirty="0" smtClean="0"/>
              <a:t>APPENDIX A </a:t>
            </a:r>
            <a:r>
              <a:rPr lang="en-CA" sz="3000" b="1" dirty="0" smtClean="0"/>
              <a:t>Redevelopment </a:t>
            </a:r>
            <a:r>
              <a:rPr lang="en-CA" sz="3000" b="1" dirty="0"/>
              <a:t>Projects – </a:t>
            </a:r>
            <a:endParaRPr lang="en-CA" sz="3000" b="1" dirty="0" smtClean="0"/>
          </a:p>
          <a:p>
            <a:r>
              <a:rPr lang="en-CA" sz="2400" b="1" dirty="0" smtClean="0"/>
              <a:t>Proposed </a:t>
            </a:r>
            <a:r>
              <a:rPr lang="en-CA" sz="2400" b="1" dirty="0"/>
              <a:t>Official Plan Policy </a:t>
            </a:r>
            <a:r>
              <a:rPr lang="en-CA" sz="2400" b="1" dirty="0" smtClean="0"/>
              <a:t>Amendment</a:t>
            </a:r>
            <a:endParaRPr lang="en-CA" sz="2400" b="1" dirty="0"/>
          </a:p>
        </p:txBody>
      </p:sp>
    </p:spTree>
    <p:extLst>
      <p:ext uri="{BB962C8B-B14F-4D97-AF65-F5344CB8AC3E}">
        <p14:creationId xmlns:p14="http://schemas.microsoft.com/office/powerpoint/2010/main" xmlns="" val="3247494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7914" y="1447800"/>
            <a:ext cx="7986486" cy="5478423"/>
          </a:xfrm>
          <a:prstGeom prst="rect">
            <a:avLst/>
          </a:prstGeom>
        </p:spPr>
        <p:txBody>
          <a:bodyPr wrap="square">
            <a:spAutoFit/>
          </a:bodyPr>
          <a:lstStyle/>
          <a:p>
            <a:r>
              <a:rPr lang="en-CA" sz="1400" b="1" dirty="0"/>
              <a:t>Lessons Learned and Recommended </a:t>
            </a:r>
            <a:r>
              <a:rPr lang="en-CA" sz="1400" b="1" dirty="0" smtClean="0"/>
              <a:t>Actions </a:t>
            </a:r>
            <a:endParaRPr lang="en-CA" sz="1400" dirty="0"/>
          </a:p>
          <a:p>
            <a:r>
              <a:rPr lang="en-CA" sz="1400" b="1" dirty="0"/>
              <a:t>City Approvals: Addressing the Neighbourhood Designation under the Official </a:t>
            </a:r>
            <a:r>
              <a:rPr lang="en-CA" sz="1400" b="1" dirty="0" smtClean="0"/>
              <a:t>Plan: </a:t>
            </a:r>
            <a:endParaRPr lang="en-CA" sz="1400" b="1" dirty="0"/>
          </a:p>
          <a:p>
            <a:pPr marL="285750" indent="-285750">
              <a:buFont typeface="Arial" pitchFamily="34" charset="0"/>
              <a:buChar char="•"/>
            </a:pPr>
            <a:r>
              <a:rPr lang="en-CA" sz="1400" dirty="0"/>
              <a:t>The City has responsibility for land use designation in Toronto. For redevelopment projects to be successful, timely City approvals must be obtained. Increased certainty around obtaining City approvals increases interest from the development sector and could ultimately result in an increased revenue stream. </a:t>
            </a:r>
          </a:p>
          <a:p>
            <a:pPr marL="285750" indent="-285750">
              <a:buFont typeface="Arial" pitchFamily="34" charset="0"/>
              <a:buChar char="•"/>
            </a:pPr>
            <a:r>
              <a:rPr lang="en-CA" sz="1400" dirty="0"/>
              <a:t>The vast majority of TDSB school sites are designated as Neighbourhood under the City’s Official Plan which are areas of stability and limit the height and density of any proposed residential development. </a:t>
            </a:r>
          </a:p>
          <a:p>
            <a:pPr marL="285750" indent="-285750">
              <a:buFont typeface="Arial" pitchFamily="34" charset="0"/>
              <a:buChar char="•"/>
            </a:pPr>
            <a:r>
              <a:rPr lang="en-CA" sz="1400" dirty="0"/>
              <a:t>While many schools are embedded within neighbourhoods and will remain stable elements of these neighbourhoods, some school sites are located at the edge of neighbourhoods. These schools may provide a natural transition between neighbourhoods, and areas </a:t>
            </a:r>
            <a:r>
              <a:rPr lang="en-CA" sz="1400" dirty="0" smtClean="0"/>
              <a:t> that </a:t>
            </a:r>
            <a:r>
              <a:rPr lang="en-CA" sz="1400" dirty="0"/>
              <a:t>exhibit greater development densities and a broader range of uses. </a:t>
            </a:r>
            <a:endParaRPr lang="en-CA" sz="1400" dirty="0" smtClean="0"/>
          </a:p>
          <a:p>
            <a:pPr marL="285750" indent="-285750">
              <a:buFont typeface="Arial" pitchFamily="34" charset="0"/>
              <a:buChar char="•"/>
            </a:pPr>
            <a:r>
              <a:rPr lang="en-CA" sz="1400" dirty="0" smtClean="0"/>
              <a:t>While </a:t>
            </a:r>
            <a:r>
              <a:rPr lang="en-CA" sz="1400" dirty="0"/>
              <a:t>the schools’ land use designation may suggest a static and low intensity use, some of these sites are well-positioned to accommodate intensification in a pattern that better reflects the broader surrounding context. </a:t>
            </a:r>
            <a:endParaRPr lang="en-CA" sz="1400" dirty="0" smtClean="0"/>
          </a:p>
          <a:p>
            <a:pPr marL="285750" indent="-285750">
              <a:buFont typeface="Arial" pitchFamily="34" charset="0"/>
              <a:buChar char="•"/>
            </a:pPr>
            <a:r>
              <a:rPr lang="en-CA" sz="1400" dirty="0" smtClean="0"/>
              <a:t>At </a:t>
            </a:r>
            <a:r>
              <a:rPr lang="en-CA" sz="1400" dirty="0"/>
              <a:t>the same time, the sites are large enough to accommodate generous transitions to surrounding low-rise neighbourhoods to maintain the integrity of existing communities. Further, the redeveloped school sites can serve as new community hubs with resources for the broader community and provide enhanced open space for community recreation. </a:t>
            </a:r>
          </a:p>
          <a:p>
            <a:pPr marL="285750" indent="-285750">
              <a:buFont typeface="Arial" pitchFamily="34" charset="0"/>
              <a:buChar char="•"/>
            </a:pPr>
            <a:r>
              <a:rPr lang="en-CA" sz="1400" dirty="0"/>
              <a:t>TLC, TDSB and City staff teams have been exploring the feasibility of obtaining a policy amendment to the City’s Official Plan that would reflect the evolving nature of school sites in Toronto and define at a higher level the criteria in which school partnership redevelopment can take place. </a:t>
            </a:r>
          </a:p>
          <a:p>
            <a:pPr marL="285750" indent="-285750">
              <a:buFont typeface="Arial" pitchFamily="34" charset="0"/>
              <a:buChar char="•"/>
            </a:pPr>
            <a:r>
              <a:rPr lang="en-CA" sz="1400" dirty="0"/>
              <a:t>The following Official Plan Policy is proposed as a starting point for discussion. </a:t>
            </a:r>
          </a:p>
          <a:p>
            <a:pPr marL="285750" indent="-285750">
              <a:buFont typeface="Arial" pitchFamily="34" charset="0"/>
              <a:buChar char="•"/>
            </a:pPr>
            <a:endParaRPr lang="en-CA" sz="1400" dirty="0"/>
          </a:p>
          <a:p>
            <a:r>
              <a:rPr lang="en-CA" sz="1400" dirty="0"/>
              <a:t>	</a:t>
            </a:r>
          </a:p>
        </p:txBody>
      </p:sp>
      <p:sp>
        <p:nvSpPr>
          <p:cNvPr id="5" name="Slide Number Placeholder 4"/>
          <p:cNvSpPr>
            <a:spLocks noGrp="1"/>
          </p:cNvSpPr>
          <p:nvPr>
            <p:ph type="sldNum" sz="quarter" idx="12"/>
          </p:nvPr>
        </p:nvSpPr>
        <p:spPr/>
        <p:txBody>
          <a:bodyPr/>
          <a:lstStyle/>
          <a:p>
            <a:fld id="{1DCF1686-FBCA-4D62-9F2B-5DBE60A7E610}" type="slidenum">
              <a:rPr lang="en-CA" smtClean="0"/>
              <a:pPr/>
              <a:t>19</a:t>
            </a:fld>
            <a:endParaRPr lang="en-CA" dirty="0"/>
          </a:p>
        </p:txBody>
      </p:sp>
      <p:sp>
        <p:nvSpPr>
          <p:cNvPr id="6" name="TextBox 5"/>
          <p:cNvSpPr txBox="1">
            <a:spLocks noChangeArrowheads="1"/>
          </p:cNvSpPr>
          <p:nvPr/>
        </p:nvSpPr>
        <p:spPr bwMode="auto">
          <a:xfrm>
            <a:off x="482600" y="519113"/>
            <a:ext cx="83566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CA" sz="3000" dirty="0" smtClean="0"/>
              <a:t>APPENDIX A </a:t>
            </a:r>
            <a:r>
              <a:rPr lang="en-CA" sz="3000" b="1" dirty="0" smtClean="0"/>
              <a:t>Redevelopment </a:t>
            </a:r>
            <a:r>
              <a:rPr lang="en-CA" sz="3000" b="1" dirty="0"/>
              <a:t>Projects – </a:t>
            </a:r>
            <a:endParaRPr lang="en-CA" sz="3000" b="1" dirty="0" smtClean="0"/>
          </a:p>
          <a:p>
            <a:r>
              <a:rPr lang="en-CA" sz="2400" b="1" dirty="0" smtClean="0"/>
              <a:t>Proposed </a:t>
            </a:r>
            <a:r>
              <a:rPr lang="en-CA" sz="2400" b="1" dirty="0"/>
              <a:t>Official Plan Policy Amendment </a:t>
            </a:r>
            <a:r>
              <a:rPr lang="en-CA" sz="2400" b="1" dirty="0" smtClean="0"/>
              <a:t>(Con’t)</a:t>
            </a:r>
            <a:endParaRPr lang="en-CA" sz="2400" b="1" dirty="0"/>
          </a:p>
        </p:txBody>
      </p:sp>
    </p:spTree>
    <p:extLst>
      <p:ext uri="{BB962C8B-B14F-4D97-AF65-F5344CB8AC3E}">
        <p14:creationId xmlns:p14="http://schemas.microsoft.com/office/powerpoint/2010/main" xmlns="" val="1943330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skd256167sdc"/>
          <p:cNvPicPr>
            <a:picLocks noChangeAspect="1" noChangeArrowheads="1"/>
          </p:cNvPicPr>
          <p:nvPr/>
        </p:nvPicPr>
        <p:blipFill>
          <a:blip r:embed="rId2" cstate="print"/>
          <a:srcRect l="7472" r="52626"/>
          <a:stretch>
            <a:fillRect/>
          </a:stretch>
        </p:blipFill>
        <p:spPr bwMode="auto">
          <a:xfrm>
            <a:off x="6407150" y="0"/>
            <a:ext cx="2736850" cy="6858000"/>
          </a:xfrm>
          <a:prstGeom prst="rect">
            <a:avLst/>
          </a:prstGeom>
          <a:noFill/>
          <a:ln w="9525">
            <a:noFill/>
            <a:miter lim="800000"/>
            <a:headEnd/>
            <a:tailEnd/>
          </a:ln>
        </p:spPr>
      </p:pic>
      <p:sp>
        <p:nvSpPr>
          <p:cNvPr id="6" name="TextBox 5"/>
          <p:cNvSpPr txBox="1">
            <a:spLocks noChangeArrowheads="1"/>
          </p:cNvSpPr>
          <p:nvPr/>
        </p:nvSpPr>
        <p:spPr bwMode="auto">
          <a:xfrm>
            <a:off x="482600" y="304800"/>
            <a:ext cx="53086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What are the Redevelopment Projects all </a:t>
            </a:r>
            <a:r>
              <a:rPr lang="en-CA" sz="3000" b="1" dirty="0"/>
              <a:t>a</a:t>
            </a:r>
            <a:r>
              <a:rPr lang="en-CA" sz="3000" b="1" dirty="0" smtClean="0"/>
              <a:t>bout?</a:t>
            </a:r>
            <a:endParaRPr lang="en-CA" sz="3000" b="1" dirty="0"/>
          </a:p>
        </p:txBody>
      </p:sp>
      <p:sp>
        <p:nvSpPr>
          <p:cNvPr id="7" name="TextBox 6"/>
          <p:cNvSpPr txBox="1">
            <a:spLocks noChangeArrowheads="1"/>
          </p:cNvSpPr>
          <p:nvPr/>
        </p:nvSpPr>
        <p:spPr bwMode="auto">
          <a:xfrm>
            <a:off x="-457200" y="1676400"/>
            <a:ext cx="6476999" cy="4031873"/>
          </a:xfrm>
          <a:prstGeom prst="rect">
            <a:avLst/>
          </a:prstGeom>
          <a:noFill/>
          <a:ln w="9525">
            <a:noFill/>
            <a:miter lim="800000"/>
            <a:headEnd/>
            <a:tailEnd/>
          </a:ln>
        </p:spPr>
        <p:txBody>
          <a:bodyPr wrap="square">
            <a:spAutoFit/>
          </a:bodyPr>
          <a:lstStyle/>
          <a:p>
            <a:pPr marL="1080000" lvl="1" indent="-342900">
              <a:buFont typeface="Arial" pitchFamily="34" charset="0"/>
              <a:buChar char="•"/>
            </a:pPr>
            <a:r>
              <a:rPr lang="en-CA" sz="2000" dirty="0" smtClean="0"/>
              <a:t>In order to meet the demands of </a:t>
            </a:r>
            <a:r>
              <a:rPr lang="en-CA" sz="2000" b="1" dirty="0" smtClean="0"/>
              <a:t>growing communities</a:t>
            </a:r>
            <a:r>
              <a:rPr lang="en-CA" sz="2000" dirty="0" smtClean="0"/>
              <a:t>, the TDSB has embarked on a program to </a:t>
            </a:r>
            <a:r>
              <a:rPr lang="en-CA" sz="2000" b="1" dirty="0" smtClean="0"/>
              <a:t>rebuild schools</a:t>
            </a:r>
            <a:r>
              <a:rPr lang="en-CA" sz="2000" dirty="0" smtClean="0"/>
              <a:t> through a </a:t>
            </a:r>
            <a:r>
              <a:rPr lang="en-CA" sz="2000" b="1" dirty="0" smtClean="0"/>
              <a:t>new funding strategy</a:t>
            </a:r>
            <a:r>
              <a:rPr lang="en-CA" sz="2000" dirty="0" smtClean="0"/>
              <a:t> on selected sites. </a:t>
            </a:r>
          </a:p>
          <a:p>
            <a:pPr marL="1080000" lvl="1" indent="-342900">
              <a:buFont typeface="Arial" pitchFamily="34" charset="0"/>
              <a:buChar char="•"/>
            </a:pPr>
            <a:endParaRPr lang="en-CA" sz="800" dirty="0" smtClean="0"/>
          </a:p>
          <a:p>
            <a:pPr marL="1080000" lvl="1" indent="-342900">
              <a:buFont typeface="Arial" pitchFamily="34" charset="0"/>
              <a:buChar char="•"/>
            </a:pPr>
            <a:r>
              <a:rPr lang="en-US" sz="2000" dirty="0" smtClean="0">
                <a:latin typeface="Calibri" pitchFamily="34" charset="0"/>
              </a:rPr>
              <a:t>This funding strategy is based on </a:t>
            </a:r>
            <a:r>
              <a:rPr lang="en-US" sz="2000" b="1" dirty="0" smtClean="0">
                <a:latin typeface="Calibri" pitchFamily="34" charset="0"/>
              </a:rPr>
              <a:t>redeveloping a portion of school lands</a:t>
            </a:r>
            <a:r>
              <a:rPr lang="en-US" sz="2000" dirty="0" smtClean="0">
                <a:latin typeface="Calibri" pitchFamily="34" charset="0"/>
              </a:rPr>
              <a:t> and partnering with a </a:t>
            </a:r>
            <a:r>
              <a:rPr lang="en-US" sz="2000" b="1" dirty="0" smtClean="0">
                <a:latin typeface="Calibri" pitchFamily="34" charset="0"/>
              </a:rPr>
              <a:t>development partner </a:t>
            </a:r>
            <a:r>
              <a:rPr lang="en-US" sz="2000" dirty="0" smtClean="0">
                <a:latin typeface="Calibri" pitchFamily="34" charset="0"/>
              </a:rPr>
              <a:t>to create a </a:t>
            </a:r>
            <a:r>
              <a:rPr lang="en-US" sz="2000" b="1" dirty="0" smtClean="0">
                <a:latin typeface="Calibri" pitchFamily="34" charset="0"/>
              </a:rPr>
              <a:t>mixed use site (new school + residential + open space). </a:t>
            </a:r>
          </a:p>
          <a:p>
            <a:pPr marL="1080000" lvl="1" indent="-342900">
              <a:buFont typeface="Arial" pitchFamily="34" charset="0"/>
              <a:buChar char="•"/>
            </a:pPr>
            <a:endParaRPr lang="en-US" sz="800" b="1" dirty="0" smtClean="0">
              <a:latin typeface="Calibri" pitchFamily="34" charset="0"/>
            </a:endParaRPr>
          </a:p>
          <a:p>
            <a:pPr marL="1080000" lvl="1" indent="-342900">
              <a:buFont typeface="Arial" pitchFamily="34" charset="0"/>
              <a:buChar char="•"/>
            </a:pPr>
            <a:r>
              <a:rPr lang="en-US" sz="2000" dirty="0">
                <a:latin typeface="Calibri" pitchFamily="34" charset="0"/>
              </a:rPr>
              <a:t>R</a:t>
            </a:r>
            <a:r>
              <a:rPr lang="en-US" sz="2000" dirty="0" smtClean="0">
                <a:latin typeface="Calibri" pitchFamily="34" charset="0"/>
              </a:rPr>
              <a:t>evenue generated from the residential development will provide a </a:t>
            </a:r>
            <a:r>
              <a:rPr lang="en-US" sz="2000" b="1" dirty="0" smtClean="0">
                <a:latin typeface="Calibri" pitchFamily="34" charset="0"/>
              </a:rPr>
              <a:t>funding source </a:t>
            </a:r>
            <a:r>
              <a:rPr lang="en-US" sz="2000" dirty="0" smtClean="0">
                <a:latin typeface="Calibri" pitchFamily="34" charset="0"/>
              </a:rPr>
              <a:t>to </a:t>
            </a:r>
            <a:r>
              <a:rPr lang="en-US" sz="2000" b="1" dirty="0" smtClean="0">
                <a:latin typeface="Calibri" pitchFamily="34" charset="0"/>
              </a:rPr>
              <a:t>build the new schools</a:t>
            </a:r>
            <a:r>
              <a:rPr lang="en-US" sz="2000" dirty="0" smtClean="0">
                <a:latin typeface="Calibri" pitchFamily="34" charset="0"/>
              </a:rPr>
              <a:t>, while also supporting the TDSB’s </a:t>
            </a:r>
            <a:r>
              <a:rPr lang="en-US" sz="2000" b="1" dirty="0" smtClean="0">
                <a:latin typeface="Calibri" pitchFamily="34" charset="0"/>
              </a:rPr>
              <a:t>Capital Building Program</a:t>
            </a:r>
            <a:r>
              <a:rPr lang="en-US" sz="2000" dirty="0" smtClean="0">
                <a:latin typeface="Calibri" pitchFamily="34" charset="0"/>
              </a:rPr>
              <a:t>. </a:t>
            </a:r>
            <a:endParaRPr lang="en-CA" sz="2000" dirty="0">
              <a:latin typeface="Calibri" pitchFamily="34" charset="0"/>
            </a:endParaRPr>
          </a:p>
        </p:txBody>
      </p:sp>
      <p:sp>
        <p:nvSpPr>
          <p:cNvPr id="2" name="Slide Number Placeholder 1"/>
          <p:cNvSpPr>
            <a:spLocks noGrp="1"/>
          </p:cNvSpPr>
          <p:nvPr>
            <p:ph type="sldNum" sz="quarter" idx="12"/>
          </p:nvPr>
        </p:nvSpPr>
        <p:spPr/>
        <p:txBody>
          <a:bodyPr/>
          <a:lstStyle/>
          <a:p>
            <a:fld id="{1DCF1686-FBCA-4D62-9F2B-5DBE60A7E610}" type="slidenum">
              <a:rPr lang="en-CA" smtClean="0"/>
              <a:pPr/>
              <a:t>2</a:t>
            </a:fld>
            <a:endParaRPr lang="en-CA" dirty="0"/>
          </a:p>
        </p:txBody>
      </p:sp>
    </p:spTree>
    <p:extLst>
      <p:ext uri="{BB962C8B-B14F-4D97-AF65-F5344CB8AC3E}">
        <p14:creationId xmlns:p14="http://schemas.microsoft.com/office/powerpoint/2010/main" xmlns="" val="2147532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7914" y="1447800"/>
            <a:ext cx="8291286" cy="5909310"/>
          </a:xfrm>
          <a:prstGeom prst="rect">
            <a:avLst/>
          </a:prstGeom>
        </p:spPr>
        <p:txBody>
          <a:bodyPr wrap="square">
            <a:spAutoFit/>
          </a:bodyPr>
          <a:lstStyle/>
          <a:p>
            <a:r>
              <a:rPr lang="en-CA" sz="1400" b="1" dirty="0" smtClean="0"/>
              <a:t>Proposed </a:t>
            </a:r>
            <a:r>
              <a:rPr lang="en-CA" sz="1400" b="1" dirty="0"/>
              <a:t>Official Plan Policy: </a:t>
            </a:r>
            <a:endParaRPr lang="en-CA" sz="1400" dirty="0"/>
          </a:p>
          <a:p>
            <a:pPr marL="285750" indent="-285750">
              <a:buFont typeface="Arial" pitchFamily="34" charset="0"/>
              <a:buChar char="•"/>
            </a:pPr>
            <a:r>
              <a:rPr lang="en-CA" sz="1400" dirty="0"/>
              <a:t>Where a school site is located in a Neighbourhood Area that is immediately adjacent to Mixed Use Areas, Regeneration Areas, Institutional Areas, Employment Areas or Apartment Neighbourhoods, redevelopment and intensification of the site for school and other uses may be considered provided that: 	</a:t>
            </a:r>
          </a:p>
          <a:p>
            <a:pPr marL="742950" lvl="1" indent="-285750">
              <a:buFont typeface="Arial" pitchFamily="34" charset="0"/>
              <a:buChar char="•"/>
            </a:pPr>
            <a:r>
              <a:rPr lang="en-CA" sz="1400" dirty="0" smtClean="0"/>
              <a:t>A </a:t>
            </a:r>
            <a:r>
              <a:rPr lang="en-CA" sz="1400" dirty="0"/>
              <a:t>school and schoolyard are maintained as continuing uses on the site; </a:t>
            </a:r>
          </a:p>
          <a:p>
            <a:pPr marL="742950" lvl="1" indent="-285750">
              <a:buFont typeface="Arial" pitchFamily="34" charset="0"/>
              <a:buChar char="•"/>
            </a:pPr>
            <a:r>
              <a:rPr lang="en-CA" sz="1400" dirty="0" smtClean="0"/>
              <a:t>The </a:t>
            </a:r>
            <a:r>
              <a:rPr lang="en-CA" sz="1400" dirty="0"/>
              <a:t>built form and density of development is compatible with the existing and planned surrounding context; </a:t>
            </a:r>
          </a:p>
          <a:p>
            <a:pPr marL="742950" lvl="1" indent="-285750">
              <a:buFont typeface="Arial" pitchFamily="34" charset="0"/>
              <a:buChar char="•"/>
            </a:pPr>
            <a:r>
              <a:rPr lang="en-CA" sz="1400" dirty="0" smtClean="0"/>
              <a:t>The </a:t>
            </a:r>
            <a:r>
              <a:rPr lang="en-CA" sz="1400" dirty="0"/>
              <a:t>site is large enough to accommodate an appropriate transition to surrounding Neighbourhood Areas; and </a:t>
            </a:r>
          </a:p>
          <a:p>
            <a:pPr marL="742950" lvl="1" indent="-285750">
              <a:buFont typeface="Arial" pitchFamily="34" charset="0"/>
              <a:buChar char="•"/>
            </a:pPr>
            <a:r>
              <a:rPr lang="en-CA" sz="1400" dirty="0" smtClean="0"/>
              <a:t>Development </a:t>
            </a:r>
            <a:r>
              <a:rPr lang="en-CA" sz="1400" dirty="0"/>
              <a:t>generally conforms with/to the built form directions of the Plan. </a:t>
            </a:r>
          </a:p>
          <a:p>
            <a:pPr marL="285750" indent="-285750">
              <a:buFont typeface="Arial" pitchFamily="34" charset="0"/>
              <a:buChar char="•"/>
            </a:pPr>
            <a:r>
              <a:rPr lang="en-CA" sz="1400" dirty="0"/>
              <a:t>If approved by the City, the proposed Official Plan Policy Amendment will help realize the redevelopment of school sites as sustainable hubs in their communities in a timely manner, ultimately impacting revenue. </a:t>
            </a:r>
          </a:p>
          <a:p>
            <a:endParaRPr lang="en-CA" sz="1400" b="1" dirty="0" smtClean="0"/>
          </a:p>
          <a:p>
            <a:r>
              <a:rPr lang="en-CA" sz="1400" b="1" dirty="0" smtClean="0"/>
              <a:t>Redevelopment </a:t>
            </a:r>
            <a:r>
              <a:rPr lang="en-CA" sz="1400" b="1" dirty="0"/>
              <a:t>Revenue Supporting the Board’s Capital Program. </a:t>
            </a:r>
          </a:p>
          <a:p>
            <a:pPr marL="285750" indent="-285750">
              <a:buFont typeface="Arial" pitchFamily="34" charset="0"/>
              <a:buChar char="•"/>
            </a:pPr>
            <a:r>
              <a:rPr lang="en-CA" sz="1400" dirty="0"/>
              <a:t>The potential to generate revenue from a TDSB site is greatly influenced by the student accommodation decisions that the TDSB makes regarding its core holding strategy and student accommodation plan. </a:t>
            </a:r>
          </a:p>
          <a:p>
            <a:pPr marL="285750" indent="-285750">
              <a:buFont typeface="Arial" pitchFamily="34" charset="0"/>
              <a:buChar char="•"/>
            </a:pPr>
            <a:r>
              <a:rPr lang="en-CA" sz="1400" dirty="0"/>
              <a:t>The redevelopment project at Davisville is a case in point. The Local School Community Design Team (LSCDT) has worked hard within TDSB parameters &amp; processes to develop a proposal that balances the dual objectives of providing a vibrant local community school setting, while maximizing the potential to generate revenue to support the capital program. </a:t>
            </a:r>
          </a:p>
          <a:p>
            <a:pPr marL="285750" indent="-285750">
              <a:buFont typeface="Arial" pitchFamily="34" charset="0"/>
              <a:buChar char="•"/>
            </a:pPr>
            <a:r>
              <a:rPr lang="en-CA" sz="1400" dirty="0"/>
              <a:t>A system wide review is currently being undertaken to establish where TDSB sites meet the criteria for the proposed Official Plan Policy Amendment as described above. As part of this study, TLC is recommending that the potential for redevelopment revenue be considered to inform the TDSB’s </a:t>
            </a:r>
            <a:r>
              <a:rPr lang="en-CA" sz="1400" dirty="0" smtClean="0"/>
              <a:t>emerging student accommodation.</a:t>
            </a:r>
            <a:r>
              <a:rPr lang="en-CA" sz="1400" dirty="0"/>
              <a:t>	</a:t>
            </a:r>
          </a:p>
          <a:p>
            <a:endParaRPr lang="en-CA" sz="1400" dirty="0"/>
          </a:p>
          <a:p>
            <a:r>
              <a:rPr lang="en-CA" sz="1400" dirty="0"/>
              <a:t>	</a:t>
            </a:r>
          </a:p>
        </p:txBody>
      </p:sp>
      <p:sp>
        <p:nvSpPr>
          <p:cNvPr id="5" name="Slide Number Placeholder 4"/>
          <p:cNvSpPr>
            <a:spLocks noGrp="1"/>
          </p:cNvSpPr>
          <p:nvPr>
            <p:ph type="sldNum" sz="quarter" idx="12"/>
          </p:nvPr>
        </p:nvSpPr>
        <p:spPr/>
        <p:txBody>
          <a:bodyPr/>
          <a:lstStyle/>
          <a:p>
            <a:fld id="{1DCF1686-FBCA-4D62-9F2B-5DBE60A7E610}" type="slidenum">
              <a:rPr lang="en-CA" smtClean="0"/>
              <a:pPr/>
              <a:t>20</a:t>
            </a:fld>
            <a:endParaRPr lang="en-CA" dirty="0"/>
          </a:p>
        </p:txBody>
      </p:sp>
      <p:sp>
        <p:nvSpPr>
          <p:cNvPr id="6" name="TextBox 5"/>
          <p:cNvSpPr txBox="1">
            <a:spLocks noChangeArrowheads="1"/>
          </p:cNvSpPr>
          <p:nvPr/>
        </p:nvSpPr>
        <p:spPr bwMode="auto">
          <a:xfrm>
            <a:off x="482600" y="519113"/>
            <a:ext cx="83566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CA" sz="3000" dirty="0" smtClean="0"/>
              <a:t>APPENDIX A </a:t>
            </a:r>
            <a:r>
              <a:rPr lang="en-CA" sz="3000" b="1" dirty="0" smtClean="0"/>
              <a:t>Redevelopment </a:t>
            </a:r>
            <a:r>
              <a:rPr lang="en-CA" sz="3000" b="1" dirty="0"/>
              <a:t>Projects – </a:t>
            </a:r>
            <a:endParaRPr lang="en-CA" sz="3000" b="1" dirty="0" smtClean="0"/>
          </a:p>
          <a:p>
            <a:r>
              <a:rPr lang="en-CA" sz="2400" b="1" dirty="0" smtClean="0"/>
              <a:t>Proposed </a:t>
            </a:r>
            <a:r>
              <a:rPr lang="en-CA" sz="2400" b="1" dirty="0"/>
              <a:t>Official Plan Policy Amendment </a:t>
            </a:r>
            <a:r>
              <a:rPr lang="en-CA" sz="2400" b="1" dirty="0" smtClean="0"/>
              <a:t>(Con’t)</a:t>
            </a:r>
            <a:endParaRPr lang="en-CA" sz="2400" b="1" dirty="0"/>
          </a:p>
        </p:txBody>
      </p:sp>
    </p:spTree>
    <p:extLst>
      <p:ext uri="{BB962C8B-B14F-4D97-AF65-F5344CB8AC3E}">
        <p14:creationId xmlns:p14="http://schemas.microsoft.com/office/powerpoint/2010/main" xmlns="" val="475618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504832" y="1963429"/>
            <a:ext cx="8127182" cy="2277547"/>
          </a:xfrm>
          <a:prstGeom prst="rect">
            <a:avLst/>
          </a:prstGeom>
          <a:noFill/>
          <a:ln w="9525">
            <a:noFill/>
            <a:miter lim="800000"/>
            <a:headEnd/>
            <a:tailEnd/>
          </a:ln>
        </p:spPr>
        <p:txBody>
          <a:bodyPr wrap="square">
            <a:spAutoFit/>
          </a:bodyPr>
          <a:lstStyle/>
          <a:p>
            <a:pPr marL="342900" indent="-342900">
              <a:buFont typeface="Arial" pitchFamily="34" charset="0"/>
              <a:buChar char="•"/>
            </a:pPr>
            <a:r>
              <a:rPr lang="en-CA" sz="2000" dirty="0" smtClean="0"/>
              <a:t>October 28, 2009, TDSB Board Meeting – launched 10 Accommodation Review Committees (ARCs) and identified five potential redevelopment opportunities as part of the Five-Year Capital Building Program:  </a:t>
            </a:r>
          </a:p>
          <a:p>
            <a:pPr>
              <a:buFont typeface="Arial" charset="0"/>
              <a:buChar char="•"/>
            </a:pPr>
            <a:endParaRPr lang="en-US" sz="2000" b="1" dirty="0"/>
          </a:p>
          <a:p>
            <a:pPr>
              <a:buFont typeface="Arial" charset="0"/>
              <a:buChar char="•"/>
            </a:pPr>
            <a:endParaRPr lang="en-US" sz="2000" b="1" dirty="0" smtClean="0"/>
          </a:p>
          <a:p>
            <a:pPr>
              <a:buFont typeface="Arial" charset="0"/>
              <a:buChar char="•"/>
            </a:pPr>
            <a:endParaRPr lang="en-US" sz="2000" b="1" dirty="0"/>
          </a:p>
          <a:p>
            <a:pPr>
              <a:buFont typeface="Arial" charset="0"/>
              <a:buChar char="•"/>
            </a:pPr>
            <a:endParaRPr lang="en-CA" sz="2200" dirty="0" smtClean="0"/>
          </a:p>
        </p:txBody>
      </p:sp>
      <p:sp>
        <p:nvSpPr>
          <p:cNvPr id="6" name="TextBox 6"/>
          <p:cNvSpPr txBox="1">
            <a:spLocks noChangeArrowheads="1"/>
          </p:cNvSpPr>
          <p:nvPr/>
        </p:nvSpPr>
        <p:spPr bwMode="auto">
          <a:xfrm>
            <a:off x="630544" y="3102202"/>
            <a:ext cx="8361056" cy="2585323"/>
          </a:xfrm>
          <a:prstGeom prst="rect">
            <a:avLst/>
          </a:prstGeom>
          <a:noFill/>
          <a:ln w="9525">
            <a:noFill/>
            <a:miter lim="800000"/>
            <a:headEnd/>
            <a:tailEnd/>
          </a:ln>
        </p:spPr>
        <p:txBody>
          <a:bodyPr wrap="square">
            <a:spAutoFit/>
          </a:bodyPr>
          <a:lstStyle/>
          <a:p>
            <a:pPr lvl="1">
              <a:buFont typeface="Arial" charset="0"/>
              <a:buChar char="•"/>
            </a:pPr>
            <a:r>
              <a:rPr lang="en-CA" sz="2000" b="1" dirty="0"/>
              <a:t> </a:t>
            </a:r>
            <a:r>
              <a:rPr lang="en-CA" sz="2000" b="1" dirty="0" smtClean="0"/>
              <a:t>Davisville-Yonge;</a:t>
            </a:r>
          </a:p>
          <a:p>
            <a:pPr lvl="1">
              <a:buFont typeface="Arial" charset="0"/>
              <a:buChar char="•"/>
            </a:pPr>
            <a:r>
              <a:rPr lang="en-US" sz="2000" b="1" dirty="0"/>
              <a:t> </a:t>
            </a:r>
            <a:r>
              <a:rPr lang="en-US" sz="2000" b="1" dirty="0" smtClean="0"/>
              <a:t>Lawrence Heights;</a:t>
            </a:r>
          </a:p>
          <a:p>
            <a:pPr lvl="1">
              <a:buFont typeface="Arial" charset="0"/>
              <a:buChar char="•"/>
            </a:pPr>
            <a:r>
              <a:rPr lang="en-US" sz="2000" b="1" dirty="0"/>
              <a:t> </a:t>
            </a:r>
            <a:r>
              <a:rPr lang="en-US" sz="2000" b="1" dirty="0" smtClean="0"/>
              <a:t>Bloor-Dufferin;</a:t>
            </a:r>
          </a:p>
          <a:p>
            <a:pPr lvl="1">
              <a:buFont typeface="Arial" charset="0"/>
              <a:buChar char="•"/>
            </a:pPr>
            <a:r>
              <a:rPr lang="en-US" sz="2000" b="1" dirty="0"/>
              <a:t> </a:t>
            </a:r>
            <a:r>
              <a:rPr lang="en-US" sz="2000" b="1" dirty="0" smtClean="0"/>
              <a:t>Lawrence-Midland; and </a:t>
            </a:r>
          </a:p>
          <a:p>
            <a:pPr lvl="1">
              <a:buFont typeface="Arial" charset="0"/>
              <a:buChar char="•"/>
            </a:pPr>
            <a:r>
              <a:rPr lang="en-US" sz="2000" b="1" dirty="0" smtClean="0"/>
              <a:t> Oakburn-Avondale. </a:t>
            </a:r>
          </a:p>
          <a:p>
            <a:pPr lvl="1">
              <a:buFont typeface="Arial" charset="0"/>
              <a:buChar char="•"/>
            </a:pPr>
            <a:endParaRPr lang="en-US" sz="2000" b="1" dirty="0" smtClean="0"/>
          </a:p>
          <a:p>
            <a:pPr>
              <a:buFont typeface="Arial" charset="0"/>
              <a:buChar char="•"/>
            </a:pPr>
            <a:r>
              <a:rPr lang="en-US" sz="2000" b="1" dirty="0">
                <a:latin typeface="Calibri" pitchFamily="34" charset="0"/>
              </a:rPr>
              <a:t> </a:t>
            </a:r>
            <a:r>
              <a:rPr lang="en-US" sz="2000" b="1" dirty="0" smtClean="0">
                <a:latin typeface="Calibri" pitchFamily="34" charset="0"/>
              </a:rPr>
              <a:t>  </a:t>
            </a:r>
            <a:r>
              <a:rPr lang="en-US" sz="2000" dirty="0" smtClean="0">
                <a:latin typeface="Calibri" pitchFamily="34" charset="0"/>
              </a:rPr>
              <a:t>A </a:t>
            </a:r>
            <a:r>
              <a:rPr lang="en-US" sz="2000" dirty="0">
                <a:latin typeface="Calibri" pitchFamily="34" charset="0"/>
              </a:rPr>
              <a:t>sixth project, </a:t>
            </a:r>
            <a:r>
              <a:rPr lang="en-US" sz="2000" b="1" dirty="0">
                <a:latin typeface="Calibri" pitchFamily="34" charset="0"/>
              </a:rPr>
              <a:t>Ryerson Community School</a:t>
            </a:r>
            <a:r>
              <a:rPr lang="en-US" sz="2000" dirty="0">
                <a:latin typeface="Calibri" pitchFamily="34" charset="0"/>
              </a:rPr>
              <a:t>, was approved in 2011.</a:t>
            </a:r>
            <a:endParaRPr lang="en-CA" sz="2000" dirty="0">
              <a:latin typeface="Calibri" pitchFamily="34" charset="0"/>
            </a:endParaRPr>
          </a:p>
          <a:p>
            <a:pPr lvl="1">
              <a:buFont typeface="Arial" charset="0"/>
              <a:buChar char="•"/>
            </a:pPr>
            <a:endParaRPr lang="en-CA" sz="2200" b="1" dirty="0"/>
          </a:p>
        </p:txBody>
      </p:sp>
      <p:sp>
        <p:nvSpPr>
          <p:cNvPr id="2" name="Slide Number Placeholder 1"/>
          <p:cNvSpPr>
            <a:spLocks noGrp="1"/>
          </p:cNvSpPr>
          <p:nvPr>
            <p:ph type="sldNum" sz="quarter" idx="12"/>
          </p:nvPr>
        </p:nvSpPr>
        <p:spPr/>
        <p:txBody>
          <a:bodyPr/>
          <a:lstStyle/>
          <a:p>
            <a:fld id="{1DCF1686-FBCA-4D62-9F2B-5DBE60A7E610}" type="slidenum">
              <a:rPr lang="en-CA" smtClean="0"/>
              <a:pPr/>
              <a:t>3</a:t>
            </a:fld>
            <a:endParaRPr lang="en-CA" dirty="0"/>
          </a:p>
        </p:txBody>
      </p:sp>
      <p:sp>
        <p:nvSpPr>
          <p:cNvPr id="10" name="TextBox 5"/>
          <p:cNvSpPr txBox="1">
            <a:spLocks noChangeArrowheads="1"/>
          </p:cNvSpPr>
          <p:nvPr/>
        </p:nvSpPr>
        <p:spPr bwMode="auto">
          <a:xfrm>
            <a:off x="482600" y="519113"/>
            <a:ext cx="84328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11" name="TextBox 10"/>
          <p:cNvSpPr txBox="1"/>
          <p:nvPr/>
        </p:nvSpPr>
        <p:spPr>
          <a:xfrm>
            <a:off x="500743" y="986135"/>
            <a:ext cx="7043057" cy="830997"/>
          </a:xfrm>
          <a:prstGeom prst="rect">
            <a:avLst/>
          </a:prstGeom>
          <a:noFill/>
        </p:spPr>
        <p:txBody>
          <a:bodyPr wrap="square" rtlCol="0">
            <a:spAutoFit/>
          </a:bodyPr>
          <a:lstStyle/>
          <a:p>
            <a:r>
              <a:rPr lang="en-US" sz="2400" b="1" dirty="0" smtClean="0">
                <a:solidFill>
                  <a:schemeClr val="tx1">
                    <a:lumMod val="65000"/>
                    <a:lumOff val="35000"/>
                  </a:schemeClr>
                </a:solidFill>
              </a:rPr>
              <a:t>ONE OF SIX REDEVELOPMENT PROJECTS CURRENTLY UNDERWAY</a:t>
            </a:r>
            <a:endParaRPr lang="en-CA" sz="2400" b="1" dirty="0">
              <a:solidFill>
                <a:schemeClr val="tx1">
                  <a:lumMod val="65000"/>
                  <a:lumOff val="35000"/>
                </a:schemeClr>
              </a:solidFill>
            </a:endParaRPr>
          </a:p>
        </p:txBody>
      </p:sp>
    </p:spTree>
    <p:extLst>
      <p:ext uri="{BB962C8B-B14F-4D97-AF65-F5344CB8AC3E}">
        <p14:creationId xmlns:p14="http://schemas.microsoft.com/office/powerpoint/2010/main" xmlns="" val="1042316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0" y="1981200"/>
            <a:ext cx="8610600" cy="3693319"/>
          </a:xfrm>
          <a:prstGeom prst="rect">
            <a:avLst/>
          </a:prstGeom>
          <a:noFill/>
          <a:ln w="9525">
            <a:noFill/>
            <a:miter lim="800000"/>
            <a:headEnd/>
            <a:tailEnd/>
          </a:ln>
        </p:spPr>
        <p:txBody>
          <a:bodyPr wrap="square">
            <a:spAutoFit/>
          </a:bodyPr>
          <a:lstStyle/>
          <a:p>
            <a:pPr marL="800100" lvl="1" indent="-342900">
              <a:buFont typeface="Arial" pitchFamily="34" charset="0"/>
              <a:buChar char="•"/>
            </a:pPr>
            <a:r>
              <a:rPr lang="en-CA" sz="2000" dirty="0" smtClean="0"/>
              <a:t>Oct 3, 2012</a:t>
            </a:r>
            <a:r>
              <a:rPr lang="en-CA" sz="2000" dirty="0"/>
              <a:t> </a:t>
            </a:r>
            <a:r>
              <a:rPr lang="en-CA" sz="2000" dirty="0" smtClean="0"/>
              <a:t>- the Ministry suspended all projects within the Board’s approved Capital Building Program, pending resolution of Ministry concerns (this excluded the Lawrence-Midland Redevelopment Project);</a:t>
            </a:r>
          </a:p>
          <a:p>
            <a:pPr marL="800100" lvl="1" indent="-342900">
              <a:buFont typeface="Arial" pitchFamily="34" charset="0"/>
              <a:buChar char="•"/>
            </a:pPr>
            <a:endParaRPr lang="en-CA" sz="800" dirty="0"/>
          </a:p>
          <a:p>
            <a:pPr marL="800100" lvl="1" indent="-342900">
              <a:buFont typeface="Arial" pitchFamily="34" charset="0"/>
              <a:buChar char="•"/>
            </a:pPr>
            <a:r>
              <a:rPr lang="en-CA" sz="2000" dirty="0" smtClean="0"/>
              <a:t>Oct 16, 2012 -  given Ministry concerns re: risks inherent in realizing revenue through redevelopment and applying that revenue to other priorities, the TDSB submitted a revised Capital Program with the redevelopment projects as a </a:t>
            </a:r>
            <a:r>
              <a:rPr lang="en-CA" sz="2000" u="sng" dirty="0" smtClean="0"/>
              <a:t>stand-alone program</a:t>
            </a:r>
            <a:r>
              <a:rPr lang="en-CA" sz="2000" dirty="0" smtClean="0"/>
              <a:t>.  </a:t>
            </a:r>
          </a:p>
          <a:p>
            <a:pPr marL="800100" lvl="1" indent="-342900">
              <a:buFont typeface="Arial" pitchFamily="34" charset="0"/>
              <a:buChar char="•"/>
            </a:pPr>
            <a:endParaRPr lang="en-US" sz="800" dirty="0" smtClean="0"/>
          </a:p>
          <a:p>
            <a:pPr marL="800100" lvl="1" indent="-342900">
              <a:buFont typeface="Arial" pitchFamily="34" charset="0"/>
              <a:buChar char="•"/>
            </a:pPr>
            <a:r>
              <a:rPr lang="en-US" sz="2000" dirty="0" smtClean="0"/>
              <a:t>Oct 18, 2012 - Ministry confirmed redevelopment projects will be considered and approved to move forward on a case-by-case basis. </a:t>
            </a:r>
          </a:p>
          <a:p>
            <a:pPr marL="800100" lvl="1" indent="-342900">
              <a:buFont typeface="Arial" pitchFamily="34" charset="0"/>
              <a:buChar char="•"/>
            </a:pPr>
            <a:endParaRPr lang="en-US" sz="2000" dirty="0" smtClean="0"/>
          </a:p>
          <a:p>
            <a:pPr marL="800100" lvl="1" indent="-342900">
              <a:buFont typeface="Arial" pitchFamily="34" charset="0"/>
              <a:buChar char="•"/>
            </a:pPr>
            <a:endParaRPr lang="en-CA" dirty="0"/>
          </a:p>
        </p:txBody>
      </p:sp>
      <p:sp>
        <p:nvSpPr>
          <p:cNvPr id="2" name="Slide Number Placeholder 1"/>
          <p:cNvSpPr>
            <a:spLocks noGrp="1"/>
          </p:cNvSpPr>
          <p:nvPr>
            <p:ph type="sldNum" sz="quarter" idx="12"/>
          </p:nvPr>
        </p:nvSpPr>
        <p:spPr/>
        <p:txBody>
          <a:bodyPr/>
          <a:lstStyle/>
          <a:p>
            <a:fld id="{1DCF1686-FBCA-4D62-9F2B-5DBE60A7E610}" type="slidenum">
              <a:rPr lang="en-CA" smtClean="0"/>
              <a:pPr/>
              <a:t>4</a:t>
            </a:fld>
            <a:endParaRPr lang="en-CA" dirty="0"/>
          </a:p>
        </p:txBody>
      </p:sp>
      <p:sp>
        <p:nvSpPr>
          <p:cNvPr id="7" name="TextBox 5"/>
          <p:cNvSpPr txBox="1">
            <a:spLocks noChangeArrowheads="1"/>
          </p:cNvSpPr>
          <p:nvPr/>
        </p:nvSpPr>
        <p:spPr bwMode="auto">
          <a:xfrm>
            <a:off x="482600" y="519113"/>
            <a:ext cx="84328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8" name="TextBox 7"/>
          <p:cNvSpPr txBox="1"/>
          <p:nvPr/>
        </p:nvSpPr>
        <p:spPr>
          <a:xfrm>
            <a:off x="500743" y="986135"/>
            <a:ext cx="7043057" cy="830997"/>
          </a:xfrm>
          <a:prstGeom prst="rect">
            <a:avLst/>
          </a:prstGeom>
          <a:noFill/>
        </p:spPr>
        <p:txBody>
          <a:bodyPr wrap="square" rtlCol="0">
            <a:spAutoFit/>
          </a:bodyPr>
          <a:lstStyle/>
          <a:p>
            <a:r>
              <a:rPr lang="en-US" sz="2400" b="1" smtClean="0">
                <a:solidFill>
                  <a:schemeClr val="tx1">
                    <a:lumMod val="65000"/>
                    <a:lumOff val="35000"/>
                  </a:schemeClr>
                </a:solidFill>
              </a:rPr>
              <a:t>MINISTRY SUSPENSION </a:t>
            </a:r>
            <a:r>
              <a:rPr lang="en-US" sz="2400" b="1" dirty="0" smtClean="0">
                <a:solidFill>
                  <a:schemeClr val="tx1">
                    <a:lumMod val="65000"/>
                    <a:lumOff val="35000"/>
                  </a:schemeClr>
                </a:solidFill>
              </a:rPr>
              <a:t>OF TDSB CAPITAL PROGRAM + IMPACT ON REDEVELOPMENT PROJECTS</a:t>
            </a:r>
            <a:endParaRPr lang="en-CA" sz="2400" b="1" dirty="0">
              <a:solidFill>
                <a:schemeClr val="tx1">
                  <a:lumMod val="65000"/>
                  <a:lumOff val="35000"/>
                </a:schemeClr>
              </a:solidFill>
            </a:endParaRPr>
          </a:p>
        </p:txBody>
      </p:sp>
      <p:sp>
        <p:nvSpPr>
          <p:cNvPr id="9" name="Rectangle 8"/>
          <p:cNvSpPr/>
          <p:nvPr/>
        </p:nvSpPr>
        <p:spPr>
          <a:xfrm>
            <a:off x="482600" y="5029200"/>
            <a:ext cx="7899400" cy="1200329"/>
          </a:xfrm>
          <a:prstGeom prst="rect">
            <a:avLst/>
          </a:prstGeom>
        </p:spPr>
        <p:txBody>
          <a:bodyPr wrap="square">
            <a:spAutoFit/>
          </a:bodyPr>
          <a:lstStyle/>
          <a:p>
            <a:r>
              <a:rPr lang="en-US" dirty="0">
                <a:latin typeface="Calibri" pitchFamily="34" charset="0"/>
              </a:rPr>
              <a:t>_________________________________</a:t>
            </a:r>
          </a:p>
          <a:p>
            <a:r>
              <a:rPr lang="en-US" i="1" dirty="0">
                <a:latin typeface="Calibri" pitchFamily="34" charset="0"/>
              </a:rPr>
              <a:t>Note:  </a:t>
            </a:r>
            <a:r>
              <a:rPr lang="en-US" i="1" dirty="0" smtClean="0">
                <a:latin typeface="Calibri" pitchFamily="34" charset="0"/>
              </a:rPr>
              <a:t>As a result, </a:t>
            </a:r>
            <a:r>
              <a:rPr lang="en-CA" i="1" dirty="0" smtClean="0">
                <a:latin typeface="Calibri" pitchFamily="34" charset="0"/>
              </a:rPr>
              <a:t>TDSB Redevelopment Projects can move forward on a case-by case basis and are not dependent on TDSB approval of the revised Capital Plan.</a:t>
            </a:r>
            <a:endParaRPr lang="en-CA" dirty="0">
              <a:latin typeface="Calibri" pitchFamily="34" charset="0"/>
            </a:endParaRPr>
          </a:p>
          <a:p>
            <a:pPr>
              <a:buFont typeface="Arial" charset="0"/>
              <a:buChar char="•"/>
            </a:pPr>
            <a:endParaRPr lang="en-CA" dirty="0">
              <a:latin typeface="Calibri" pitchFamily="34" charset="0"/>
            </a:endParaRPr>
          </a:p>
        </p:txBody>
      </p:sp>
    </p:spTree>
    <p:extLst>
      <p:ext uri="{BB962C8B-B14F-4D97-AF65-F5344CB8AC3E}">
        <p14:creationId xmlns:p14="http://schemas.microsoft.com/office/powerpoint/2010/main" xmlns="" val="3027515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57201" y="1676400"/>
            <a:ext cx="6553201" cy="4893647"/>
          </a:xfrm>
          <a:prstGeom prst="rect">
            <a:avLst/>
          </a:prstGeom>
          <a:noFill/>
          <a:ln w="9525">
            <a:noFill/>
            <a:miter lim="800000"/>
            <a:headEnd/>
            <a:tailEnd/>
          </a:ln>
        </p:spPr>
        <p:txBody>
          <a:bodyPr wrap="square">
            <a:spAutoFit/>
          </a:bodyPr>
          <a:lstStyle/>
          <a:p>
            <a:pPr marL="1257300" lvl="2" indent="-342900">
              <a:buFont typeface="Arial" pitchFamily="34" charset="0"/>
              <a:buChar char="•"/>
            </a:pPr>
            <a:r>
              <a:rPr lang="en-US" sz="2000" dirty="0" smtClean="0">
                <a:latin typeface="Calibri" pitchFamily="34" charset="0"/>
              </a:rPr>
              <a:t>LSCDT approved the following recommendations (refer to slide 6) on May 22, 2012; </a:t>
            </a:r>
          </a:p>
          <a:p>
            <a:pPr marL="1257300" lvl="2" indent="-342900">
              <a:buFont typeface="Arial" pitchFamily="34" charset="0"/>
              <a:buChar char="•"/>
            </a:pPr>
            <a:endParaRPr lang="en-US" sz="800" dirty="0" smtClean="0">
              <a:latin typeface="Calibri" pitchFamily="34" charset="0"/>
            </a:endParaRPr>
          </a:p>
          <a:p>
            <a:pPr marL="1257300" lvl="2" indent="-342900">
              <a:buFont typeface="Arial" pitchFamily="34" charset="0"/>
              <a:buChar char="•"/>
            </a:pPr>
            <a:r>
              <a:rPr lang="en-US" sz="2000" dirty="0" smtClean="0">
                <a:latin typeface="Calibri" pitchFamily="34" charset="0"/>
              </a:rPr>
              <a:t>Toronto Lands Corporation (TLC) Board approved the following recommendations on September 11, 2012; </a:t>
            </a:r>
          </a:p>
          <a:p>
            <a:pPr marL="1257300" lvl="2" indent="-342900">
              <a:buFont typeface="Arial" pitchFamily="34" charset="0"/>
              <a:buChar char="•"/>
            </a:pPr>
            <a:endParaRPr lang="en-US" sz="800" dirty="0" smtClean="0">
              <a:latin typeface="Calibri" pitchFamily="34" charset="0"/>
            </a:endParaRPr>
          </a:p>
          <a:p>
            <a:pPr marL="1257300" lvl="2" indent="-342900">
              <a:buFont typeface="Arial" pitchFamily="34" charset="0"/>
              <a:buChar char="•"/>
            </a:pPr>
            <a:r>
              <a:rPr lang="en-US" sz="2000" dirty="0" smtClean="0">
                <a:latin typeface="Calibri" pitchFamily="34" charset="0"/>
              </a:rPr>
              <a:t>TDSB’s Planning &amp; Priorities Committee, in a Committee of the Whole session, approved the same recommendations on November 12, 2012;</a:t>
            </a:r>
          </a:p>
          <a:p>
            <a:pPr marL="1257300" lvl="2" indent="-342900">
              <a:buFont typeface="Arial" pitchFamily="34" charset="0"/>
              <a:buChar char="•"/>
            </a:pPr>
            <a:endParaRPr lang="en-US" sz="800" dirty="0" smtClean="0">
              <a:latin typeface="Calibri" pitchFamily="34" charset="0"/>
            </a:endParaRPr>
          </a:p>
          <a:p>
            <a:pPr marL="1257300" lvl="2" indent="-342900">
              <a:buFont typeface="Arial" pitchFamily="34" charset="0"/>
              <a:buChar char="•"/>
            </a:pPr>
            <a:r>
              <a:rPr lang="en-US" sz="2000" b="1" dirty="0" smtClean="0">
                <a:latin typeface="Calibri" pitchFamily="34" charset="0"/>
              </a:rPr>
              <a:t>TDSB Board approved these same recommendations on December 12, 2012;</a:t>
            </a:r>
          </a:p>
          <a:p>
            <a:pPr marL="1257300" lvl="2" indent="-342900">
              <a:buFont typeface="Arial" pitchFamily="34" charset="0"/>
              <a:buChar char="•"/>
            </a:pPr>
            <a:endParaRPr lang="en-CA" sz="800" dirty="0" smtClean="0">
              <a:latin typeface="Calibri" pitchFamily="34" charset="0"/>
            </a:endParaRPr>
          </a:p>
          <a:p>
            <a:pPr marL="1257300" lvl="2" indent="-342900">
              <a:buFont typeface="Arial" pitchFamily="34" charset="0"/>
              <a:buChar char="•"/>
            </a:pPr>
            <a:r>
              <a:rPr lang="en-CA" sz="2000" dirty="0" smtClean="0">
                <a:latin typeface="Calibri" pitchFamily="34" charset="0"/>
              </a:rPr>
              <a:t>TLC </a:t>
            </a:r>
            <a:r>
              <a:rPr lang="en-CA" sz="2000" dirty="0">
                <a:latin typeface="Calibri" pitchFamily="34" charset="0"/>
              </a:rPr>
              <a:t>will now seek a </a:t>
            </a:r>
            <a:r>
              <a:rPr lang="en-CA" sz="2000" dirty="0" smtClean="0">
                <a:latin typeface="Calibri" pitchFamily="34" charset="0"/>
              </a:rPr>
              <a:t>meeting </a:t>
            </a:r>
            <a:r>
              <a:rPr lang="en-CA" sz="2000" dirty="0">
                <a:latin typeface="Calibri" pitchFamily="34" charset="0"/>
              </a:rPr>
              <a:t>with the Ministry of Education </a:t>
            </a:r>
            <a:r>
              <a:rPr lang="en-CA" sz="2000" dirty="0" smtClean="0">
                <a:latin typeface="Calibri" pitchFamily="34" charset="0"/>
              </a:rPr>
              <a:t>to seek their approval regarding </a:t>
            </a:r>
            <a:r>
              <a:rPr lang="en-CA" sz="2000" dirty="0">
                <a:latin typeface="Calibri" pitchFamily="34" charset="0"/>
              </a:rPr>
              <a:t>space template </a:t>
            </a:r>
            <a:r>
              <a:rPr lang="en-CA" sz="2000" dirty="0" smtClean="0">
                <a:latin typeface="Calibri" pitchFamily="34" charset="0"/>
              </a:rPr>
              <a:t>and funding.</a:t>
            </a:r>
            <a:endParaRPr lang="en-CA" sz="2000" dirty="0">
              <a:latin typeface="Calibri" pitchFamily="34" charset="0"/>
            </a:endParaRPr>
          </a:p>
          <a:p>
            <a:pPr marL="1257300" lvl="2" indent="-342900">
              <a:buFont typeface="Arial" pitchFamily="34" charset="0"/>
              <a:buChar char="•"/>
            </a:pPr>
            <a:endParaRPr lang="en-CA" sz="2000" dirty="0">
              <a:latin typeface="Calibri" pitchFamily="34" charset="0"/>
            </a:endParaRPr>
          </a:p>
        </p:txBody>
      </p:sp>
      <p:pic>
        <p:nvPicPr>
          <p:cNvPr id="5" name="Picture 6" descr="AA039623"/>
          <p:cNvPicPr>
            <a:picLocks noChangeAspect="1" noChangeArrowheads="1"/>
          </p:cNvPicPr>
          <p:nvPr/>
        </p:nvPicPr>
        <p:blipFill rotWithShape="1">
          <a:blip r:embed="rId2" cstate="print"/>
          <a:srcRect l="41911"/>
          <a:stretch/>
        </p:blipFill>
        <p:spPr bwMode="auto">
          <a:xfrm>
            <a:off x="6096000" y="1224676"/>
            <a:ext cx="3048000" cy="563332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1DCF1686-FBCA-4D62-9F2B-5DBE60A7E610}" type="slidenum">
              <a:rPr lang="en-CA" smtClean="0"/>
              <a:pPr/>
              <a:t>5</a:t>
            </a:fld>
            <a:endParaRPr lang="en-CA" dirty="0"/>
          </a:p>
        </p:txBody>
      </p:sp>
      <p:sp>
        <p:nvSpPr>
          <p:cNvPr id="7" name="TextBox 5"/>
          <p:cNvSpPr txBox="1">
            <a:spLocks noChangeArrowheads="1"/>
          </p:cNvSpPr>
          <p:nvPr/>
        </p:nvSpPr>
        <p:spPr bwMode="auto">
          <a:xfrm>
            <a:off x="482600" y="519113"/>
            <a:ext cx="84328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9" name="TextBox 8"/>
          <p:cNvSpPr txBox="1"/>
          <p:nvPr/>
        </p:nvSpPr>
        <p:spPr>
          <a:xfrm>
            <a:off x="500743" y="986135"/>
            <a:ext cx="7043057" cy="461665"/>
          </a:xfrm>
          <a:prstGeom prst="rect">
            <a:avLst/>
          </a:prstGeom>
          <a:noFill/>
        </p:spPr>
        <p:txBody>
          <a:bodyPr wrap="square" rtlCol="0">
            <a:spAutoFit/>
          </a:bodyPr>
          <a:lstStyle/>
          <a:p>
            <a:r>
              <a:rPr lang="en-US" sz="2400" b="1" dirty="0" smtClean="0">
                <a:solidFill>
                  <a:schemeClr val="tx1">
                    <a:lumMod val="65000"/>
                    <a:lumOff val="35000"/>
                  </a:schemeClr>
                </a:solidFill>
              </a:rPr>
              <a:t>REQUEST TO THE TDSB FROM THE TLC</a:t>
            </a:r>
            <a:endParaRPr lang="en-CA" sz="2400" b="1" dirty="0">
              <a:solidFill>
                <a:schemeClr val="tx1">
                  <a:lumMod val="65000"/>
                  <a:lumOff val="35000"/>
                </a:schemeClr>
              </a:solidFill>
            </a:endParaRPr>
          </a:p>
        </p:txBody>
      </p:sp>
    </p:spTree>
    <p:extLst>
      <p:ext uri="{BB962C8B-B14F-4D97-AF65-F5344CB8AC3E}">
        <p14:creationId xmlns:p14="http://schemas.microsoft.com/office/powerpoint/2010/main" xmlns="" val="1358747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Box 6"/>
          <p:cNvSpPr txBox="1">
            <a:spLocks noChangeArrowheads="1"/>
          </p:cNvSpPr>
          <p:nvPr/>
        </p:nvSpPr>
        <p:spPr bwMode="auto">
          <a:xfrm>
            <a:off x="500742" y="1440075"/>
            <a:ext cx="8414658" cy="5355312"/>
          </a:xfrm>
          <a:prstGeom prst="rect">
            <a:avLst/>
          </a:prstGeom>
          <a:noFill/>
          <a:ln w="9525">
            <a:noFill/>
            <a:miter lim="800000"/>
            <a:headEnd/>
            <a:tailEnd/>
          </a:ln>
        </p:spPr>
        <p:txBody>
          <a:bodyPr wrap="square">
            <a:spAutoFit/>
          </a:bodyPr>
          <a:lstStyle/>
          <a:p>
            <a:pPr marL="342900" lvl="0" indent="-342900">
              <a:buFont typeface="+mj-lt"/>
              <a:buAutoNum type="alphaLcParenR"/>
            </a:pPr>
            <a:r>
              <a:rPr lang="en-US" dirty="0" smtClean="0"/>
              <a:t>the </a:t>
            </a:r>
            <a:r>
              <a:rPr lang="en-US" dirty="0"/>
              <a:t>TDSB Board approve the School and Development </a:t>
            </a:r>
            <a:r>
              <a:rPr lang="en-US" dirty="0" smtClean="0"/>
              <a:t>Design </a:t>
            </a:r>
            <a:r>
              <a:rPr lang="en-US" dirty="0"/>
              <a:t>Principles (refer to </a:t>
            </a:r>
            <a:r>
              <a:rPr lang="en-US" dirty="0" smtClean="0"/>
              <a:t>slide 13-16 ), </a:t>
            </a:r>
            <a:r>
              <a:rPr lang="en-US" dirty="0"/>
              <a:t>the Land Use Management Master Plan (refer to </a:t>
            </a:r>
            <a:r>
              <a:rPr lang="en-US" dirty="0" smtClean="0"/>
              <a:t>slide 11), </a:t>
            </a:r>
            <a:r>
              <a:rPr lang="en-US" dirty="0"/>
              <a:t>and the Maximum Build-to Envelope (refer to </a:t>
            </a:r>
            <a:r>
              <a:rPr lang="en-US" dirty="0" smtClean="0"/>
              <a:t>slide 12), </a:t>
            </a:r>
            <a:r>
              <a:rPr lang="en-US" dirty="0"/>
              <a:t>as developed and unanimously agreed upon by the Davisville-Yonge Local School Community Design </a:t>
            </a:r>
            <a:r>
              <a:rPr lang="en-US" dirty="0" smtClean="0"/>
              <a:t>Team;</a:t>
            </a:r>
          </a:p>
          <a:p>
            <a:pPr marL="342900" lvl="0" indent="-342900">
              <a:buFont typeface="+mj-lt"/>
              <a:buAutoNum type="alphaLcParenR"/>
            </a:pPr>
            <a:r>
              <a:rPr lang="en-US" dirty="0" smtClean="0"/>
              <a:t>the </a:t>
            </a:r>
            <a:r>
              <a:rPr lang="en-US" dirty="0"/>
              <a:t>TDSB Board approve a surplus declaration of approximately 0.98 acres as described in the Land Use Management Master </a:t>
            </a:r>
            <a:r>
              <a:rPr lang="en-US" dirty="0" smtClean="0"/>
              <a:t>Plan; </a:t>
            </a:r>
          </a:p>
          <a:p>
            <a:pPr marL="342900" lvl="0" indent="-342900">
              <a:buFont typeface="+mj-lt"/>
              <a:buAutoNum type="alphaLcParenR"/>
            </a:pPr>
            <a:r>
              <a:rPr lang="en-US" dirty="0" smtClean="0"/>
              <a:t>the </a:t>
            </a:r>
            <a:r>
              <a:rPr lang="en-US" dirty="0"/>
              <a:t>TDSB Board refer the Surplus Declaration to the Toronto Lands Corporation for circulation as per Regulation 444/98, </a:t>
            </a:r>
            <a:r>
              <a:rPr lang="en-US" i="1" dirty="0"/>
              <a:t>Disposition of Surplus Real Property</a:t>
            </a:r>
            <a:r>
              <a:rPr lang="en-US" dirty="0"/>
              <a:t>;  </a:t>
            </a:r>
            <a:endParaRPr lang="en-CA" dirty="0"/>
          </a:p>
          <a:p>
            <a:pPr marL="342900" indent="-342900">
              <a:buFont typeface="+mj-lt"/>
              <a:buAutoNum type="alphaLcParenR" startAt="4"/>
            </a:pPr>
            <a:r>
              <a:rPr lang="en-US" dirty="0"/>
              <a:t>in conjunction with TLC/TDSB approvals, that final approval of the space template and related ‘construction’ funding by the Ministry of Education be sought; and that </a:t>
            </a:r>
          </a:p>
          <a:p>
            <a:pPr marL="342900" indent="-342900">
              <a:buFont typeface="+mj-lt"/>
              <a:buAutoNum type="alphaLcParenR" startAt="4"/>
            </a:pPr>
            <a:r>
              <a:rPr lang="en-US" dirty="0"/>
              <a:t>a further progress report be submitted to the TLC Board and the TDSB Board that will include:</a:t>
            </a:r>
            <a:endParaRPr lang="en-CA" dirty="0"/>
          </a:p>
          <a:p>
            <a:pPr marL="742950" lvl="1" indent="-285750">
              <a:buFont typeface="Wingdings" pitchFamily="2" charset="2"/>
              <a:buChar char="ü"/>
            </a:pPr>
            <a:r>
              <a:rPr lang="en-US" dirty="0"/>
              <a:t>confirmation of Ministry of Education approvals and funding, and</a:t>
            </a:r>
            <a:endParaRPr lang="en-CA" dirty="0"/>
          </a:p>
          <a:p>
            <a:pPr marL="742950" lvl="1" indent="-285750">
              <a:buFont typeface="Wingdings" pitchFamily="2" charset="2"/>
              <a:buChar char="ü"/>
            </a:pPr>
            <a:r>
              <a:rPr lang="en-US" dirty="0"/>
              <a:t>next steps and associated timelines towards project completion.</a:t>
            </a:r>
            <a:endParaRPr lang="en-CA" dirty="0">
              <a:latin typeface="Calibri" pitchFamily="34" charset="0"/>
            </a:endParaRPr>
          </a:p>
          <a:p>
            <a:r>
              <a:rPr lang="en-US" dirty="0">
                <a:latin typeface="Calibri" pitchFamily="34" charset="0"/>
              </a:rPr>
              <a:t>_________________________________</a:t>
            </a:r>
          </a:p>
          <a:p>
            <a:r>
              <a:rPr lang="en-US" i="1" dirty="0">
                <a:latin typeface="Calibri" pitchFamily="34" charset="0"/>
              </a:rPr>
              <a:t>Note:  </a:t>
            </a:r>
            <a:r>
              <a:rPr lang="en-US" i="1" dirty="0" smtClean="0">
                <a:latin typeface="Calibri" pitchFamily="34" charset="0"/>
              </a:rPr>
              <a:t>Board approved these recommendations on December 12, 2012. </a:t>
            </a:r>
          </a:p>
          <a:p>
            <a:r>
              <a:rPr lang="en-US" i="1" dirty="0" smtClean="0">
                <a:latin typeface="Calibri" pitchFamily="34" charset="0"/>
              </a:rPr>
              <a:t>TLC </a:t>
            </a:r>
            <a:r>
              <a:rPr lang="en-US" i="1" dirty="0">
                <a:latin typeface="Calibri" pitchFamily="34" charset="0"/>
              </a:rPr>
              <a:t>will </a:t>
            </a:r>
            <a:r>
              <a:rPr lang="en-US" i="1" dirty="0" smtClean="0">
                <a:latin typeface="Calibri" pitchFamily="34" charset="0"/>
              </a:rPr>
              <a:t>now seek </a:t>
            </a:r>
            <a:r>
              <a:rPr lang="en-US" i="1" dirty="0">
                <a:latin typeface="Calibri" pitchFamily="34" charset="0"/>
              </a:rPr>
              <a:t>a further meeting with the Ministry of Education regarding space template approval and funding </a:t>
            </a:r>
            <a:r>
              <a:rPr lang="en-US" i="1" dirty="0" smtClean="0">
                <a:latin typeface="Calibri" pitchFamily="34" charset="0"/>
              </a:rPr>
              <a:t>(</a:t>
            </a:r>
            <a:r>
              <a:rPr lang="en-US" i="1" dirty="0">
                <a:latin typeface="Calibri" pitchFamily="34" charset="0"/>
              </a:rPr>
              <a:t>d) </a:t>
            </a:r>
            <a:r>
              <a:rPr lang="en-US" i="1" dirty="0" smtClean="0">
                <a:latin typeface="Calibri" pitchFamily="34" charset="0"/>
              </a:rPr>
              <a:t>above.</a:t>
            </a:r>
            <a:endParaRPr lang="en-CA" dirty="0">
              <a:latin typeface="Calibri" pitchFamily="34" charset="0"/>
            </a:endParaRPr>
          </a:p>
          <a:p>
            <a:pPr>
              <a:buFont typeface="Arial" charset="0"/>
              <a:buChar char="•"/>
            </a:pPr>
            <a:endParaRPr lang="en-CA" dirty="0">
              <a:latin typeface="Calibri" pitchFamily="34" charset="0"/>
            </a:endParaRPr>
          </a:p>
        </p:txBody>
      </p:sp>
      <p:sp>
        <p:nvSpPr>
          <p:cNvPr id="2" name="Slide Number Placeholder 1"/>
          <p:cNvSpPr>
            <a:spLocks noGrp="1"/>
          </p:cNvSpPr>
          <p:nvPr>
            <p:ph type="sldNum" sz="quarter" idx="12"/>
          </p:nvPr>
        </p:nvSpPr>
        <p:spPr/>
        <p:txBody>
          <a:bodyPr/>
          <a:lstStyle/>
          <a:p>
            <a:fld id="{1DCF1686-FBCA-4D62-9F2B-5DBE60A7E610}" type="slidenum">
              <a:rPr lang="en-CA" smtClean="0"/>
              <a:pPr/>
              <a:t>6</a:t>
            </a:fld>
            <a:endParaRPr lang="en-CA" dirty="0"/>
          </a:p>
        </p:txBody>
      </p:sp>
      <p:sp>
        <p:nvSpPr>
          <p:cNvPr id="8" name="TextBox 7"/>
          <p:cNvSpPr txBox="1"/>
          <p:nvPr/>
        </p:nvSpPr>
        <p:spPr>
          <a:xfrm>
            <a:off x="500743" y="986135"/>
            <a:ext cx="7043057" cy="461665"/>
          </a:xfrm>
          <a:prstGeom prst="rect">
            <a:avLst/>
          </a:prstGeom>
          <a:noFill/>
        </p:spPr>
        <p:txBody>
          <a:bodyPr wrap="square" rtlCol="0">
            <a:spAutoFit/>
          </a:bodyPr>
          <a:lstStyle/>
          <a:p>
            <a:r>
              <a:rPr lang="en-US" sz="2400" b="1" dirty="0" smtClean="0">
                <a:solidFill>
                  <a:schemeClr val="tx1">
                    <a:lumMod val="65000"/>
                    <a:lumOff val="35000"/>
                  </a:schemeClr>
                </a:solidFill>
              </a:rPr>
              <a:t>IT IS RECOMMENDED THAT:</a:t>
            </a:r>
            <a:endParaRPr lang="en-CA" sz="2400" b="1" dirty="0">
              <a:solidFill>
                <a:schemeClr val="tx1">
                  <a:lumMod val="65000"/>
                  <a:lumOff val="35000"/>
                </a:schemeClr>
              </a:solidFill>
            </a:endParaRPr>
          </a:p>
        </p:txBody>
      </p:sp>
      <p:sp>
        <p:nvSpPr>
          <p:cNvPr id="9" name="TextBox 5"/>
          <p:cNvSpPr txBox="1">
            <a:spLocks noChangeArrowheads="1"/>
          </p:cNvSpPr>
          <p:nvPr/>
        </p:nvSpPr>
        <p:spPr bwMode="auto">
          <a:xfrm>
            <a:off x="482600" y="519113"/>
            <a:ext cx="84328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Tree>
    <p:extLst>
      <p:ext uri="{BB962C8B-B14F-4D97-AF65-F5344CB8AC3E}">
        <p14:creationId xmlns:p14="http://schemas.microsoft.com/office/powerpoint/2010/main" xmlns="" val="2697890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Box 6"/>
          <p:cNvSpPr txBox="1">
            <a:spLocks noChangeArrowheads="1"/>
          </p:cNvSpPr>
          <p:nvPr/>
        </p:nvSpPr>
        <p:spPr bwMode="auto">
          <a:xfrm>
            <a:off x="522514" y="1676400"/>
            <a:ext cx="8257253" cy="3724096"/>
          </a:xfrm>
          <a:prstGeom prst="rect">
            <a:avLst/>
          </a:prstGeom>
          <a:noFill/>
          <a:ln w="9525">
            <a:noFill/>
            <a:miter lim="800000"/>
            <a:headEnd/>
            <a:tailEnd/>
          </a:ln>
        </p:spPr>
        <p:txBody>
          <a:bodyPr wrap="square">
            <a:spAutoFit/>
          </a:bodyPr>
          <a:lstStyle/>
          <a:p>
            <a:pPr marL="342900" indent="-342900">
              <a:buFont typeface="Arial" charset="0"/>
              <a:buAutoNum type="arabicPeriod"/>
            </a:pPr>
            <a:r>
              <a:rPr lang="en-CA" sz="2000" b="1" dirty="0" smtClean="0">
                <a:latin typeface="Calibri" pitchFamily="34" charset="0"/>
              </a:rPr>
              <a:t>Student </a:t>
            </a:r>
            <a:r>
              <a:rPr lang="en-CA" sz="2000" b="1" dirty="0">
                <a:latin typeface="Calibri" pitchFamily="34" charset="0"/>
              </a:rPr>
              <a:t>Achievement </a:t>
            </a:r>
            <a:r>
              <a:rPr lang="en-CA" sz="2000" dirty="0">
                <a:latin typeface="Calibri" pitchFamily="34" charset="0"/>
              </a:rPr>
              <a:t>– an opportunity to provide new facilities with supporting services for 21</a:t>
            </a:r>
            <a:r>
              <a:rPr lang="en-CA" sz="2000" baseline="30000" dirty="0">
                <a:latin typeface="Calibri" pitchFamily="34" charset="0"/>
              </a:rPr>
              <a:t>st</a:t>
            </a:r>
            <a:r>
              <a:rPr lang="en-CA" sz="2000" dirty="0">
                <a:latin typeface="Calibri" pitchFamily="34" charset="0"/>
              </a:rPr>
              <a:t> century learners and communities. </a:t>
            </a:r>
            <a:endParaRPr lang="en-CA" sz="2000" dirty="0" smtClean="0">
              <a:latin typeface="Calibri" pitchFamily="34" charset="0"/>
            </a:endParaRPr>
          </a:p>
          <a:p>
            <a:pPr marL="342900" indent="-342900">
              <a:buFont typeface="Arial" charset="0"/>
              <a:buAutoNum type="arabicPeriod"/>
            </a:pPr>
            <a:endParaRPr lang="en-CA" sz="800" dirty="0">
              <a:latin typeface="Calibri" pitchFamily="34" charset="0"/>
            </a:endParaRPr>
          </a:p>
          <a:p>
            <a:pPr marL="342900" indent="-342900">
              <a:buFont typeface="Arial" charset="0"/>
              <a:buAutoNum type="arabicPeriod"/>
            </a:pPr>
            <a:r>
              <a:rPr lang="en-CA" sz="2000" b="1" dirty="0" smtClean="0">
                <a:latin typeface="Calibri" pitchFamily="34" charset="0"/>
              </a:rPr>
              <a:t>Parent </a:t>
            </a:r>
            <a:r>
              <a:rPr lang="en-CA" sz="2000" b="1" dirty="0">
                <a:latin typeface="Calibri" pitchFamily="34" charset="0"/>
              </a:rPr>
              <a:t>and Community Engagement </a:t>
            </a:r>
            <a:r>
              <a:rPr lang="en-CA" sz="2000" dirty="0">
                <a:latin typeface="Calibri" pitchFamily="34" charset="0"/>
              </a:rPr>
              <a:t>– engages parents and their communities in building the </a:t>
            </a:r>
            <a:r>
              <a:rPr lang="en-CA" sz="2000" dirty="0" smtClean="0">
                <a:latin typeface="Calibri" pitchFamily="34" charset="0"/>
              </a:rPr>
              <a:t>vision through a Local School Community Design Team process. </a:t>
            </a:r>
          </a:p>
          <a:p>
            <a:pPr marL="342900" indent="-342900">
              <a:buFont typeface="Arial" charset="0"/>
              <a:buAutoNum type="arabicPeriod"/>
            </a:pPr>
            <a:endParaRPr lang="en-CA" sz="800" dirty="0" smtClean="0">
              <a:latin typeface="Calibri" pitchFamily="34" charset="0"/>
            </a:endParaRPr>
          </a:p>
          <a:p>
            <a:pPr marL="342900" indent="-342900">
              <a:buFont typeface="Arial" charset="0"/>
              <a:buAutoNum type="arabicPeriod"/>
            </a:pPr>
            <a:r>
              <a:rPr lang="en-US" sz="2000" b="1" dirty="0" smtClean="0">
                <a:latin typeface="Calibri" pitchFamily="34" charset="0"/>
              </a:rPr>
              <a:t>Fiscal </a:t>
            </a:r>
            <a:r>
              <a:rPr lang="en-US" sz="2000" b="1" dirty="0">
                <a:latin typeface="Calibri" pitchFamily="34" charset="0"/>
              </a:rPr>
              <a:t>Responsibility </a:t>
            </a:r>
            <a:r>
              <a:rPr lang="en-US" sz="2000" dirty="0">
                <a:latin typeface="Calibri" pitchFamily="34" charset="0"/>
              </a:rPr>
              <a:t>– provides capital funds to rebuild and support </a:t>
            </a:r>
            <a:r>
              <a:rPr lang="en-US" sz="2000" dirty="0">
                <a:solidFill>
                  <a:srgbClr val="000000"/>
                </a:solidFill>
              </a:rPr>
              <a:t>TDSB’s </a:t>
            </a:r>
            <a:r>
              <a:rPr lang="en-US" sz="2000" dirty="0" smtClean="0">
                <a:solidFill>
                  <a:srgbClr val="000000"/>
                </a:solidFill>
              </a:rPr>
              <a:t>Capital </a:t>
            </a:r>
            <a:r>
              <a:rPr lang="en-US" sz="2000" dirty="0">
                <a:solidFill>
                  <a:srgbClr val="000000"/>
                </a:solidFill>
              </a:rPr>
              <a:t>B</a:t>
            </a:r>
            <a:r>
              <a:rPr lang="en-US" sz="2000" dirty="0" smtClean="0">
                <a:solidFill>
                  <a:srgbClr val="000000"/>
                </a:solidFill>
              </a:rPr>
              <a:t>uilding </a:t>
            </a:r>
            <a:r>
              <a:rPr lang="en-US" sz="2000" dirty="0">
                <a:solidFill>
                  <a:srgbClr val="000000"/>
                </a:solidFill>
              </a:rPr>
              <a:t>P</a:t>
            </a:r>
            <a:r>
              <a:rPr lang="en-US" sz="2000" dirty="0" smtClean="0">
                <a:solidFill>
                  <a:srgbClr val="000000"/>
                </a:solidFill>
              </a:rPr>
              <a:t>rogram </a:t>
            </a:r>
            <a:r>
              <a:rPr lang="en-US" sz="2000" dirty="0">
                <a:latin typeface="Calibri" pitchFamily="34" charset="0"/>
              </a:rPr>
              <a:t>(reduces renewal backlog by replacing aging infrastructure + reduces operating </a:t>
            </a:r>
            <a:r>
              <a:rPr lang="en-US" sz="2000" dirty="0" smtClean="0">
                <a:latin typeface="Calibri" pitchFamily="34" charset="0"/>
              </a:rPr>
              <a:t>costs + provides funds to build larger schools to address accommodation pressures).</a:t>
            </a:r>
            <a:endParaRPr lang="en-US" sz="2000" dirty="0">
              <a:latin typeface="Calibri" pitchFamily="34" charset="0"/>
            </a:endParaRPr>
          </a:p>
          <a:p>
            <a:pPr marL="800100" lvl="1" indent="-342900">
              <a:buFont typeface="Arial" charset="0"/>
              <a:buNone/>
            </a:pPr>
            <a:r>
              <a:rPr lang="en-US" sz="2000" dirty="0">
                <a:latin typeface="Calibri" pitchFamily="34" charset="0"/>
              </a:rPr>
              <a:t> </a:t>
            </a:r>
            <a:endParaRPr lang="en-CA" sz="2000" dirty="0">
              <a:latin typeface="Calibri" pitchFamily="34" charset="0"/>
            </a:endParaRPr>
          </a:p>
          <a:p>
            <a:pPr marL="342900" indent="-342900">
              <a:buFont typeface="Arial" charset="0"/>
              <a:buChar char="•"/>
            </a:pPr>
            <a:endParaRPr lang="en-CA" sz="2000" dirty="0">
              <a:latin typeface="Calibri" pitchFamily="34" charset="0"/>
            </a:endParaRPr>
          </a:p>
        </p:txBody>
      </p:sp>
      <p:sp>
        <p:nvSpPr>
          <p:cNvPr id="2" name="Slide Number Placeholder 1"/>
          <p:cNvSpPr>
            <a:spLocks noGrp="1"/>
          </p:cNvSpPr>
          <p:nvPr>
            <p:ph type="sldNum" sz="quarter" idx="12"/>
          </p:nvPr>
        </p:nvSpPr>
        <p:spPr/>
        <p:txBody>
          <a:bodyPr/>
          <a:lstStyle/>
          <a:p>
            <a:fld id="{1DCF1686-FBCA-4D62-9F2B-5DBE60A7E610}" type="slidenum">
              <a:rPr lang="en-CA" smtClean="0"/>
              <a:pPr/>
              <a:t>7</a:t>
            </a:fld>
            <a:endParaRPr lang="en-CA" dirty="0"/>
          </a:p>
        </p:txBody>
      </p:sp>
      <p:sp>
        <p:nvSpPr>
          <p:cNvPr id="9" name="TextBox 5"/>
          <p:cNvSpPr txBox="1">
            <a:spLocks noChangeArrowheads="1"/>
          </p:cNvSpPr>
          <p:nvPr/>
        </p:nvSpPr>
        <p:spPr bwMode="auto">
          <a:xfrm>
            <a:off x="482600" y="519113"/>
            <a:ext cx="84328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10" name="TextBox 9"/>
          <p:cNvSpPr txBox="1"/>
          <p:nvPr/>
        </p:nvSpPr>
        <p:spPr>
          <a:xfrm>
            <a:off x="500743" y="986135"/>
            <a:ext cx="7043057" cy="461665"/>
          </a:xfrm>
          <a:prstGeom prst="rect">
            <a:avLst/>
          </a:prstGeom>
          <a:noFill/>
        </p:spPr>
        <p:txBody>
          <a:bodyPr wrap="square" rtlCol="0">
            <a:spAutoFit/>
          </a:bodyPr>
          <a:lstStyle/>
          <a:p>
            <a:r>
              <a:rPr lang="en-US" sz="2400" b="1" dirty="0" smtClean="0">
                <a:solidFill>
                  <a:schemeClr val="tx1">
                    <a:lumMod val="65000"/>
                    <a:lumOff val="35000"/>
                  </a:schemeClr>
                </a:solidFill>
              </a:rPr>
              <a:t>BENEFITS – MEETS THE TDSB’S THREE PRIORITIES</a:t>
            </a:r>
            <a:endParaRPr lang="en-CA" sz="2400" b="1" dirty="0">
              <a:solidFill>
                <a:schemeClr val="tx1">
                  <a:lumMod val="65000"/>
                  <a:lumOff val="35000"/>
                </a:schemeClr>
              </a:solidFill>
            </a:endParaRPr>
          </a:p>
        </p:txBody>
      </p:sp>
    </p:spTree>
    <p:extLst>
      <p:ext uri="{BB962C8B-B14F-4D97-AF65-F5344CB8AC3E}">
        <p14:creationId xmlns:p14="http://schemas.microsoft.com/office/powerpoint/2010/main" xmlns="" val="390360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82600" y="519113"/>
            <a:ext cx="83566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8" name="Rectangle 7"/>
          <p:cNvSpPr/>
          <p:nvPr/>
        </p:nvSpPr>
        <p:spPr>
          <a:xfrm>
            <a:off x="533400" y="2438400"/>
            <a:ext cx="8229600" cy="3508653"/>
          </a:xfrm>
          <a:prstGeom prst="rect">
            <a:avLst/>
          </a:prstGeom>
        </p:spPr>
        <p:txBody>
          <a:bodyPr wrap="square">
            <a:spAutoFit/>
          </a:bodyPr>
          <a:lstStyle/>
          <a:p>
            <a:pPr marL="285750" indent="-285750">
              <a:buFont typeface="Arial" pitchFamily="34" charset="0"/>
              <a:buChar char="•"/>
            </a:pPr>
            <a:r>
              <a:rPr lang="en-US" dirty="0" smtClean="0"/>
              <a:t>Aging, inadequate school building with 19 classrooms built at 625 sq.ft. will be </a:t>
            </a:r>
            <a:r>
              <a:rPr lang="en-US" b="1" dirty="0" smtClean="0"/>
              <a:t>replaced with a new school</a:t>
            </a:r>
            <a:r>
              <a:rPr lang="en-US" dirty="0" smtClean="0"/>
              <a:t>, built to Ministry standards to accommodate an additional 284 pupil places with appropriate sized classrooms, as necessary.</a:t>
            </a:r>
          </a:p>
          <a:p>
            <a:endParaRPr lang="en-US" sz="800" dirty="0" smtClean="0"/>
          </a:p>
          <a:p>
            <a:pPr marL="285750" indent="-285750">
              <a:buFont typeface="Arial" pitchFamily="34" charset="0"/>
              <a:buChar char="•"/>
            </a:pPr>
            <a:r>
              <a:rPr lang="en-US" dirty="0" smtClean="0"/>
              <a:t>A proposed master plan that is arrived at through input and feedback from the </a:t>
            </a:r>
            <a:r>
              <a:rPr lang="en-US" b="1" dirty="0" smtClean="0"/>
              <a:t>local school community. </a:t>
            </a:r>
            <a:r>
              <a:rPr lang="en-US" dirty="0" smtClean="0"/>
              <a:t>This inclusive process ensures community support and that key issues and desires are incorporated and addressed at an early stage in the design. </a:t>
            </a:r>
          </a:p>
          <a:p>
            <a:endParaRPr lang="en-US" sz="800" dirty="0" smtClean="0"/>
          </a:p>
          <a:p>
            <a:pPr marL="285750" indent="-285750">
              <a:buFont typeface="Arial" pitchFamily="34" charset="0"/>
              <a:buChar char="•"/>
            </a:pPr>
            <a:r>
              <a:rPr lang="en-US" dirty="0" smtClean="0"/>
              <a:t>A new school will </a:t>
            </a:r>
            <a:r>
              <a:rPr lang="en-US" b="1" dirty="0" smtClean="0"/>
              <a:t>operate more economically </a:t>
            </a:r>
            <a:r>
              <a:rPr lang="en-US" dirty="0" smtClean="0"/>
              <a:t>with new efficient building systems thus saving in future operating costs.</a:t>
            </a:r>
          </a:p>
          <a:p>
            <a:endParaRPr lang="en-US" sz="800" dirty="0" smtClean="0"/>
          </a:p>
          <a:p>
            <a:pPr marL="285750" indent="-285750">
              <a:buFont typeface="Arial" pitchFamily="34" charset="0"/>
              <a:buChar char="•"/>
            </a:pPr>
            <a:r>
              <a:rPr lang="en-US" dirty="0"/>
              <a:t>The aging school building’s </a:t>
            </a:r>
            <a:r>
              <a:rPr lang="en-US" b="1" dirty="0"/>
              <a:t>deferred maintenance backlog of </a:t>
            </a:r>
            <a:r>
              <a:rPr lang="en-US" b="1" dirty="0" smtClean="0"/>
              <a:t>$8.3M </a:t>
            </a:r>
            <a:r>
              <a:rPr lang="en-US" dirty="0" smtClean="0"/>
              <a:t>is eliminated.</a:t>
            </a:r>
            <a:endParaRPr lang="en-US" dirty="0"/>
          </a:p>
          <a:p>
            <a:pPr marL="285750" indent="-285750">
              <a:buFont typeface="Arial" pitchFamily="34" charset="0"/>
              <a:buChar char="•"/>
            </a:pPr>
            <a:endParaRPr lang="en-US" dirty="0" smtClean="0"/>
          </a:p>
        </p:txBody>
      </p:sp>
      <p:sp>
        <p:nvSpPr>
          <p:cNvPr id="9" name="Rectangle 8"/>
          <p:cNvSpPr/>
          <p:nvPr/>
        </p:nvSpPr>
        <p:spPr>
          <a:xfrm>
            <a:off x="482600" y="1639669"/>
            <a:ext cx="8131629" cy="707886"/>
          </a:xfrm>
          <a:prstGeom prst="rect">
            <a:avLst/>
          </a:prstGeom>
        </p:spPr>
        <p:txBody>
          <a:bodyPr wrap="square">
            <a:spAutoFit/>
          </a:bodyPr>
          <a:lstStyle/>
          <a:p>
            <a:r>
              <a:rPr lang="en-US" sz="2000" dirty="0" smtClean="0"/>
              <a:t>There are </a:t>
            </a:r>
            <a:r>
              <a:rPr lang="en-US" sz="2000" b="1" dirty="0" smtClean="0"/>
              <a:t>numerous community benefits </a:t>
            </a:r>
            <a:r>
              <a:rPr lang="en-US" sz="2000" dirty="0" smtClean="0"/>
              <a:t>with redeveloping the Davisville School site through this </a:t>
            </a:r>
            <a:r>
              <a:rPr lang="en-US" sz="2000" b="1" dirty="0" smtClean="0"/>
              <a:t>new funding model</a:t>
            </a:r>
            <a:r>
              <a:rPr lang="en-US" sz="2000" dirty="0" smtClean="0"/>
              <a:t>, including:</a:t>
            </a:r>
            <a:endParaRPr lang="en-US" sz="2000" dirty="0"/>
          </a:p>
        </p:txBody>
      </p:sp>
      <p:sp>
        <p:nvSpPr>
          <p:cNvPr id="10" name="TextBox 9"/>
          <p:cNvSpPr txBox="1"/>
          <p:nvPr/>
        </p:nvSpPr>
        <p:spPr>
          <a:xfrm>
            <a:off x="500743" y="986135"/>
            <a:ext cx="3113315" cy="461665"/>
          </a:xfrm>
          <a:prstGeom prst="rect">
            <a:avLst/>
          </a:prstGeom>
          <a:noFill/>
        </p:spPr>
        <p:txBody>
          <a:bodyPr wrap="square" rtlCol="0">
            <a:spAutoFit/>
          </a:bodyPr>
          <a:lstStyle/>
          <a:p>
            <a:r>
              <a:rPr lang="en-US" sz="2400" b="1" dirty="0" smtClean="0">
                <a:solidFill>
                  <a:schemeClr val="tx1">
                    <a:lumMod val="65000"/>
                    <a:lumOff val="35000"/>
                  </a:schemeClr>
                </a:solidFill>
              </a:rPr>
              <a:t>PROJECT BENEFITS</a:t>
            </a:r>
            <a:endParaRPr lang="en-CA" sz="2400" b="1"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1DCF1686-FBCA-4D62-9F2B-5DBE60A7E610}" type="slidenum">
              <a:rPr lang="en-CA" smtClean="0"/>
              <a:pPr/>
              <a:t>8</a:t>
            </a:fld>
            <a:endParaRPr lang="en-CA" dirty="0"/>
          </a:p>
        </p:txBody>
      </p:sp>
    </p:spTree>
    <p:extLst>
      <p:ext uri="{BB962C8B-B14F-4D97-AF65-F5344CB8AC3E}">
        <p14:creationId xmlns:p14="http://schemas.microsoft.com/office/powerpoint/2010/main" xmlns="" val="1233471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82600" y="519113"/>
            <a:ext cx="83566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sz="3000" b="1" dirty="0" smtClean="0"/>
              <a:t>Davisville-Yonge </a:t>
            </a:r>
            <a:r>
              <a:rPr lang="en-CA" sz="3000" b="1" dirty="0"/>
              <a:t>Redevelopment </a:t>
            </a:r>
            <a:r>
              <a:rPr lang="en-CA" sz="3000" b="1" dirty="0" smtClean="0"/>
              <a:t>Project</a:t>
            </a:r>
            <a:endParaRPr lang="en-CA" sz="3000" b="1" dirty="0"/>
          </a:p>
        </p:txBody>
      </p:sp>
      <p:sp>
        <p:nvSpPr>
          <p:cNvPr id="8" name="Rectangle 7"/>
          <p:cNvSpPr/>
          <p:nvPr/>
        </p:nvSpPr>
        <p:spPr>
          <a:xfrm>
            <a:off x="533400" y="1676400"/>
            <a:ext cx="8229600" cy="2646878"/>
          </a:xfrm>
          <a:prstGeom prst="rect">
            <a:avLst/>
          </a:prstGeom>
        </p:spPr>
        <p:txBody>
          <a:bodyPr wrap="square">
            <a:spAutoFit/>
          </a:bodyPr>
          <a:lstStyle/>
          <a:p>
            <a:pPr marL="285750" indent="-285750">
              <a:buFont typeface="Arial" pitchFamily="34" charset="0"/>
              <a:buChar char="•"/>
            </a:pPr>
            <a:r>
              <a:rPr lang="en-US" dirty="0" smtClean="0"/>
              <a:t>A new school will significantly improve the </a:t>
            </a:r>
            <a:r>
              <a:rPr lang="en-US" b="1" dirty="0" smtClean="0"/>
              <a:t>quality of learning spaces.</a:t>
            </a:r>
          </a:p>
          <a:p>
            <a:endParaRPr lang="en-US" sz="800" b="1" dirty="0" smtClean="0"/>
          </a:p>
          <a:p>
            <a:pPr marL="285750" indent="-285750">
              <a:buFont typeface="Arial" pitchFamily="34" charset="0"/>
              <a:buChar char="•"/>
            </a:pPr>
            <a:r>
              <a:rPr lang="en-US" dirty="0" smtClean="0"/>
              <a:t>Much-improved </a:t>
            </a:r>
            <a:r>
              <a:rPr lang="en-US" b="1" dirty="0" smtClean="0"/>
              <a:t>playground space</a:t>
            </a:r>
            <a:r>
              <a:rPr lang="en-US" dirty="0" smtClean="0"/>
              <a:t>.</a:t>
            </a:r>
          </a:p>
          <a:p>
            <a:endParaRPr lang="en-US" sz="800" b="1" dirty="0" smtClean="0"/>
          </a:p>
          <a:p>
            <a:pPr marL="285750" indent="-285750">
              <a:buFont typeface="Arial" pitchFamily="34" charset="0"/>
              <a:buChar char="•"/>
            </a:pPr>
            <a:r>
              <a:rPr lang="en-US" dirty="0" smtClean="0"/>
              <a:t>An </a:t>
            </a:r>
            <a:r>
              <a:rPr lang="en-US" b="1" dirty="0" smtClean="0"/>
              <a:t>artificial turf </a:t>
            </a:r>
            <a:r>
              <a:rPr lang="en-US" dirty="0" smtClean="0"/>
              <a:t>playing field for year-round use.</a:t>
            </a:r>
          </a:p>
          <a:p>
            <a:endParaRPr lang="en-US" sz="800" dirty="0" smtClean="0"/>
          </a:p>
          <a:p>
            <a:pPr marL="285750" indent="-285750">
              <a:buFont typeface="Arial" pitchFamily="34" charset="0"/>
              <a:buChar char="•"/>
            </a:pPr>
            <a:r>
              <a:rPr lang="en-US" dirty="0" smtClean="0"/>
              <a:t>Permitted use of the </a:t>
            </a:r>
            <a:r>
              <a:rPr lang="en-US" b="1" dirty="0" smtClean="0"/>
              <a:t>gymnasium and proposed adjacent community space </a:t>
            </a:r>
            <a:r>
              <a:rPr lang="en-US" dirty="0" smtClean="0"/>
              <a:t>during non-school hours.</a:t>
            </a:r>
          </a:p>
          <a:p>
            <a:endParaRPr lang="en-US" sz="800" dirty="0" smtClean="0"/>
          </a:p>
          <a:p>
            <a:pPr marL="285750" indent="-285750">
              <a:buFont typeface="Arial" pitchFamily="34" charset="0"/>
              <a:buChar char="•"/>
            </a:pPr>
            <a:r>
              <a:rPr lang="en-US" dirty="0" smtClean="0"/>
              <a:t>Safe and convenient </a:t>
            </a:r>
            <a:r>
              <a:rPr lang="en-US" b="1" dirty="0" smtClean="0"/>
              <a:t>pick-up and drop-off </a:t>
            </a:r>
            <a:r>
              <a:rPr lang="en-US" dirty="0" smtClean="0"/>
              <a:t>for parents.</a:t>
            </a:r>
          </a:p>
          <a:p>
            <a:endParaRPr lang="en-US" sz="800" dirty="0" smtClean="0"/>
          </a:p>
          <a:p>
            <a:pPr marL="285750" indent="-285750">
              <a:buFont typeface="Arial" pitchFamily="34" charset="0"/>
              <a:buChar char="•"/>
            </a:pPr>
            <a:r>
              <a:rPr lang="en-US" dirty="0" smtClean="0"/>
              <a:t>School </a:t>
            </a:r>
            <a:r>
              <a:rPr lang="en-US" b="1" dirty="0" smtClean="0"/>
              <a:t>remains operational </a:t>
            </a:r>
            <a:r>
              <a:rPr lang="en-US" dirty="0" smtClean="0"/>
              <a:t>during the entire build.</a:t>
            </a:r>
          </a:p>
        </p:txBody>
      </p:sp>
      <p:sp>
        <p:nvSpPr>
          <p:cNvPr id="10" name="TextBox 9"/>
          <p:cNvSpPr txBox="1"/>
          <p:nvPr/>
        </p:nvSpPr>
        <p:spPr>
          <a:xfrm>
            <a:off x="500743" y="986135"/>
            <a:ext cx="4833257" cy="461665"/>
          </a:xfrm>
          <a:prstGeom prst="rect">
            <a:avLst/>
          </a:prstGeom>
          <a:noFill/>
        </p:spPr>
        <p:txBody>
          <a:bodyPr wrap="square" rtlCol="0">
            <a:spAutoFit/>
          </a:bodyPr>
          <a:lstStyle/>
          <a:p>
            <a:r>
              <a:rPr lang="en-US" sz="2400" b="1" dirty="0" smtClean="0">
                <a:solidFill>
                  <a:schemeClr val="tx1">
                    <a:lumMod val="65000"/>
                    <a:lumOff val="35000"/>
                  </a:schemeClr>
                </a:solidFill>
              </a:rPr>
              <a:t>PROJECT BENEFITS (CON’T)</a:t>
            </a:r>
            <a:endParaRPr lang="en-CA" sz="2400" b="1"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1DCF1686-FBCA-4D62-9F2B-5DBE60A7E610}" type="slidenum">
              <a:rPr lang="en-CA" smtClean="0"/>
              <a:pPr/>
              <a:t>9</a:t>
            </a:fld>
            <a:endParaRPr lang="en-CA" dirty="0"/>
          </a:p>
        </p:txBody>
      </p:sp>
    </p:spTree>
    <p:extLst>
      <p:ext uri="{BB962C8B-B14F-4D97-AF65-F5344CB8AC3E}">
        <p14:creationId xmlns:p14="http://schemas.microsoft.com/office/powerpoint/2010/main" xmlns="" val="3128395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2748</Words>
  <Application>Microsoft Office PowerPoint</Application>
  <PresentationFormat>On-screen Show (4:3)</PresentationFormat>
  <Paragraphs>268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Toronto District School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Christine</dc:creator>
  <cp:lastModifiedBy>Pat</cp:lastModifiedBy>
  <cp:revision>139</cp:revision>
  <cp:lastPrinted>2012-12-05T19:00:00Z</cp:lastPrinted>
  <dcterms:created xsi:type="dcterms:W3CDTF">2012-11-27T15:24:13Z</dcterms:created>
  <dcterms:modified xsi:type="dcterms:W3CDTF">2013-01-16T22:47:15Z</dcterms:modified>
</cp:coreProperties>
</file>