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3"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F8347-3BDE-41E2-AF6B-0EC1F5385DC9}"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175228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F8347-3BDE-41E2-AF6B-0EC1F5385DC9}"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426852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F8347-3BDE-41E2-AF6B-0EC1F5385DC9}"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311210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F8347-3BDE-41E2-AF6B-0EC1F5385DC9}"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259238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F8347-3BDE-41E2-AF6B-0EC1F5385DC9}"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145872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F8347-3BDE-41E2-AF6B-0EC1F5385DC9}"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129475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F8347-3BDE-41E2-AF6B-0EC1F5385DC9}" type="datetimeFigureOut">
              <a:rPr lang="en-US" smtClean="0"/>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324359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F8347-3BDE-41E2-AF6B-0EC1F5385DC9}"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31132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F8347-3BDE-41E2-AF6B-0EC1F5385DC9}" type="datetimeFigureOut">
              <a:rPr lang="en-US" smtClean="0"/>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360925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F8347-3BDE-41E2-AF6B-0EC1F5385DC9}"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164252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F8347-3BDE-41E2-AF6B-0EC1F5385DC9}"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93A26-17A9-4F4D-ACA1-9DC881CC481E}" type="slidenum">
              <a:rPr lang="en-US" smtClean="0"/>
              <a:t>‹#›</a:t>
            </a:fld>
            <a:endParaRPr lang="en-US"/>
          </a:p>
        </p:txBody>
      </p:sp>
    </p:spTree>
    <p:extLst>
      <p:ext uri="{BB962C8B-B14F-4D97-AF65-F5344CB8AC3E}">
        <p14:creationId xmlns:p14="http://schemas.microsoft.com/office/powerpoint/2010/main" val="164620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F8347-3BDE-41E2-AF6B-0EC1F5385DC9}" type="datetimeFigureOut">
              <a:rPr lang="en-US" smtClean="0"/>
              <a:t>11/22/2017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93A26-17A9-4F4D-ACA1-9DC881CC481E}" type="slidenum">
              <a:rPr lang="en-US" smtClean="0"/>
              <a:t>‹#›</a:t>
            </a:fld>
            <a:endParaRPr lang="en-US"/>
          </a:p>
        </p:txBody>
      </p:sp>
    </p:spTree>
    <p:extLst>
      <p:ext uri="{BB962C8B-B14F-4D97-AF65-F5344CB8AC3E}">
        <p14:creationId xmlns:p14="http://schemas.microsoft.com/office/powerpoint/2010/main" val="1185641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92443"/>
          </a:xfrm>
          <a:prstGeom prst="rect">
            <a:avLst/>
          </a:prstGeom>
          <a:noFill/>
        </p:spPr>
        <p:txBody>
          <a:bodyPr wrap="square" rtlCol="0">
            <a:spAutoFit/>
          </a:bodyPr>
          <a:lstStyle/>
          <a:p>
            <a:r>
              <a:rPr lang="en-US" sz="2600" dirty="0" smtClean="0">
                <a:effectLst>
                  <a:outerShdw blurRad="50800" dist="50800" dir="5400000" algn="ctr" rotWithShape="0">
                    <a:srgbClr val="FFFF00"/>
                  </a:outerShdw>
                </a:effectLst>
              </a:rPr>
              <a:t>John Fisher Parent Council School Budget Year 2017 / 2018</a:t>
            </a:r>
            <a:endParaRPr lang="en-US" sz="26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9552" y="1130665"/>
            <a:ext cx="6912767" cy="4801314"/>
          </a:xfrm>
          <a:prstGeom prst="rect">
            <a:avLst/>
          </a:prstGeom>
          <a:noFill/>
        </p:spPr>
        <p:txBody>
          <a:bodyPr wrap="square" rtlCol="0">
            <a:spAutoFit/>
          </a:bodyPr>
          <a:lstStyle/>
          <a:p>
            <a:r>
              <a:rPr lang="en-US" dirty="0" smtClean="0"/>
              <a:t>UNDERSTANDING THE PROCESS</a:t>
            </a:r>
          </a:p>
          <a:p>
            <a:endParaRPr lang="en-US" dirty="0"/>
          </a:p>
          <a:p>
            <a:r>
              <a:rPr lang="en-US" dirty="0" smtClean="0"/>
              <a:t>Funds raised in the prior year by the school parent council and associated committees are made available for spending on school activities that are either not part of the curriculum or are not covered by School  / TDSB Funding.</a:t>
            </a:r>
          </a:p>
          <a:p>
            <a:endParaRPr lang="en-US" dirty="0"/>
          </a:p>
          <a:p>
            <a:r>
              <a:rPr lang="en-US" dirty="0" smtClean="0"/>
              <a:t>In October John Fisher Parent Committees and the school had the opportunity to present their budgets and requests for funds to the persons attending the parent council meeting.</a:t>
            </a:r>
          </a:p>
          <a:p>
            <a:endParaRPr lang="en-US" dirty="0"/>
          </a:p>
          <a:p>
            <a:r>
              <a:rPr lang="en-US" dirty="0" smtClean="0"/>
              <a:t>Following this meeting the finance committee has met, during the finance meetings  the requests for funding were reviewed in detail, questions to clarify spend were posed to the budget requestors and the finance committee makes a recommendation to the parent council members for Budget Approval</a:t>
            </a:r>
          </a:p>
          <a:p>
            <a:endParaRPr lang="en-US" dirty="0"/>
          </a:p>
        </p:txBody>
      </p:sp>
    </p:spTree>
    <p:extLst>
      <p:ext uri="{BB962C8B-B14F-4D97-AF65-F5344CB8AC3E}">
        <p14:creationId xmlns:p14="http://schemas.microsoft.com/office/powerpoint/2010/main" val="3451568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592" y="1700808"/>
            <a:ext cx="6984776" cy="2031325"/>
          </a:xfrm>
          <a:prstGeom prst="rect">
            <a:avLst/>
          </a:prstGeom>
          <a:noFill/>
        </p:spPr>
        <p:txBody>
          <a:bodyPr wrap="square" rtlCol="0">
            <a:spAutoFit/>
          </a:bodyPr>
          <a:lstStyle/>
          <a:p>
            <a:r>
              <a:rPr lang="en-US" dirty="0" smtClean="0"/>
              <a:t>NEXT STEPS</a:t>
            </a:r>
          </a:p>
          <a:p>
            <a:endParaRPr lang="en-US" dirty="0"/>
          </a:p>
          <a:p>
            <a:r>
              <a:rPr lang="en-US" dirty="0" smtClean="0"/>
              <a:t>FOLLOWING PRESENTATION OF THE BUDGET PROPOSED BY THE FINANCE COMMITTEE THE PARENT COUNCIL VOTE TO ACCEPT THE BUDGET</a:t>
            </a:r>
          </a:p>
          <a:p>
            <a:endParaRPr lang="en-US" dirty="0"/>
          </a:p>
          <a:p>
            <a:r>
              <a:rPr lang="en-US" dirty="0" smtClean="0"/>
              <a:t>THE TREASURER IS THEN RESPONSIBLE FOR ENSURING THE FUNDS ARE SPENT AS APPROVED THROUGH THE YEAR 2017 / 2018</a:t>
            </a:r>
            <a:endParaRPr lang="en-US" dirty="0"/>
          </a:p>
        </p:txBody>
      </p:sp>
    </p:spTree>
    <p:extLst>
      <p:ext uri="{BB962C8B-B14F-4D97-AF65-F5344CB8AC3E}">
        <p14:creationId xmlns:p14="http://schemas.microsoft.com/office/powerpoint/2010/main" val="80476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523220"/>
          </a:xfrm>
          <a:prstGeom prst="rect">
            <a:avLst/>
          </a:prstGeom>
          <a:noFill/>
        </p:spPr>
        <p:txBody>
          <a:bodyPr wrap="square" rtlCol="0">
            <a:spAutoFit/>
          </a:bodyPr>
          <a:lstStyle/>
          <a:p>
            <a:r>
              <a:rPr lang="en-US" sz="2800" dirty="0" smtClean="0">
                <a:effectLst>
                  <a:outerShdw blurRad="50800" dist="50800" dir="5400000" algn="ctr" rotWithShape="0">
                    <a:srgbClr val="FFFF00"/>
                  </a:outerShdw>
                </a:effectLst>
              </a:rPr>
              <a:t>John Fisher Parent Council Budget Year 2017 / 2018</a:t>
            </a:r>
            <a:endParaRPr lang="en-US" sz="28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4279" y="1224042"/>
            <a:ext cx="7920880" cy="2677656"/>
          </a:xfrm>
          <a:prstGeom prst="rect">
            <a:avLst/>
          </a:prstGeom>
          <a:noFill/>
        </p:spPr>
        <p:txBody>
          <a:bodyPr wrap="square" rtlCol="0">
            <a:spAutoFit/>
          </a:bodyPr>
          <a:lstStyle/>
          <a:p>
            <a:r>
              <a:rPr lang="en-US" dirty="0" smtClean="0"/>
              <a:t>Total funds raised in 2015 / 2016  and amounts from unspent from prior years for use during this school year are:</a:t>
            </a:r>
          </a:p>
          <a:p>
            <a:endParaRPr lang="en-US" sz="600" dirty="0"/>
          </a:p>
          <a:p>
            <a:r>
              <a:rPr lang="en-US" b="1" dirty="0" smtClean="0"/>
              <a:t>$83,877.56</a:t>
            </a:r>
          </a:p>
          <a:p>
            <a:endParaRPr lang="en-US" sz="600" b="1" dirty="0"/>
          </a:p>
          <a:p>
            <a:r>
              <a:rPr lang="en-US" dirty="0" smtClean="0"/>
              <a:t>Requests for funding came from 4 Parent Committees and from the school.</a:t>
            </a:r>
          </a:p>
          <a:p>
            <a:endParaRPr lang="en-US" sz="600" dirty="0"/>
          </a:p>
          <a:p>
            <a:r>
              <a:rPr lang="en-US" dirty="0" smtClean="0"/>
              <a:t>Requests for funds exceeded funds available by </a:t>
            </a:r>
            <a:r>
              <a:rPr lang="en-US" b="1" dirty="0" smtClean="0"/>
              <a:t>$32,832</a:t>
            </a:r>
          </a:p>
          <a:p>
            <a:endParaRPr lang="en-US" sz="600" b="1" dirty="0" smtClean="0"/>
          </a:p>
          <a:p>
            <a:r>
              <a:rPr lang="en-US" dirty="0" smtClean="0"/>
              <a:t>Following the finance committee review The green committee and the school were asked to make changes to their budget. All other committee requests were proposed for approval unchanged.</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969830"/>
            <a:ext cx="6344076" cy="19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156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2017 / 2018</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570" y="897687"/>
            <a:ext cx="5372100" cy="481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12161" y="1340768"/>
            <a:ext cx="2880320" cy="2031325"/>
          </a:xfrm>
          <a:prstGeom prst="rect">
            <a:avLst/>
          </a:prstGeom>
          <a:noFill/>
        </p:spPr>
        <p:txBody>
          <a:bodyPr wrap="square" rtlCol="0">
            <a:spAutoFit/>
          </a:bodyPr>
          <a:lstStyle/>
          <a:p>
            <a:r>
              <a:rPr lang="en-US" dirty="0" smtClean="0"/>
              <a:t>The graduation budget is in line with prior years.</a:t>
            </a:r>
          </a:p>
          <a:p>
            <a:r>
              <a:rPr lang="en-US" dirty="0" smtClean="0"/>
              <a:t>The finance committee proposes this budget be approved</a:t>
            </a:r>
          </a:p>
          <a:p>
            <a:endParaRPr lang="en-US" dirty="0"/>
          </a:p>
          <a:p>
            <a:r>
              <a:rPr lang="en-US" dirty="0" smtClean="0"/>
              <a:t>Prepared by Kari-Lynn</a:t>
            </a:r>
            <a:endParaRPr lang="en-US" dirty="0"/>
          </a:p>
        </p:txBody>
      </p:sp>
    </p:spTree>
    <p:extLst>
      <p:ext uri="{BB962C8B-B14F-4D97-AF65-F5344CB8AC3E}">
        <p14:creationId xmlns:p14="http://schemas.microsoft.com/office/powerpoint/2010/main" val="345156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7128792" cy="3142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279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069986"/>
            <a:ext cx="6257925" cy="474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279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897686"/>
            <a:ext cx="6689374" cy="4907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039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885585"/>
            <a:ext cx="6552728" cy="53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0397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889370"/>
            <a:ext cx="6626212" cy="4699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039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36022"/>
            <a:ext cx="8424936" cy="461665"/>
          </a:xfrm>
          <a:prstGeom prst="rect">
            <a:avLst/>
          </a:prstGeom>
          <a:noFill/>
        </p:spPr>
        <p:txBody>
          <a:bodyPr wrap="square" rtlCol="0">
            <a:spAutoFit/>
          </a:bodyPr>
          <a:lstStyle/>
          <a:p>
            <a:r>
              <a:rPr lang="en-US" sz="2400" dirty="0" smtClean="0">
                <a:effectLst>
                  <a:outerShdw blurRad="50800" dist="50800" dir="5400000" algn="ctr" rotWithShape="0">
                    <a:srgbClr val="FFFF00"/>
                  </a:outerShdw>
                </a:effectLst>
              </a:rPr>
              <a:t>John Fisher Parent Council School Budget Year 2016 / 2017</a:t>
            </a:r>
            <a:endParaRPr lang="en-US" sz="2400" dirty="0">
              <a:effectLst>
                <a:outerShdw blurRad="50800" dist="50800" dir="5400000" algn="ctr" rotWithShape="0">
                  <a:srgbClr val="FFFF00"/>
                </a:outerShdw>
              </a:effectLst>
            </a:endParaRPr>
          </a:p>
        </p:txBody>
      </p:sp>
      <p:pic>
        <p:nvPicPr>
          <p:cNvPr id="1026" name="Picture 2" descr="Penguin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293096"/>
            <a:ext cx="1916212" cy="2405372"/>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62016"/>
            <a:ext cx="6840404" cy="3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1941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1395</TotalTime>
  <Words>354</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Eaux Vives Water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Maclean</dc:creator>
  <cp:lastModifiedBy>Lisa Maclean</cp:lastModifiedBy>
  <cp:revision>15</cp:revision>
  <dcterms:created xsi:type="dcterms:W3CDTF">2016-11-15T23:08:34Z</dcterms:created>
  <dcterms:modified xsi:type="dcterms:W3CDTF">2017-11-22T12:24:29Z</dcterms:modified>
</cp:coreProperties>
</file>