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handoutMasterIdLst>
    <p:handoutMasterId r:id="rId32"/>
  </p:handoutMasterIdLst>
  <p:sldIdLst>
    <p:sldId id="284" r:id="rId2"/>
    <p:sldId id="256" r:id="rId3"/>
    <p:sldId id="302" r:id="rId4"/>
    <p:sldId id="257" r:id="rId5"/>
    <p:sldId id="298" r:id="rId6"/>
    <p:sldId id="296" r:id="rId7"/>
    <p:sldId id="258" r:id="rId8"/>
    <p:sldId id="310" r:id="rId9"/>
    <p:sldId id="291" r:id="rId10"/>
    <p:sldId id="294" r:id="rId11"/>
    <p:sldId id="289" r:id="rId12"/>
    <p:sldId id="281" r:id="rId13"/>
    <p:sldId id="278" r:id="rId14"/>
    <p:sldId id="311" r:id="rId15"/>
    <p:sldId id="280" r:id="rId16"/>
    <p:sldId id="308" r:id="rId17"/>
    <p:sldId id="290" r:id="rId18"/>
    <p:sldId id="299" r:id="rId19"/>
    <p:sldId id="301" r:id="rId20"/>
    <p:sldId id="295" r:id="rId21"/>
    <p:sldId id="277" r:id="rId22"/>
    <p:sldId id="305" r:id="rId23"/>
    <p:sldId id="260" r:id="rId24"/>
    <p:sldId id="306" r:id="rId25"/>
    <p:sldId id="262" r:id="rId26"/>
    <p:sldId id="263" r:id="rId27"/>
    <p:sldId id="265" r:id="rId28"/>
    <p:sldId id="266" r:id="rId29"/>
    <p:sldId id="264" r:id="rId30"/>
  </p:sldIdLst>
  <p:sldSz cx="9144000" cy="6858000" type="screen4x3"/>
  <p:notesSz cx="68580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6" autoAdjust="0"/>
    <p:restoredTop sz="94660"/>
  </p:normalViewPr>
  <p:slideViewPr>
    <p:cSldViewPr>
      <p:cViewPr>
        <p:scale>
          <a:sx n="59" d="100"/>
          <a:sy n="59" d="100"/>
        </p:scale>
        <p:origin x="-1728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image" Target="../media/image83.jpeg"/><Relationship Id="rId4" Type="http://schemas.openxmlformats.org/officeDocument/2006/relationships/image" Target="../media/image8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image" Target="../media/image83.jpeg"/><Relationship Id="rId4" Type="http://schemas.openxmlformats.org/officeDocument/2006/relationships/image" Target="../media/image8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B85937-43F8-4DDB-888C-605A77953865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C5D1EA1-374D-4D13-941E-0D13EFCB1A0C}">
      <dgm:prSet phldrT="[Text]"/>
      <dgm:spPr/>
      <dgm:t>
        <a:bodyPr/>
        <a:lstStyle/>
        <a:p>
          <a:r>
            <a:rPr lang="en-CA" dirty="0" smtClean="0"/>
            <a:t>Reducing Food Waste</a:t>
          </a:r>
          <a:endParaRPr lang="en-CA" dirty="0"/>
        </a:p>
      </dgm:t>
    </dgm:pt>
    <dgm:pt modelId="{77E7F76F-294D-4AF2-80DC-34955092ABA6}" type="parTrans" cxnId="{D89CD545-280C-42AC-B421-79F2B18683DC}">
      <dgm:prSet/>
      <dgm:spPr/>
      <dgm:t>
        <a:bodyPr/>
        <a:lstStyle/>
        <a:p>
          <a:endParaRPr lang="en-CA"/>
        </a:p>
      </dgm:t>
    </dgm:pt>
    <dgm:pt modelId="{15D0BD6F-E336-4941-A3BB-ECA4626F22C6}" type="sibTrans" cxnId="{D89CD545-280C-42AC-B421-79F2B18683DC}">
      <dgm:prSet/>
      <dgm:spPr/>
      <dgm:t>
        <a:bodyPr/>
        <a:lstStyle/>
        <a:p>
          <a:endParaRPr lang="en-CA"/>
        </a:p>
      </dgm:t>
    </dgm:pt>
    <dgm:pt modelId="{4FFEA48A-594E-477F-B6E3-E5D624F3D3BB}">
      <dgm:prSet phldrT="[Text]"/>
      <dgm:spPr/>
      <dgm:t>
        <a:bodyPr/>
        <a:lstStyle/>
        <a:p>
          <a:r>
            <a:rPr lang="en-CA" dirty="0" smtClean="0"/>
            <a:t>Reducing Water Waste</a:t>
          </a:r>
          <a:endParaRPr lang="en-CA" dirty="0"/>
        </a:p>
      </dgm:t>
    </dgm:pt>
    <dgm:pt modelId="{D1C48B9F-C36E-4B5D-8D1D-2208696F28D5}" type="parTrans" cxnId="{25A4A270-C11C-4464-829F-016EA5357658}">
      <dgm:prSet/>
      <dgm:spPr/>
      <dgm:t>
        <a:bodyPr/>
        <a:lstStyle/>
        <a:p>
          <a:endParaRPr lang="en-CA"/>
        </a:p>
      </dgm:t>
    </dgm:pt>
    <dgm:pt modelId="{4A48F312-ABEA-4E49-8B3B-F1E1B4896F46}" type="sibTrans" cxnId="{25A4A270-C11C-4464-829F-016EA5357658}">
      <dgm:prSet/>
      <dgm:spPr/>
      <dgm:t>
        <a:bodyPr/>
        <a:lstStyle/>
        <a:p>
          <a:endParaRPr lang="en-CA"/>
        </a:p>
      </dgm:t>
    </dgm:pt>
    <dgm:pt modelId="{A448D851-33B3-44D2-973A-2BAEED577F13}">
      <dgm:prSet phldrT="[Text]"/>
      <dgm:spPr/>
      <dgm:t>
        <a:bodyPr/>
        <a:lstStyle/>
        <a:p>
          <a:r>
            <a:rPr lang="en-CA" dirty="0" smtClean="0"/>
            <a:t>Turning off Lights</a:t>
          </a:r>
          <a:endParaRPr lang="en-CA" dirty="0"/>
        </a:p>
      </dgm:t>
    </dgm:pt>
    <dgm:pt modelId="{C6B63F98-0558-468E-B86A-DD9968D73782}" type="parTrans" cxnId="{D55B3CBE-9ACF-4C4C-B36B-659F62FD3BD6}">
      <dgm:prSet/>
      <dgm:spPr/>
      <dgm:t>
        <a:bodyPr/>
        <a:lstStyle/>
        <a:p>
          <a:endParaRPr lang="en-CA"/>
        </a:p>
      </dgm:t>
    </dgm:pt>
    <dgm:pt modelId="{003AFF88-FD7B-4EF5-B96C-F084B076C01B}" type="sibTrans" cxnId="{D55B3CBE-9ACF-4C4C-B36B-659F62FD3BD6}">
      <dgm:prSet/>
      <dgm:spPr/>
      <dgm:t>
        <a:bodyPr/>
        <a:lstStyle/>
        <a:p>
          <a:endParaRPr lang="en-CA"/>
        </a:p>
      </dgm:t>
    </dgm:pt>
    <dgm:pt modelId="{E6C41112-5111-4D94-B158-4D9194AABD5E}">
      <dgm:prSet/>
      <dgm:spPr/>
      <dgm:t>
        <a:bodyPr/>
        <a:lstStyle/>
        <a:p>
          <a:r>
            <a:rPr lang="en-CA" dirty="0" smtClean="0"/>
            <a:t>Sorting Waste</a:t>
          </a:r>
          <a:endParaRPr lang="en-CA" dirty="0"/>
        </a:p>
      </dgm:t>
    </dgm:pt>
    <dgm:pt modelId="{2DE63E48-8443-45FE-9B97-9D85DAFFCEFF}" type="parTrans" cxnId="{50183B52-04AA-45C6-8692-96BCDFE7BED1}">
      <dgm:prSet/>
      <dgm:spPr/>
      <dgm:t>
        <a:bodyPr/>
        <a:lstStyle/>
        <a:p>
          <a:endParaRPr lang="en-CA"/>
        </a:p>
      </dgm:t>
    </dgm:pt>
    <dgm:pt modelId="{D47C85A8-429B-4054-9F10-3405E523B54B}" type="sibTrans" cxnId="{50183B52-04AA-45C6-8692-96BCDFE7BED1}">
      <dgm:prSet/>
      <dgm:spPr/>
      <dgm:t>
        <a:bodyPr/>
        <a:lstStyle/>
        <a:p>
          <a:endParaRPr lang="en-CA"/>
        </a:p>
      </dgm:t>
    </dgm:pt>
    <dgm:pt modelId="{B3800C2D-A13D-4D62-B7FF-B760D449EC3A}" type="pres">
      <dgm:prSet presAssocID="{93B85937-43F8-4DDB-888C-605A7795386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00619B20-7642-461A-BDD4-C73EE86A206A}" type="pres">
      <dgm:prSet presAssocID="{CC5D1EA1-374D-4D13-941E-0D13EFCB1A0C}" presName="comp" presStyleCnt="0"/>
      <dgm:spPr/>
    </dgm:pt>
    <dgm:pt modelId="{FDBEA838-3576-4828-BEFE-0CD09889137B}" type="pres">
      <dgm:prSet presAssocID="{CC5D1EA1-374D-4D13-941E-0D13EFCB1A0C}" presName="box" presStyleLbl="node1" presStyleIdx="0" presStyleCnt="4"/>
      <dgm:spPr/>
      <dgm:t>
        <a:bodyPr/>
        <a:lstStyle/>
        <a:p>
          <a:endParaRPr lang="en-CA"/>
        </a:p>
      </dgm:t>
    </dgm:pt>
    <dgm:pt modelId="{C9A1EB02-A207-4391-9D82-BE0137730677}" type="pres">
      <dgm:prSet presAssocID="{CC5D1EA1-374D-4D13-941E-0D13EFCB1A0C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CA"/>
        </a:p>
      </dgm:t>
    </dgm:pt>
    <dgm:pt modelId="{4908DC5F-31F8-40F0-9882-B2084F46AC73}" type="pres">
      <dgm:prSet presAssocID="{CC5D1EA1-374D-4D13-941E-0D13EFCB1A0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0AA7CFE-0877-42AA-AD2F-DA8973A591F1}" type="pres">
      <dgm:prSet presAssocID="{15D0BD6F-E336-4941-A3BB-ECA4626F22C6}" presName="spacer" presStyleCnt="0"/>
      <dgm:spPr/>
    </dgm:pt>
    <dgm:pt modelId="{3D10E689-8A2B-4373-A835-678B462C4456}" type="pres">
      <dgm:prSet presAssocID="{4FFEA48A-594E-477F-B6E3-E5D624F3D3BB}" presName="comp" presStyleCnt="0"/>
      <dgm:spPr/>
    </dgm:pt>
    <dgm:pt modelId="{FF40B3CD-F92B-45E2-9ABA-71276A302A6C}" type="pres">
      <dgm:prSet presAssocID="{4FFEA48A-594E-477F-B6E3-E5D624F3D3BB}" presName="box" presStyleLbl="node1" presStyleIdx="1" presStyleCnt="4"/>
      <dgm:spPr/>
      <dgm:t>
        <a:bodyPr/>
        <a:lstStyle/>
        <a:p>
          <a:endParaRPr lang="en-CA"/>
        </a:p>
      </dgm:t>
    </dgm:pt>
    <dgm:pt modelId="{A359B602-1A48-4AB9-823E-B75300FA0210}" type="pres">
      <dgm:prSet presAssocID="{4FFEA48A-594E-477F-B6E3-E5D624F3D3BB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CA"/>
        </a:p>
      </dgm:t>
    </dgm:pt>
    <dgm:pt modelId="{CEB354B4-E116-44B7-BB33-AD0E19B75D82}" type="pres">
      <dgm:prSet presAssocID="{4FFEA48A-594E-477F-B6E3-E5D624F3D3B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48BCF74-95F9-4617-8E2D-66F8D4567DC8}" type="pres">
      <dgm:prSet presAssocID="{4A48F312-ABEA-4E49-8B3B-F1E1B4896F46}" presName="spacer" presStyleCnt="0"/>
      <dgm:spPr/>
    </dgm:pt>
    <dgm:pt modelId="{0D0ECD23-9DCB-4B1A-AD1E-BA092724ECD8}" type="pres">
      <dgm:prSet presAssocID="{A448D851-33B3-44D2-973A-2BAEED577F13}" presName="comp" presStyleCnt="0"/>
      <dgm:spPr/>
    </dgm:pt>
    <dgm:pt modelId="{710D3237-4E0B-4FE3-A7A8-0EB8C860A808}" type="pres">
      <dgm:prSet presAssocID="{A448D851-33B3-44D2-973A-2BAEED577F13}" presName="box" presStyleLbl="node1" presStyleIdx="2" presStyleCnt="4"/>
      <dgm:spPr/>
      <dgm:t>
        <a:bodyPr/>
        <a:lstStyle/>
        <a:p>
          <a:endParaRPr lang="en-CA"/>
        </a:p>
      </dgm:t>
    </dgm:pt>
    <dgm:pt modelId="{D771CF6C-E96E-4A35-89FC-FD1EFE565D78}" type="pres">
      <dgm:prSet presAssocID="{A448D851-33B3-44D2-973A-2BAEED577F13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C3C3F6D-A4EE-4104-AE1B-DEA2972C2967}" type="pres">
      <dgm:prSet presAssocID="{A448D851-33B3-44D2-973A-2BAEED577F1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4B842EC-BB3B-4387-9B9F-46177587DFB7}" type="pres">
      <dgm:prSet presAssocID="{003AFF88-FD7B-4EF5-B96C-F084B076C01B}" presName="spacer" presStyleCnt="0"/>
      <dgm:spPr/>
    </dgm:pt>
    <dgm:pt modelId="{153C632E-9A15-48B7-83AE-3406812C1BAD}" type="pres">
      <dgm:prSet presAssocID="{E6C41112-5111-4D94-B158-4D9194AABD5E}" presName="comp" presStyleCnt="0"/>
      <dgm:spPr/>
    </dgm:pt>
    <dgm:pt modelId="{5AEA1CC1-5EB3-4324-B9F8-D42D16B827EE}" type="pres">
      <dgm:prSet presAssocID="{E6C41112-5111-4D94-B158-4D9194AABD5E}" presName="box" presStyleLbl="node1" presStyleIdx="3" presStyleCnt="4"/>
      <dgm:spPr/>
      <dgm:t>
        <a:bodyPr/>
        <a:lstStyle/>
        <a:p>
          <a:endParaRPr lang="en-CA"/>
        </a:p>
      </dgm:t>
    </dgm:pt>
    <dgm:pt modelId="{F47F4C74-78B2-4C64-A1FD-5CAD309C4255}" type="pres">
      <dgm:prSet presAssocID="{E6C41112-5111-4D94-B158-4D9194AABD5E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7BC04F2-F57C-4903-8783-EF68DFC95DB2}" type="pres">
      <dgm:prSet presAssocID="{E6C41112-5111-4D94-B158-4D9194AABD5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89CD545-280C-42AC-B421-79F2B18683DC}" srcId="{93B85937-43F8-4DDB-888C-605A77953865}" destId="{CC5D1EA1-374D-4D13-941E-0D13EFCB1A0C}" srcOrd="0" destOrd="0" parTransId="{77E7F76F-294D-4AF2-80DC-34955092ABA6}" sibTransId="{15D0BD6F-E336-4941-A3BB-ECA4626F22C6}"/>
    <dgm:cxn modelId="{5D24412C-D30A-4E85-85C0-A0F440DA3CC2}" type="presOf" srcId="{CC5D1EA1-374D-4D13-941E-0D13EFCB1A0C}" destId="{FDBEA838-3576-4828-BEFE-0CD09889137B}" srcOrd="0" destOrd="0" presId="urn:microsoft.com/office/officeart/2005/8/layout/vList4#1"/>
    <dgm:cxn modelId="{9E4D7826-221A-4388-82F2-677784C46B9A}" type="presOf" srcId="{E6C41112-5111-4D94-B158-4D9194AABD5E}" destId="{5AEA1CC1-5EB3-4324-B9F8-D42D16B827EE}" srcOrd="0" destOrd="0" presId="urn:microsoft.com/office/officeart/2005/8/layout/vList4#1"/>
    <dgm:cxn modelId="{8EE81BB8-D709-4D32-9C4C-26C160A8105C}" type="presOf" srcId="{93B85937-43F8-4DDB-888C-605A77953865}" destId="{B3800C2D-A13D-4D62-B7FF-B760D449EC3A}" srcOrd="0" destOrd="0" presId="urn:microsoft.com/office/officeart/2005/8/layout/vList4#1"/>
    <dgm:cxn modelId="{EEA674F0-438C-44B6-A71B-C0957441EFE9}" type="presOf" srcId="{A448D851-33B3-44D2-973A-2BAEED577F13}" destId="{710D3237-4E0B-4FE3-A7A8-0EB8C860A808}" srcOrd="0" destOrd="0" presId="urn:microsoft.com/office/officeart/2005/8/layout/vList4#1"/>
    <dgm:cxn modelId="{25A4A270-C11C-4464-829F-016EA5357658}" srcId="{93B85937-43F8-4DDB-888C-605A77953865}" destId="{4FFEA48A-594E-477F-B6E3-E5D624F3D3BB}" srcOrd="1" destOrd="0" parTransId="{D1C48B9F-C36E-4B5D-8D1D-2208696F28D5}" sibTransId="{4A48F312-ABEA-4E49-8B3B-F1E1B4896F46}"/>
    <dgm:cxn modelId="{D55B3CBE-9ACF-4C4C-B36B-659F62FD3BD6}" srcId="{93B85937-43F8-4DDB-888C-605A77953865}" destId="{A448D851-33B3-44D2-973A-2BAEED577F13}" srcOrd="2" destOrd="0" parTransId="{C6B63F98-0558-468E-B86A-DD9968D73782}" sibTransId="{003AFF88-FD7B-4EF5-B96C-F084B076C01B}"/>
    <dgm:cxn modelId="{50183B52-04AA-45C6-8692-96BCDFE7BED1}" srcId="{93B85937-43F8-4DDB-888C-605A77953865}" destId="{E6C41112-5111-4D94-B158-4D9194AABD5E}" srcOrd="3" destOrd="0" parTransId="{2DE63E48-8443-45FE-9B97-9D85DAFFCEFF}" sibTransId="{D47C85A8-429B-4054-9F10-3405E523B54B}"/>
    <dgm:cxn modelId="{A7348B0B-968C-4E92-AF67-6D9E89C12AED}" type="presOf" srcId="{4FFEA48A-594E-477F-B6E3-E5D624F3D3BB}" destId="{CEB354B4-E116-44B7-BB33-AD0E19B75D82}" srcOrd="1" destOrd="0" presId="urn:microsoft.com/office/officeart/2005/8/layout/vList4#1"/>
    <dgm:cxn modelId="{4A42C694-7EA2-44C1-81DD-4205AE3ABF44}" type="presOf" srcId="{A448D851-33B3-44D2-973A-2BAEED577F13}" destId="{BC3C3F6D-A4EE-4104-AE1B-DEA2972C2967}" srcOrd="1" destOrd="0" presId="urn:microsoft.com/office/officeart/2005/8/layout/vList4#1"/>
    <dgm:cxn modelId="{8ACFF090-9A93-4075-BFF4-D0FA0A53328A}" type="presOf" srcId="{CC5D1EA1-374D-4D13-941E-0D13EFCB1A0C}" destId="{4908DC5F-31F8-40F0-9882-B2084F46AC73}" srcOrd="1" destOrd="0" presId="urn:microsoft.com/office/officeart/2005/8/layout/vList4#1"/>
    <dgm:cxn modelId="{9C6D8BE2-3230-47F7-A8FF-959E41F0C83E}" type="presOf" srcId="{4FFEA48A-594E-477F-B6E3-E5D624F3D3BB}" destId="{FF40B3CD-F92B-45E2-9ABA-71276A302A6C}" srcOrd="0" destOrd="0" presId="urn:microsoft.com/office/officeart/2005/8/layout/vList4#1"/>
    <dgm:cxn modelId="{613B933B-816D-4736-9DF5-EDD25BCC5C42}" type="presOf" srcId="{E6C41112-5111-4D94-B158-4D9194AABD5E}" destId="{D7BC04F2-F57C-4903-8783-EF68DFC95DB2}" srcOrd="1" destOrd="0" presId="urn:microsoft.com/office/officeart/2005/8/layout/vList4#1"/>
    <dgm:cxn modelId="{147647DD-8AB9-46A6-8DEE-A74A1AA78AA1}" type="presParOf" srcId="{B3800C2D-A13D-4D62-B7FF-B760D449EC3A}" destId="{00619B20-7642-461A-BDD4-C73EE86A206A}" srcOrd="0" destOrd="0" presId="urn:microsoft.com/office/officeart/2005/8/layout/vList4#1"/>
    <dgm:cxn modelId="{07456A27-287F-4F34-9B27-EDBDD46D7BB7}" type="presParOf" srcId="{00619B20-7642-461A-BDD4-C73EE86A206A}" destId="{FDBEA838-3576-4828-BEFE-0CD09889137B}" srcOrd="0" destOrd="0" presId="urn:microsoft.com/office/officeart/2005/8/layout/vList4#1"/>
    <dgm:cxn modelId="{D24981CB-4E40-4F8D-B261-7D7BEE8FDEBE}" type="presParOf" srcId="{00619B20-7642-461A-BDD4-C73EE86A206A}" destId="{C9A1EB02-A207-4391-9D82-BE0137730677}" srcOrd="1" destOrd="0" presId="urn:microsoft.com/office/officeart/2005/8/layout/vList4#1"/>
    <dgm:cxn modelId="{262EF167-09C6-4837-885C-B54D2C1E09E2}" type="presParOf" srcId="{00619B20-7642-461A-BDD4-C73EE86A206A}" destId="{4908DC5F-31F8-40F0-9882-B2084F46AC73}" srcOrd="2" destOrd="0" presId="urn:microsoft.com/office/officeart/2005/8/layout/vList4#1"/>
    <dgm:cxn modelId="{D38496E9-0BC8-472C-AD12-C2EB9AB9D399}" type="presParOf" srcId="{B3800C2D-A13D-4D62-B7FF-B760D449EC3A}" destId="{10AA7CFE-0877-42AA-AD2F-DA8973A591F1}" srcOrd="1" destOrd="0" presId="urn:microsoft.com/office/officeart/2005/8/layout/vList4#1"/>
    <dgm:cxn modelId="{9C77E5C5-9E2E-4767-A96C-A96CDFA5AEB2}" type="presParOf" srcId="{B3800C2D-A13D-4D62-B7FF-B760D449EC3A}" destId="{3D10E689-8A2B-4373-A835-678B462C4456}" srcOrd="2" destOrd="0" presId="urn:microsoft.com/office/officeart/2005/8/layout/vList4#1"/>
    <dgm:cxn modelId="{967CE114-102A-46CD-B0A7-81E075159C14}" type="presParOf" srcId="{3D10E689-8A2B-4373-A835-678B462C4456}" destId="{FF40B3CD-F92B-45E2-9ABA-71276A302A6C}" srcOrd="0" destOrd="0" presId="urn:microsoft.com/office/officeart/2005/8/layout/vList4#1"/>
    <dgm:cxn modelId="{84F4DE07-FE62-43AA-89D3-07A62F3DDB38}" type="presParOf" srcId="{3D10E689-8A2B-4373-A835-678B462C4456}" destId="{A359B602-1A48-4AB9-823E-B75300FA0210}" srcOrd="1" destOrd="0" presId="urn:microsoft.com/office/officeart/2005/8/layout/vList4#1"/>
    <dgm:cxn modelId="{316239B6-8D3E-4977-A268-682C84F7621D}" type="presParOf" srcId="{3D10E689-8A2B-4373-A835-678B462C4456}" destId="{CEB354B4-E116-44B7-BB33-AD0E19B75D82}" srcOrd="2" destOrd="0" presId="urn:microsoft.com/office/officeart/2005/8/layout/vList4#1"/>
    <dgm:cxn modelId="{8094D0DF-F0DC-4C4C-8B07-61D31D2939F9}" type="presParOf" srcId="{B3800C2D-A13D-4D62-B7FF-B760D449EC3A}" destId="{048BCF74-95F9-4617-8E2D-66F8D4567DC8}" srcOrd="3" destOrd="0" presId="urn:microsoft.com/office/officeart/2005/8/layout/vList4#1"/>
    <dgm:cxn modelId="{7755BE26-45A5-438C-8E8E-415BA7DDC3A3}" type="presParOf" srcId="{B3800C2D-A13D-4D62-B7FF-B760D449EC3A}" destId="{0D0ECD23-9DCB-4B1A-AD1E-BA092724ECD8}" srcOrd="4" destOrd="0" presId="urn:microsoft.com/office/officeart/2005/8/layout/vList4#1"/>
    <dgm:cxn modelId="{90639F38-4E3A-4373-A600-36BED05A9093}" type="presParOf" srcId="{0D0ECD23-9DCB-4B1A-AD1E-BA092724ECD8}" destId="{710D3237-4E0B-4FE3-A7A8-0EB8C860A808}" srcOrd="0" destOrd="0" presId="urn:microsoft.com/office/officeart/2005/8/layout/vList4#1"/>
    <dgm:cxn modelId="{2393D5AB-CA7D-458D-BCC0-C211E8884225}" type="presParOf" srcId="{0D0ECD23-9DCB-4B1A-AD1E-BA092724ECD8}" destId="{D771CF6C-E96E-4A35-89FC-FD1EFE565D78}" srcOrd="1" destOrd="0" presId="urn:microsoft.com/office/officeart/2005/8/layout/vList4#1"/>
    <dgm:cxn modelId="{A4F077B9-5AA6-434C-8560-B324C3A7F262}" type="presParOf" srcId="{0D0ECD23-9DCB-4B1A-AD1E-BA092724ECD8}" destId="{BC3C3F6D-A4EE-4104-AE1B-DEA2972C2967}" srcOrd="2" destOrd="0" presId="urn:microsoft.com/office/officeart/2005/8/layout/vList4#1"/>
    <dgm:cxn modelId="{5867729A-A22D-4A71-A8D2-67872527491E}" type="presParOf" srcId="{B3800C2D-A13D-4D62-B7FF-B760D449EC3A}" destId="{B4B842EC-BB3B-4387-9B9F-46177587DFB7}" srcOrd="5" destOrd="0" presId="urn:microsoft.com/office/officeart/2005/8/layout/vList4#1"/>
    <dgm:cxn modelId="{3AA42CB4-C167-4F80-80C4-DB2044FBB078}" type="presParOf" srcId="{B3800C2D-A13D-4D62-B7FF-B760D449EC3A}" destId="{153C632E-9A15-48B7-83AE-3406812C1BAD}" srcOrd="6" destOrd="0" presId="urn:microsoft.com/office/officeart/2005/8/layout/vList4#1"/>
    <dgm:cxn modelId="{4F8B58F4-5FB8-4C34-A209-3464727A9031}" type="presParOf" srcId="{153C632E-9A15-48B7-83AE-3406812C1BAD}" destId="{5AEA1CC1-5EB3-4324-B9F8-D42D16B827EE}" srcOrd="0" destOrd="0" presId="urn:microsoft.com/office/officeart/2005/8/layout/vList4#1"/>
    <dgm:cxn modelId="{55D80D5C-4499-4927-A28B-CF363BFBE172}" type="presParOf" srcId="{153C632E-9A15-48B7-83AE-3406812C1BAD}" destId="{F47F4C74-78B2-4C64-A1FD-5CAD309C4255}" srcOrd="1" destOrd="0" presId="urn:microsoft.com/office/officeart/2005/8/layout/vList4#1"/>
    <dgm:cxn modelId="{95AD5E9E-80BB-44E1-A68A-2E03DEF1EB66}" type="presParOf" srcId="{153C632E-9A15-48B7-83AE-3406812C1BAD}" destId="{D7BC04F2-F57C-4903-8783-EF68DFC95DB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EA838-3576-4828-BEFE-0CD09889137B}">
      <dsp:nvSpPr>
        <dsp:cNvPr id="0" name=""/>
        <dsp:cNvSpPr/>
      </dsp:nvSpPr>
      <dsp:spPr>
        <a:xfrm>
          <a:off x="0" y="0"/>
          <a:ext cx="5280248" cy="914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300" kern="1200" dirty="0" smtClean="0"/>
            <a:t>Reducing Food Waste</a:t>
          </a:r>
          <a:endParaRPr lang="en-CA" sz="3300" kern="1200" dirty="0"/>
        </a:p>
      </dsp:txBody>
      <dsp:txXfrm>
        <a:off x="1147462" y="0"/>
        <a:ext cx="4132785" cy="914128"/>
      </dsp:txXfrm>
    </dsp:sp>
    <dsp:sp modelId="{C9A1EB02-A207-4391-9D82-BE0137730677}">
      <dsp:nvSpPr>
        <dsp:cNvPr id="0" name=""/>
        <dsp:cNvSpPr/>
      </dsp:nvSpPr>
      <dsp:spPr>
        <a:xfrm>
          <a:off x="91412" y="91412"/>
          <a:ext cx="1056049" cy="7313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0B3CD-F92B-45E2-9ABA-71276A302A6C}">
      <dsp:nvSpPr>
        <dsp:cNvPr id="0" name=""/>
        <dsp:cNvSpPr/>
      </dsp:nvSpPr>
      <dsp:spPr>
        <a:xfrm>
          <a:off x="0" y="1005541"/>
          <a:ext cx="5280248" cy="914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300" kern="1200" dirty="0" smtClean="0"/>
            <a:t>Reducing Water Waste</a:t>
          </a:r>
          <a:endParaRPr lang="en-CA" sz="3300" kern="1200" dirty="0"/>
        </a:p>
      </dsp:txBody>
      <dsp:txXfrm>
        <a:off x="1147462" y="1005541"/>
        <a:ext cx="4132785" cy="914128"/>
      </dsp:txXfrm>
    </dsp:sp>
    <dsp:sp modelId="{A359B602-1A48-4AB9-823E-B75300FA0210}">
      <dsp:nvSpPr>
        <dsp:cNvPr id="0" name=""/>
        <dsp:cNvSpPr/>
      </dsp:nvSpPr>
      <dsp:spPr>
        <a:xfrm>
          <a:off x="91412" y="1096953"/>
          <a:ext cx="1056049" cy="7313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D3237-4E0B-4FE3-A7A8-0EB8C860A808}">
      <dsp:nvSpPr>
        <dsp:cNvPr id="0" name=""/>
        <dsp:cNvSpPr/>
      </dsp:nvSpPr>
      <dsp:spPr>
        <a:xfrm>
          <a:off x="0" y="2011082"/>
          <a:ext cx="5280248" cy="914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300" kern="1200" dirty="0" smtClean="0"/>
            <a:t>Turning off Lights</a:t>
          </a:r>
          <a:endParaRPr lang="en-CA" sz="3300" kern="1200" dirty="0"/>
        </a:p>
      </dsp:txBody>
      <dsp:txXfrm>
        <a:off x="1147462" y="2011082"/>
        <a:ext cx="4132785" cy="914128"/>
      </dsp:txXfrm>
    </dsp:sp>
    <dsp:sp modelId="{D771CF6C-E96E-4A35-89FC-FD1EFE565D78}">
      <dsp:nvSpPr>
        <dsp:cNvPr id="0" name=""/>
        <dsp:cNvSpPr/>
      </dsp:nvSpPr>
      <dsp:spPr>
        <a:xfrm>
          <a:off x="91412" y="2102494"/>
          <a:ext cx="1056049" cy="7313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A1CC1-5EB3-4324-B9F8-D42D16B827EE}">
      <dsp:nvSpPr>
        <dsp:cNvPr id="0" name=""/>
        <dsp:cNvSpPr/>
      </dsp:nvSpPr>
      <dsp:spPr>
        <a:xfrm>
          <a:off x="0" y="3016623"/>
          <a:ext cx="5280248" cy="914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300" kern="1200" dirty="0" smtClean="0"/>
            <a:t>Sorting Waste</a:t>
          </a:r>
          <a:endParaRPr lang="en-CA" sz="3300" kern="1200" dirty="0"/>
        </a:p>
      </dsp:txBody>
      <dsp:txXfrm>
        <a:off x="1147462" y="3016623"/>
        <a:ext cx="4132785" cy="914128"/>
      </dsp:txXfrm>
    </dsp:sp>
    <dsp:sp modelId="{F47F4C74-78B2-4C64-A1FD-5CAD309C4255}">
      <dsp:nvSpPr>
        <dsp:cNvPr id="0" name=""/>
        <dsp:cNvSpPr/>
      </dsp:nvSpPr>
      <dsp:spPr>
        <a:xfrm>
          <a:off x="91412" y="3108036"/>
          <a:ext cx="1056049" cy="7313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0E0DF-3ADD-4091-9D8A-A51330156B41}" type="datetimeFigureOut">
              <a:rPr lang="en-CA" smtClean="0"/>
              <a:pPr/>
              <a:t>2019-11-15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5759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5A7D-4506-4E8A-AA0B-E5FE131A7D2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3364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1EB50-4427-427B-AEAB-B896D7D0A31F}" type="datetimeFigureOut">
              <a:rPr lang="en-CA" smtClean="0"/>
              <a:pPr/>
              <a:t>2019-11-15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58238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E3C53-46E9-4936-AF0F-900FE3AFB72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0829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E3C53-46E9-4936-AF0F-900FE3AFB721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7971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980F-0893-4914-9FE0-6FCA3B4334DD}" type="datetimeFigureOut">
              <a:rPr lang="en-CA" smtClean="0"/>
              <a:pPr/>
              <a:t>2019-11-15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DFFB-FADB-4498-B944-13582D73B3B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728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980F-0893-4914-9FE0-6FCA3B4334DD}" type="datetimeFigureOut">
              <a:rPr lang="en-CA" smtClean="0"/>
              <a:pPr/>
              <a:t>2019-11-15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DFFB-FADB-4498-B944-13582D73B3B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051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980F-0893-4914-9FE0-6FCA3B4334DD}" type="datetimeFigureOut">
              <a:rPr lang="en-CA" smtClean="0"/>
              <a:pPr/>
              <a:t>2019-11-15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DFFB-FADB-4498-B944-13582D73B3B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475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980F-0893-4914-9FE0-6FCA3B4334DD}" type="datetimeFigureOut">
              <a:rPr lang="en-CA" smtClean="0"/>
              <a:pPr/>
              <a:t>2019-11-15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DFFB-FADB-4498-B944-13582D73B3B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440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980F-0893-4914-9FE0-6FCA3B4334DD}" type="datetimeFigureOut">
              <a:rPr lang="en-CA" smtClean="0"/>
              <a:pPr/>
              <a:t>2019-11-15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DFFB-FADB-4498-B944-13582D73B3B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861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980F-0893-4914-9FE0-6FCA3B4334DD}" type="datetimeFigureOut">
              <a:rPr lang="en-CA" smtClean="0"/>
              <a:pPr/>
              <a:t>2019-11-15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DFFB-FADB-4498-B944-13582D73B3B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255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980F-0893-4914-9FE0-6FCA3B4334DD}" type="datetimeFigureOut">
              <a:rPr lang="en-CA" smtClean="0"/>
              <a:pPr/>
              <a:t>2019-11-15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DFFB-FADB-4498-B944-13582D73B3B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364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980F-0893-4914-9FE0-6FCA3B4334DD}" type="datetimeFigureOut">
              <a:rPr lang="en-CA" smtClean="0"/>
              <a:pPr/>
              <a:t>2019-11-15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DFFB-FADB-4498-B944-13582D73B3B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38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980F-0893-4914-9FE0-6FCA3B4334DD}" type="datetimeFigureOut">
              <a:rPr lang="en-CA" smtClean="0"/>
              <a:pPr/>
              <a:t>2019-11-15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DFFB-FADB-4498-B944-13582D73B3B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653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980F-0893-4914-9FE0-6FCA3B4334DD}" type="datetimeFigureOut">
              <a:rPr lang="en-CA" smtClean="0"/>
              <a:pPr/>
              <a:t>2019-11-15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DFFB-FADB-4498-B944-13582D73B3B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9730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980F-0893-4914-9FE0-6FCA3B4334DD}" type="datetimeFigureOut">
              <a:rPr lang="en-CA" smtClean="0"/>
              <a:pPr/>
              <a:t>2019-11-15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DFFB-FADB-4498-B944-13582D73B3B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685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D980F-0893-4914-9FE0-6FCA3B4334DD}" type="datetimeFigureOut">
              <a:rPr lang="en-CA" smtClean="0"/>
              <a:pPr/>
              <a:t>2019-11-15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EDFFB-FADB-4498-B944-13582D73B3B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012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\\192.168.20.75\data\Newsletter OLD material\pictures for winter header\this on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298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344" y="1566651"/>
            <a:ext cx="8229600" cy="1143000"/>
          </a:xfrm>
        </p:spPr>
        <p:txBody>
          <a:bodyPr>
            <a:normAutofit/>
          </a:bodyPr>
          <a:lstStyle/>
          <a:p>
            <a:r>
              <a:rPr lang="en-CA" sz="2800" dirty="0" smtClean="0"/>
              <a:t>Mono Cliffs Outdoor Education Centre</a:t>
            </a:r>
            <a:endParaRPr lang="en-CA" sz="2800" dirty="0"/>
          </a:p>
        </p:txBody>
      </p:sp>
      <p:pic>
        <p:nvPicPr>
          <p:cNvPr id="1026" name="Picture 2" descr="http://schoolweb.tdsb.on.ca/portals/toes/images/Mono-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424851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1628" y="347861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Winter </a:t>
            </a:r>
            <a:r>
              <a:rPr lang="en-CA" dirty="0" smtClean="0"/>
              <a:t>Visits </a:t>
            </a:r>
            <a:r>
              <a:rPr lang="en-CA" dirty="0" smtClean="0"/>
              <a:t>2019-2020 </a:t>
            </a:r>
            <a:endParaRPr lang="en-C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0880" y="3105472"/>
            <a:ext cx="1115616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\\192.168.20.75\data\Pictures\winter\100_26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156" y="4341303"/>
            <a:ext cx="9167156" cy="251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85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4624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/>
              <a:t>Early settlers</a:t>
            </a:r>
            <a:endParaRPr lang="en-CA" sz="4400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9722" y="1229816"/>
            <a:ext cx="9004557" cy="5943600"/>
            <a:chOff x="-431872" y="1018232"/>
            <a:chExt cx="8442340" cy="5572501"/>
          </a:xfrm>
        </p:grpSpPr>
        <p:sp>
          <p:nvSpPr>
            <p:cNvPr id="9" name="Rectangle 8" descr="T:\Newsletter pictures\Winter Spring 2015\Runnymede part deux\Runnymede settlers 001.JPG"/>
            <p:cNvSpPr/>
            <p:nvPr/>
          </p:nvSpPr>
          <p:spPr>
            <a:xfrm>
              <a:off x="-431872" y="1018232"/>
              <a:ext cx="5182426" cy="5182426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 descr="T:\MCStaff\Jon\Parent powerpoints and pictures\Winter Shots\DSCN2428.JPG"/>
            <p:cNvSpPr/>
            <p:nvPr/>
          </p:nvSpPr>
          <p:spPr>
            <a:xfrm>
              <a:off x="4859553" y="1018232"/>
              <a:ext cx="3150915" cy="3150915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 descr="\\192.168.20.75\data\MCStaff\Jon\Parent powerpoints and pictures\Winter Shots\chicken.JPG"/>
            <p:cNvSpPr/>
            <p:nvPr/>
          </p:nvSpPr>
          <p:spPr>
            <a:xfrm>
              <a:off x="6087788" y="4277978"/>
              <a:ext cx="1922680" cy="1922680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 descr="T:\MCStaff\Jon\Parent powerpoints and pictures\Winter Shots\IMG_1933.JPG"/>
            <p:cNvSpPr/>
            <p:nvPr/>
          </p:nvSpPr>
          <p:spPr>
            <a:xfrm>
              <a:off x="4859553" y="5081254"/>
              <a:ext cx="1119404" cy="1119404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4859553" y="4277978"/>
              <a:ext cx="1119404" cy="689262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Freeform 29"/>
            <p:cNvSpPr/>
            <p:nvPr/>
          </p:nvSpPr>
          <p:spPr>
            <a:xfrm>
              <a:off x="6540883" y="6200658"/>
              <a:ext cx="89648" cy="390075"/>
            </a:xfrm>
            <a:custGeom>
              <a:avLst/>
              <a:gdLst>
                <a:gd name="connsiteX0" fmla="*/ 0 w 89648"/>
                <a:gd name="connsiteY0" fmla="*/ 0 h 390075"/>
                <a:gd name="connsiteX1" fmla="*/ 89648 w 89648"/>
                <a:gd name="connsiteY1" fmla="*/ 0 h 390075"/>
                <a:gd name="connsiteX2" fmla="*/ 89648 w 89648"/>
                <a:gd name="connsiteY2" fmla="*/ 390075 h 390075"/>
                <a:gd name="connsiteX3" fmla="*/ 0 w 89648"/>
                <a:gd name="connsiteY3" fmla="*/ 390075 h 390075"/>
                <a:gd name="connsiteX4" fmla="*/ 0 w 89648"/>
                <a:gd name="connsiteY4" fmla="*/ 0 h 39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390075">
                  <a:moveTo>
                    <a:pt x="0" y="0"/>
                  </a:moveTo>
                  <a:lnTo>
                    <a:pt x="89648" y="0"/>
                  </a:lnTo>
                  <a:lnTo>
                    <a:pt x="89648" y="390075"/>
                  </a:lnTo>
                  <a:lnTo>
                    <a:pt x="0" y="390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  <p:sp>
          <p:nvSpPr>
            <p:cNvPr id="7186" name="Freeform 7185"/>
            <p:cNvSpPr/>
            <p:nvPr/>
          </p:nvSpPr>
          <p:spPr>
            <a:xfrm>
              <a:off x="7920820" y="6200658"/>
              <a:ext cx="89648" cy="390075"/>
            </a:xfrm>
            <a:custGeom>
              <a:avLst/>
              <a:gdLst>
                <a:gd name="connsiteX0" fmla="*/ 0 w 89648"/>
                <a:gd name="connsiteY0" fmla="*/ 0 h 390075"/>
                <a:gd name="connsiteX1" fmla="*/ 89648 w 89648"/>
                <a:gd name="connsiteY1" fmla="*/ 0 h 390075"/>
                <a:gd name="connsiteX2" fmla="*/ 89648 w 89648"/>
                <a:gd name="connsiteY2" fmla="*/ 390075 h 390075"/>
                <a:gd name="connsiteX3" fmla="*/ 0 w 89648"/>
                <a:gd name="connsiteY3" fmla="*/ 390075 h 390075"/>
                <a:gd name="connsiteX4" fmla="*/ 0 w 89648"/>
                <a:gd name="connsiteY4" fmla="*/ 0 h 39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390075">
                  <a:moveTo>
                    <a:pt x="0" y="0"/>
                  </a:moveTo>
                  <a:lnTo>
                    <a:pt x="89648" y="0"/>
                  </a:lnTo>
                  <a:lnTo>
                    <a:pt x="89648" y="390075"/>
                  </a:lnTo>
                  <a:lnTo>
                    <a:pt x="0" y="390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</p:grpSp>
      <p:sp>
        <p:nvSpPr>
          <p:cNvPr id="7187" name="Rectangle 7186"/>
          <p:cNvSpPr/>
          <p:nvPr/>
        </p:nvSpPr>
        <p:spPr>
          <a:xfrm>
            <a:off x="4038424" y="692696"/>
            <a:ext cx="1067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i="1" dirty="0" smtClean="0">
                <a:latin typeface="+mj-lt"/>
              </a:rPr>
              <a:t>History</a:t>
            </a:r>
            <a:endParaRPr lang="en-CA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07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540" y="188640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/>
              <a:t>Ecology/Geology Hike</a:t>
            </a:r>
            <a:endParaRPr lang="en-CA" sz="4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55796" y="1340768"/>
            <a:ext cx="8808692" cy="5814317"/>
            <a:chOff x="-699130" y="1196752"/>
            <a:chExt cx="8808692" cy="5814317"/>
          </a:xfrm>
        </p:grpSpPr>
        <p:sp>
          <p:nvSpPr>
            <p:cNvPr id="5" name="Rectangle 4" descr="\\192.168.20.75\data\Pictures\Program Pictures\Ecology Hike\IMG_1851.JPG"/>
            <p:cNvSpPr/>
            <p:nvPr/>
          </p:nvSpPr>
          <p:spPr>
            <a:xfrm>
              <a:off x="-699130" y="1196752"/>
              <a:ext cx="5407315" cy="5407315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 descr="T:\MCStaff\Jon\Parent powerpoints and pictures\Winter Shots\017.JPG"/>
            <p:cNvSpPr/>
            <p:nvPr/>
          </p:nvSpPr>
          <p:spPr>
            <a:xfrm>
              <a:off x="4821914" y="1196752"/>
              <a:ext cx="3287647" cy="3287647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 descr="\\192.168.20.75\data\Pictures\Program Pictures\Ecology Hike\IMG_3245.JPG"/>
            <p:cNvSpPr/>
            <p:nvPr/>
          </p:nvSpPr>
          <p:spPr>
            <a:xfrm>
              <a:off x="6103448" y="4597953"/>
              <a:ext cx="2006114" cy="200611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 descr="T:\MCStaff\Jon\Parent powerpoints and pictures\Winter Shots\DSCN2979.JPG"/>
            <p:cNvSpPr/>
            <p:nvPr/>
          </p:nvSpPr>
          <p:spPr>
            <a:xfrm>
              <a:off x="4821914" y="5436087"/>
              <a:ext cx="1167980" cy="1167980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 descr="\\192.168.20.75\data\Pictures\Program Pictures\Ecology Hike\IMG_3058.JPG"/>
            <p:cNvSpPr/>
            <p:nvPr/>
          </p:nvSpPr>
          <p:spPr>
            <a:xfrm>
              <a:off x="4821914" y="4597953"/>
              <a:ext cx="1167980" cy="719172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6595656" y="6604067"/>
              <a:ext cx="89648" cy="407002"/>
            </a:xfrm>
            <a:custGeom>
              <a:avLst/>
              <a:gdLst>
                <a:gd name="connsiteX0" fmla="*/ 0 w 89648"/>
                <a:gd name="connsiteY0" fmla="*/ 0 h 407002"/>
                <a:gd name="connsiteX1" fmla="*/ 89648 w 89648"/>
                <a:gd name="connsiteY1" fmla="*/ 0 h 407002"/>
                <a:gd name="connsiteX2" fmla="*/ 89648 w 89648"/>
                <a:gd name="connsiteY2" fmla="*/ 407002 h 407002"/>
                <a:gd name="connsiteX3" fmla="*/ 0 w 89648"/>
                <a:gd name="connsiteY3" fmla="*/ 407002 h 407002"/>
                <a:gd name="connsiteX4" fmla="*/ 0 w 89648"/>
                <a:gd name="connsiteY4" fmla="*/ 0 h 40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407002">
                  <a:moveTo>
                    <a:pt x="0" y="0"/>
                  </a:moveTo>
                  <a:lnTo>
                    <a:pt x="89648" y="0"/>
                  </a:lnTo>
                  <a:lnTo>
                    <a:pt x="89648" y="407002"/>
                  </a:lnTo>
                  <a:lnTo>
                    <a:pt x="0" y="4070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916970" y="6604067"/>
              <a:ext cx="89648" cy="407002"/>
            </a:xfrm>
            <a:custGeom>
              <a:avLst/>
              <a:gdLst>
                <a:gd name="connsiteX0" fmla="*/ 0 w 89648"/>
                <a:gd name="connsiteY0" fmla="*/ 0 h 407002"/>
                <a:gd name="connsiteX1" fmla="*/ 89648 w 89648"/>
                <a:gd name="connsiteY1" fmla="*/ 0 h 407002"/>
                <a:gd name="connsiteX2" fmla="*/ 89648 w 89648"/>
                <a:gd name="connsiteY2" fmla="*/ 407002 h 407002"/>
                <a:gd name="connsiteX3" fmla="*/ 0 w 89648"/>
                <a:gd name="connsiteY3" fmla="*/ 407002 h 407002"/>
                <a:gd name="connsiteX4" fmla="*/ 0 w 89648"/>
                <a:gd name="connsiteY4" fmla="*/ 0 h 40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407002">
                  <a:moveTo>
                    <a:pt x="0" y="0"/>
                  </a:moveTo>
                  <a:lnTo>
                    <a:pt x="89648" y="0"/>
                  </a:lnTo>
                  <a:lnTo>
                    <a:pt x="89648" y="407002"/>
                  </a:lnTo>
                  <a:lnTo>
                    <a:pt x="0" y="4070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  <p:sp>
          <p:nvSpPr>
            <p:cNvPr id="7169" name="Freeform 7168"/>
            <p:cNvSpPr/>
            <p:nvPr/>
          </p:nvSpPr>
          <p:spPr>
            <a:xfrm>
              <a:off x="7307784" y="6604067"/>
              <a:ext cx="89648" cy="407002"/>
            </a:xfrm>
            <a:custGeom>
              <a:avLst/>
              <a:gdLst>
                <a:gd name="connsiteX0" fmla="*/ 0 w 89648"/>
                <a:gd name="connsiteY0" fmla="*/ 0 h 407002"/>
                <a:gd name="connsiteX1" fmla="*/ 89648 w 89648"/>
                <a:gd name="connsiteY1" fmla="*/ 0 h 407002"/>
                <a:gd name="connsiteX2" fmla="*/ 89648 w 89648"/>
                <a:gd name="connsiteY2" fmla="*/ 407002 h 407002"/>
                <a:gd name="connsiteX3" fmla="*/ 0 w 89648"/>
                <a:gd name="connsiteY3" fmla="*/ 407002 h 407002"/>
                <a:gd name="connsiteX4" fmla="*/ 0 w 89648"/>
                <a:gd name="connsiteY4" fmla="*/ 0 h 40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407002">
                  <a:moveTo>
                    <a:pt x="0" y="0"/>
                  </a:moveTo>
                  <a:lnTo>
                    <a:pt x="89648" y="0"/>
                  </a:lnTo>
                  <a:lnTo>
                    <a:pt x="89648" y="407002"/>
                  </a:lnTo>
                  <a:lnTo>
                    <a:pt x="0" y="4070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  <p:sp>
          <p:nvSpPr>
            <p:cNvPr id="7177" name="Freeform 7176"/>
            <p:cNvSpPr/>
            <p:nvPr/>
          </p:nvSpPr>
          <p:spPr>
            <a:xfrm>
              <a:off x="7629099" y="6604067"/>
              <a:ext cx="89648" cy="407002"/>
            </a:xfrm>
            <a:custGeom>
              <a:avLst/>
              <a:gdLst>
                <a:gd name="connsiteX0" fmla="*/ 0 w 89648"/>
                <a:gd name="connsiteY0" fmla="*/ 0 h 407002"/>
                <a:gd name="connsiteX1" fmla="*/ 89648 w 89648"/>
                <a:gd name="connsiteY1" fmla="*/ 0 h 407002"/>
                <a:gd name="connsiteX2" fmla="*/ 89648 w 89648"/>
                <a:gd name="connsiteY2" fmla="*/ 407002 h 407002"/>
                <a:gd name="connsiteX3" fmla="*/ 0 w 89648"/>
                <a:gd name="connsiteY3" fmla="*/ 407002 h 407002"/>
                <a:gd name="connsiteX4" fmla="*/ 0 w 89648"/>
                <a:gd name="connsiteY4" fmla="*/ 0 h 40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407002">
                  <a:moveTo>
                    <a:pt x="0" y="0"/>
                  </a:moveTo>
                  <a:lnTo>
                    <a:pt x="89648" y="0"/>
                  </a:lnTo>
                  <a:lnTo>
                    <a:pt x="89648" y="407002"/>
                  </a:lnTo>
                  <a:lnTo>
                    <a:pt x="0" y="4070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  <p:sp>
          <p:nvSpPr>
            <p:cNvPr id="7183" name="Freeform 7182"/>
            <p:cNvSpPr/>
            <p:nvPr/>
          </p:nvSpPr>
          <p:spPr>
            <a:xfrm>
              <a:off x="8019913" y="6604067"/>
              <a:ext cx="89648" cy="407002"/>
            </a:xfrm>
            <a:custGeom>
              <a:avLst/>
              <a:gdLst>
                <a:gd name="connsiteX0" fmla="*/ 0 w 89648"/>
                <a:gd name="connsiteY0" fmla="*/ 0 h 407002"/>
                <a:gd name="connsiteX1" fmla="*/ 89648 w 89648"/>
                <a:gd name="connsiteY1" fmla="*/ 0 h 407002"/>
                <a:gd name="connsiteX2" fmla="*/ 89648 w 89648"/>
                <a:gd name="connsiteY2" fmla="*/ 407002 h 407002"/>
                <a:gd name="connsiteX3" fmla="*/ 0 w 89648"/>
                <a:gd name="connsiteY3" fmla="*/ 407002 h 407002"/>
                <a:gd name="connsiteX4" fmla="*/ 0 w 89648"/>
                <a:gd name="connsiteY4" fmla="*/ 0 h 40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407002">
                  <a:moveTo>
                    <a:pt x="0" y="0"/>
                  </a:moveTo>
                  <a:lnTo>
                    <a:pt x="89648" y="0"/>
                  </a:lnTo>
                  <a:lnTo>
                    <a:pt x="89648" y="407002"/>
                  </a:lnTo>
                  <a:lnTo>
                    <a:pt x="0" y="4070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</p:grpSp>
      <p:sp>
        <p:nvSpPr>
          <p:cNvPr id="7184" name="Rectangle 7183"/>
          <p:cNvSpPr/>
          <p:nvPr/>
        </p:nvSpPr>
        <p:spPr>
          <a:xfrm>
            <a:off x="3145488" y="836712"/>
            <a:ext cx="2853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i="1" dirty="0">
                <a:latin typeface="+mj-lt"/>
              </a:rPr>
              <a:t>Science &amp; Technology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392" y="1340768"/>
            <a:ext cx="3240095" cy="328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7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r>
              <a:rPr lang="en-CA" dirty="0" smtClean="0"/>
              <a:t>Fur Traders</a:t>
            </a:r>
            <a:endParaRPr lang="en-CA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9725" y="1268760"/>
            <a:ext cx="9004551" cy="5943600"/>
            <a:chOff x="-1767795" y="47482"/>
            <a:chExt cx="10249174" cy="6765131"/>
          </a:xfrm>
        </p:grpSpPr>
        <p:sp>
          <p:nvSpPr>
            <p:cNvPr id="5" name="Rectangle 4" descr="T:\MCStaff\Jon\Parent powerpoints and pictures\Winter Shots\Beverley Fur Trade (2).JPG"/>
            <p:cNvSpPr/>
            <p:nvPr/>
          </p:nvSpPr>
          <p:spPr>
            <a:xfrm>
              <a:off x="-1767795" y="47482"/>
              <a:ext cx="6291572" cy="6291572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 descr="T:\MCStaff\Jon\Parent powerpoints and pictures\Winter Shots\CH Best 1 014.JPG"/>
            <p:cNvSpPr/>
            <p:nvPr/>
          </p:nvSpPr>
          <p:spPr>
            <a:xfrm>
              <a:off x="4656103" y="47482"/>
              <a:ext cx="3825276" cy="3825276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 descr="T:\MCStaff\Jon\Parent powerpoints and pictures\Winter Shots\DSCN1997.JPG"/>
            <p:cNvSpPr/>
            <p:nvPr/>
          </p:nvSpPr>
          <p:spPr>
            <a:xfrm>
              <a:off x="6147206" y="4004881"/>
              <a:ext cx="2334173" cy="2334173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 descr="T:\MCStaff\Jon\Parent powerpoints and pictures\Winter Shots\Beverley Fur Trade.JPG"/>
            <p:cNvSpPr/>
            <p:nvPr/>
          </p:nvSpPr>
          <p:spPr>
            <a:xfrm>
              <a:off x="4656103" y="4980075"/>
              <a:ext cx="1358979" cy="1358979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 descr="T:\MCStaff\Jon\Parent powerpoints and pictures\Winter Shots\DSCN2023.JPG"/>
            <p:cNvSpPr/>
            <p:nvPr/>
          </p:nvSpPr>
          <p:spPr>
            <a:xfrm>
              <a:off x="4656103" y="4004881"/>
              <a:ext cx="1358979" cy="836779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7152404" y="6339054"/>
              <a:ext cx="89648" cy="473559"/>
            </a:xfrm>
            <a:custGeom>
              <a:avLst/>
              <a:gdLst>
                <a:gd name="connsiteX0" fmla="*/ 0 w 89648"/>
                <a:gd name="connsiteY0" fmla="*/ 0 h 473559"/>
                <a:gd name="connsiteX1" fmla="*/ 89648 w 89648"/>
                <a:gd name="connsiteY1" fmla="*/ 0 h 473559"/>
                <a:gd name="connsiteX2" fmla="*/ 89648 w 89648"/>
                <a:gd name="connsiteY2" fmla="*/ 473559 h 473559"/>
                <a:gd name="connsiteX3" fmla="*/ 0 w 89648"/>
                <a:gd name="connsiteY3" fmla="*/ 473559 h 473559"/>
                <a:gd name="connsiteX4" fmla="*/ 0 w 89648"/>
                <a:gd name="connsiteY4" fmla="*/ 0 h 47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473559">
                  <a:moveTo>
                    <a:pt x="0" y="0"/>
                  </a:moveTo>
                  <a:lnTo>
                    <a:pt x="89648" y="0"/>
                  </a:lnTo>
                  <a:lnTo>
                    <a:pt x="89648" y="473559"/>
                  </a:lnTo>
                  <a:lnTo>
                    <a:pt x="0" y="47355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  <p:sp>
          <p:nvSpPr>
            <p:cNvPr id="8193" name="Freeform 8192"/>
            <p:cNvSpPr/>
            <p:nvPr/>
          </p:nvSpPr>
          <p:spPr>
            <a:xfrm>
              <a:off x="7592468" y="6339054"/>
              <a:ext cx="89648" cy="473559"/>
            </a:xfrm>
            <a:custGeom>
              <a:avLst/>
              <a:gdLst>
                <a:gd name="connsiteX0" fmla="*/ 0 w 89648"/>
                <a:gd name="connsiteY0" fmla="*/ 0 h 473559"/>
                <a:gd name="connsiteX1" fmla="*/ 89648 w 89648"/>
                <a:gd name="connsiteY1" fmla="*/ 0 h 473559"/>
                <a:gd name="connsiteX2" fmla="*/ 89648 w 89648"/>
                <a:gd name="connsiteY2" fmla="*/ 473559 h 473559"/>
                <a:gd name="connsiteX3" fmla="*/ 0 w 89648"/>
                <a:gd name="connsiteY3" fmla="*/ 473559 h 473559"/>
                <a:gd name="connsiteX4" fmla="*/ 0 w 89648"/>
                <a:gd name="connsiteY4" fmla="*/ 0 h 47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473559">
                  <a:moveTo>
                    <a:pt x="0" y="0"/>
                  </a:moveTo>
                  <a:lnTo>
                    <a:pt x="89648" y="0"/>
                  </a:lnTo>
                  <a:lnTo>
                    <a:pt x="89648" y="473559"/>
                  </a:lnTo>
                  <a:lnTo>
                    <a:pt x="0" y="47355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  <p:sp>
          <p:nvSpPr>
            <p:cNvPr id="8204" name="Freeform 8203"/>
            <p:cNvSpPr/>
            <p:nvPr/>
          </p:nvSpPr>
          <p:spPr>
            <a:xfrm>
              <a:off x="7951667" y="6339054"/>
              <a:ext cx="89648" cy="473559"/>
            </a:xfrm>
            <a:custGeom>
              <a:avLst/>
              <a:gdLst>
                <a:gd name="connsiteX0" fmla="*/ 0 w 89648"/>
                <a:gd name="connsiteY0" fmla="*/ 0 h 473559"/>
                <a:gd name="connsiteX1" fmla="*/ 89648 w 89648"/>
                <a:gd name="connsiteY1" fmla="*/ 0 h 473559"/>
                <a:gd name="connsiteX2" fmla="*/ 89648 w 89648"/>
                <a:gd name="connsiteY2" fmla="*/ 473559 h 473559"/>
                <a:gd name="connsiteX3" fmla="*/ 0 w 89648"/>
                <a:gd name="connsiteY3" fmla="*/ 473559 h 473559"/>
                <a:gd name="connsiteX4" fmla="*/ 0 w 89648"/>
                <a:gd name="connsiteY4" fmla="*/ 0 h 47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473559">
                  <a:moveTo>
                    <a:pt x="0" y="0"/>
                  </a:moveTo>
                  <a:lnTo>
                    <a:pt x="89648" y="0"/>
                  </a:lnTo>
                  <a:lnTo>
                    <a:pt x="89648" y="473559"/>
                  </a:lnTo>
                  <a:lnTo>
                    <a:pt x="0" y="47355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  <p:sp>
          <p:nvSpPr>
            <p:cNvPr id="8210" name="Freeform 8209"/>
            <p:cNvSpPr/>
            <p:nvPr/>
          </p:nvSpPr>
          <p:spPr>
            <a:xfrm>
              <a:off x="8391731" y="6339054"/>
              <a:ext cx="89648" cy="473559"/>
            </a:xfrm>
            <a:custGeom>
              <a:avLst/>
              <a:gdLst>
                <a:gd name="connsiteX0" fmla="*/ 0 w 89648"/>
                <a:gd name="connsiteY0" fmla="*/ 0 h 473559"/>
                <a:gd name="connsiteX1" fmla="*/ 89648 w 89648"/>
                <a:gd name="connsiteY1" fmla="*/ 0 h 473559"/>
                <a:gd name="connsiteX2" fmla="*/ 89648 w 89648"/>
                <a:gd name="connsiteY2" fmla="*/ 473559 h 473559"/>
                <a:gd name="connsiteX3" fmla="*/ 0 w 89648"/>
                <a:gd name="connsiteY3" fmla="*/ 473559 h 473559"/>
                <a:gd name="connsiteX4" fmla="*/ 0 w 89648"/>
                <a:gd name="connsiteY4" fmla="*/ 0 h 47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473559">
                  <a:moveTo>
                    <a:pt x="0" y="0"/>
                  </a:moveTo>
                  <a:lnTo>
                    <a:pt x="89648" y="0"/>
                  </a:lnTo>
                  <a:lnTo>
                    <a:pt x="89648" y="473559"/>
                  </a:lnTo>
                  <a:lnTo>
                    <a:pt x="0" y="47355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</p:grpSp>
      <p:sp>
        <p:nvSpPr>
          <p:cNvPr id="8211" name="Rectangle 8210"/>
          <p:cNvSpPr/>
          <p:nvPr/>
        </p:nvSpPr>
        <p:spPr>
          <a:xfrm>
            <a:off x="3119103" y="764704"/>
            <a:ext cx="2905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i="1" dirty="0" smtClean="0">
                <a:latin typeface="+mj-lt"/>
              </a:rPr>
              <a:t>Social Studies, History</a:t>
            </a:r>
            <a:endParaRPr lang="en-CA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783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260" y="116632"/>
            <a:ext cx="889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Instincts for</a:t>
            </a:r>
            <a:r>
              <a:rPr lang="en-CA" sz="3600" dirty="0"/>
              <a:t> </a:t>
            </a:r>
            <a:r>
              <a:rPr lang="en-CA" sz="3600" dirty="0" smtClean="0"/>
              <a:t>Survival</a:t>
            </a:r>
            <a:endParaRPr lang="en-CA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142260" y="1124744"/>
            <a:ext cx="8894236" cy="6019055"/>
            <a:chOff x="-1203036" y="986043"/>
            <a:chExt cx="8627702" cy="5694852"/>
          </a:xfrm>
        </p:grpSpPr>
        <p:sp>
          <p:nvSpPr>
            <p:cNvPr id="5" name="Rectangle 4" descr="\\192.168.20.75\data\MCStaff\Jon\Parent powerpoints and pictures\4x6 - TOES display\Rockford Instincts March 26 005.JPG"/>
            <p:cNvSpPr/>
            <p:nvPr/>
          </p:nvSpPr>
          <p:spPr>
            <a:xfrm>
              <a:off x="-1203036" y="986043"/>
              <a:ext cx="5296213" cy="5296213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 descr="T:\Newsletter pictures\Winter Spring 2015\Rockford\Rockford Instincts March 26 001.JPG"/>
            <p:cNvSpPr/>
            <p:nvPr/>
          </p:nvSpPr>
          <p:spPr>
            <a:xfrm>
              <a:off x="4204568" y="986043"/>
              <a:ext cx="3220097" cy="3220097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 descr="T:\Newsletter pictures\Winter 2016\Armour Heights\Instincts\DSCN3074.JPG"/>
            <p:cNvSpPr/>
            <p:nvPr/>
          </p:nvSpPr>
          <p:spPr>
            <a:xfrm>
              <a:off x="5459771" y="4317361"/>
              <a:ext cx="1964895" cy="1964895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 descr="T:\Newsletter pictures\Winter Spring 2015\Brookview\002.JPG"/>
            <p:cNvSpPr/>
            <p:nvPr/>
          </p:nvSpPr>
          <p:spPr>
            <a:xfrm>
              <a:off x="4204568" y="5138274"/>
              <a:ext cx="1143982" cy="1143982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 descr="T:\MCStaff\Jon\Parent powerpoints and pictures\Winter Shots\DSCN3072.JPG"/>
            <p:cNvSpPr/>
            <p:nvPr/>
          </p:nvSpPr>
          <p:spPr>
            <a:xfrm>
              <a:off x="4204568" y="4317361"/>
              <a:ext cx="1143982" cy="704396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58" name="Freeform 10257"/>
            <p:cNvSpPr/>
            <p:nvPr/>
          </p:nvSpPr>
          <p:spPr>
            <a:xfrm>
              <a:off x="7335017" y="6282256"/>
              <a:ext cx="89648" cy="398639"/>
            </a:xfrm>
            <a:custGeom>
              <a:avLst/>
              <a:gdLst>
                <a:gd name="connsiteX0" fmla="*/ 0 w 89648"/>
                <a:gd name="connsiteY0" fmla="*/ 0 h 398639"/>
                <a:gd name="connsiteX1" fmla="*/ 89648 w 89648"/>
                <a:gd name="connsiteY1" fmla="*/ 0 h 398639"/>
                <a:gd name="connsiteX2" fmla="*/ 89648 w 89648"/>
                <a:gd name="connsiteY2" fmla="*/ 398639 h 398639"/>
                <a:gd name="connsiteX3" fmla="*/ 0 w 89648"/>
                <a:gd name="connsiteY3" fmla="*/ 398639 h 398639"/>
                <a:gd name="connsiteX4" fmla="*/ 0 w 89648"/>
                <a:gd name="connsiteY4" fmla="*/ 0 h 39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398639">
                  <a:moveTo>
                    <a:pt x="0" y="0"/>
                  </a:moveTo>
                  <a:lnTo>
                    <a:pt x="89648" y="0"/>
                  </a:lnTo>
                  <a:lnTo>
                    <a:pt x="89648" y="398639"/>
                  </a:lnTo>
                  <a:lnTo>
                    <a:pt x="0" y="3986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31840" y="69269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 smtClean="0">
                <a:latin typeface="+mj-lt"/>
              </a:rPr>
              <a:t>Science &amp; Technology</a:t>
            </a:r>
            <a:endParaRPr lang="en-CA" sz="2400" i="1" dirty="0"/>
          </a:p>
        </p:txBody>
      </p:sp>
    </p:spTree>
    <p:extLst>
      <p:ext uri="{BB962C8B-B14F-4D97-AF65-F5344CB8AC3E}">
        <p14:creationId xmlns:p14="http://schemas.microsoft.com/office/powerpoint/2010/main" val="28303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3828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Maple Syrup</a:t>
            </a:r>
            <a:endParaRPr lang="en-CA" sz="3600" dirty="0"/>
          </a:p>
        </p:txBody>
      </p:sp>
      <p:pic>
        <p:nvPicPr>
          <p:cNvPr id="11271" name="Picture 7" descr="T:\MCStaff\Jon\Parent powerpoints and pictures\Winter Shots\DSCN11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01" y="2055804"/>
            <a:ext cx="3821510" cy="286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29" name="Group 11328"/>
          <p:cNvGrpSpPr>
            <a:grpSpLocks noChangeAspect="1"/>
          </p:cNvGrpSpPr>
          <p:nvPr/>
        </p:nvGrpSpPr>
        <p:grpSpPr>
          <a:xfrm>
            <a:off x="137541" y="1249248"/>
            <a:ext cx="8866021" cy="5852160"/>
            <a:chOff x="137541" y="409740"/>
            <a:chExt cx="9299847" cy="6138513"/>
          </a:xfrm>
        </p:grpSpPr>
        <p:sp>
          <p:nvSpPr>
            <p:cNvPr id="11330" name="Rectangle 11329" descr="T:\MCStaff\Jon\Parent powerpoints and pictures\Winter Shots\DSCN1122.JPG"/>
            <p:cNvSpPr/>
            <p:nvPr/>
          </p:nvSpPr>
          <p:spPr>
            <a:xfrm>
              <a:off x="137541" y="409740"/>
              <a:ext cx="5708817" cy="5708817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332" name="Rectangle 11331"/>
            <p:cNvSpPr/>
            <p:nvPr/>
          </p:nvSpPr>
          <p:spPr>
            <a:xfrm>
              <a:off x="5966427" y="409740"/>
              <a:ext cx="3470961" cy="3470961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335" name="Rectangle 11334" descr="T:\MCStaff\Jon\Parent powerpoints and pictures\Winter Shots\IMG_1923.JPG"/>
            <p:cNvSpPr/>
            <p:nvPr/>
          </p:nvSpPr>
          <p:spPr>
            <a:xfrm>
              <a:off x="7319417" y="4000586"/>
              <a:ext cx="2117971" cy="2117971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339" name="Rectangle 11338" descr="T:\MCStaff\Jon\Parent powerpoints and pictures\Winter Shots\IMG_1946.JPG"/>
            <p:cNvSpPr/>
            <p:nvPr/>
          </p:nvSpPr>
          <p:spPr>
            <a:xfrm>
              <a:off x="5966427" y="4885453"/>
              <a:ext cx="1233104" cy="1233104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344" name="Rectangle 11343" descr="T:\MCStaff\Jon\Parent powerpoints and pictures\Winter Shots\IMG_1881.JPG"/>
            <p:cNvSpPr/>
            <p:nvPr/>
          </p:nvSpPr>
          <p:spPr>
            <a:xfrm>
              <a:off x="5966427" y="4000586"/>
              <a:ext cx="1233104" cy="759272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351" name="Freeform 11350"/>
            <p:cNvSpPr/>
            <p:nvPr/>
          </p:nvSpPr>
          <p:spPr>
            <a:xfrm>
              <a:off x="7864063" y="6118558"/>
              <a:ext cx="89648" cy="429695"/>
            </a:xfrm>
            <a:custGeom>
              <a:avLst/>
              <a:gdLst>
                <a:gd name="connsiteX0" fmla="*/ 0 w 89648"/>
                <a:gd name="connsiteY0" fmla="*/ 0 h 429695"/>
                <a:gd name="connsiteX1" fmla="*/ 89648 w 89648"/>
                <a:gd name="connsiteY1" fmla="*/ 0 h 429695"/>
                <a:gd name="connsiteX2" fmla="*/ 89648 w 89648"/>
                <a:gd name="connsiteY2" fmla="*/ 429695 h 429695"/>
                <a:gd name="connsiteX3" fmla="*/ 0 w 89648"/>
                <a:gd name="connsiteY3" fmla="*/ 429695 h 429695"/>
                <a:gd name="connsiteX4" fmla="*/ 0 w 89648"/>
                <a:gd name="connsiteY4" fmla="*/ 0 h 42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429695">
                  <a:moveTo>
                    <a:pt x="0" y="0"/>
                  </a:moveTo>
                  <a:lnTo>
                    <a:pt x="89648" y="0"/>
                  </a:lnTo>
                  <a:lnTo>
                    <a:pt x="89648" y="429695"/>
                  </a:lnTo>
                  <a:lnTo>
                    <a:pt x="0" y="4296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  <p:sp>
          <p:nvSpPr>
            <p:cNvPr id="11358" name="Freeform 11357"/>
            <p:cNvSpPr/>
            <p:nvPr/>
          </p:nvSpPr>
          <p:spPr>
            <a:xfrm>
              <a:off x="8605901" y="6118558"/>
              <a:ext cx="89648" cy="429695"/>
            </a:xfrm>
            <a:custGeom>
              <a:avLst/>
              <a:gdLst>
                <a:gd name="connsiteX0" fmla="*/ 0 w 89648"/>
                <a:gd name="connsiteY0" fmla="*/ 0 h 429695"/>
                <a:gd name="connsiteX1" fmla="*/ 89648 w 89648"/>
                <a:gd name="connsiteY1" fmla="*/ 0 h 429695"/>
                <a:gd name="connsiteX2" fmla="*/ 89648 w 89648"/>
                <a:gd name="connsiteY2" fmla="*/ 429695 h 429695"/>
                <a:gd name="connsiteX3" fmla="*/ 0 w 89648"/>
                <a:gd name="connsiteY3" fmla="*/ 429695 h 429695"/>
                <a:gd name="connsiteX4" fmla="*/ 0 w 89648"/>
                <a:gd name="connsiteY4" fmla="*/ 0 h 42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429695">
                  <a:moveTo>
                    <a:pt x="0" y="0"/>
                  </a:moveTo>
                  <a:lnTo>
                    <a:pt x="89648" y="0"/>
                  </a:lnTo>
                  <a:lnTo>
                    <a:pt x="89648" y="429695"/>
                  </a:lnTo>
                  <a:lnTo>
                    <a:pt x="0" y="4296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  <p:sp>
          <p:nvSpPr>
            <p:cNvPr id="11363" name="Freeform 11362"/>
            <p:cNvSpPr/>
            <p:nvPr/>
          </p:nvSpPr>
          <p:spPr>
            <a:xfrm>
              <a:off x="8940133" y="6118558"/>
              <a:ext cx="89648" cy="429695"/>
            </a:xfrm>
            <a:custGeom>
              <a:avLst/>
              <a:gdLst>
                <a:gd name="connsiteX0" fmla="*/ 0 w 89648"/>
                <a:gd name="connsiteY0" fmla="*/ 0 h 429695"/>
                <a:gd name="connsiteX1" fmla="*/ 89648 w 89648"/>
                <a:gd name="connsiteY1" fmla="*/ 0 h 429695"/>
                <a:gd name="connsiteX2" fmla="*/ 89648 w 89648"/>
                <a:gd name="connsiteY2" fmla="*/ 429695 h 429695"/>
                <a:gd name="connsiteX3" fmla="*/ 0 w 89648"/>
                <a:gd name="connsiteY3" fmla="*/ 429695 h 429695"/>
                <a:gd name="connsiteX4" fmla="*/ 0 w 89648"/>
                <a:gd name="connsiteY4" fmla="*/ 0 h 42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429695">
                  <a:moveTo>
                    <a:pt x="0" y="0"/>
                  </a:moveTo>
                  <a:lnTo>
                    <a:pt x="89648" y="0"/>
                  </a:lnTo>
                  <a:lnTo>
                    <a:pt x="89648" y="429695"/>
                  </a:lnTo>
                  <a:lnTo>
                    <a:pt x="0" y="4296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  <p:sp>
          <p:nvSpPr>
            <p:cNvPr id="11369" name="Freeform 11368"/>
            <p:cNvSpPr/>
            <p:nvPr/>
          </p:nvSpPr>
          <p:spPr>
            <a:xfrm>
              <a:off x="9347740" y="6118558"/>
              <a:ext cx="89648" cy="429695"/>
            </a:xfrm>
            <a:custGeom>
              <a:avLst/>
              <a:gdLst>
                <a:gd name="connsiteX0" fmla="*/ 0 w 89648"/>
                <a:gd name="connsiteY0" fmla="*/ 0 h 429695"/>
                <a:gd name="connsiteX1" fmla="*/ 89648 w 89648"/>
                <a:gd name="connsiteY1" fmla="*/ 0 h 429695"/>
                <a:gd name="connsiteX2" fmla="*/ 89648 w 89648"/>
                <a:gd name="connsiteY2" fmla="*/ 429695 h 429695"/>
                <a:gd name="connsiteX3" fmla="*/ 0 w 89648"/>
                <a:gd name="connsiteY3" fmla="*/ 429695 h 429695"/>
                <a:gd name="connsiteX4" fmla="*/ 0 w 89648"/>
                <a:gd name="connsiteY4" fmla="*/ 0 h 42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429695">
                  <a:moveTo>
                    <a:pt x="0" y="0"/>
                  </a:moveTo>
                  <a:lnTo>
                    <a:pt x="89648" y="0"/>
                  </a:lnTo>
                  <a:lnTo>
                    <a:pt x="89648" y="429695"/>
                  </a:lnTo>
                  <a:lnTo>
                    <a:pt x="0" y="4296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1992127" y="735086"/>
            <a:ext cx="5159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i="1" dirty="0" smtClean="0">
                <a:latin typeface="+mj-lt"/>
              </a:rPr>
              <a:t>Science &amp; Technology and Social Studies</a:t>
            </a:r>
            <a:endParaRPr lang="en-CA" sz="2400" i="1" dirty="0"/>
          </a:p>
        </p:txBody>
      </p:sp>
    </p:spTree>
    <p:extLst>
      <p:ext uri="{BB962C8B-B14F-4D97-AF65-F5344CB8AC3E}">
        <p14:creationId xmlns:p14="http://schemas.microsoft.com/office/powerpoint/2010/main" val="42277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Orienteering</a:t>
            </a:r>
            <a:endParaRPr lang="en-CA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38988" y="1321256"/>
            <a:ext cx="8866024" cy="5852160"/>
            <a:chOff x="-1385121" y="828067"/>
            <a:chExt cx="8727012" cy="5760403"/>
          </a:xfrm>
        </p:grpSpPr>
        <p:sp>
          <p:nvSpPr>
            <p:cNvPr id="4" name="Rectangle 3" descr="T:\Newsletter pictures\Winter Spring 2015\Zion Heights\zion heights orienteering march 3rd 007.JPG"/>
            <p:cNvSpPr/>
            <p:nvPr/>
          </p:nvSpPr>
          <p:spPr>
            <a:xfrm>
              <a:off x="-1385121" y="828067"/>
              <a:ext cx="5357175" cy="5357175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 descr="T:\Newsletter pictures\Winter Spring 2015\Brian\009.JPG"/>
            <p:cNvSpPr/>
            <p:nvPr/>
          </p:nvSpPr>
          <p:spPr>
            <a:xfrm>
              <a:off x="4084729" y="828067"/>
              <a:ext cx="3257162" cy="3257162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354379" y="4197730"/>
              <a:ext cx="1987512" cy="1987512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4084729" y="5028092"/>
              <a:ext cx="1157149" cy="1157149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 descr="T:\MCStaff\Jon\Parent powerpoints and pictures\Winter Shots\DSCN1999.JPG"/>
            <p:cNvSpPr/>
            <p:nvPr/>
          </p:nvSpPr>
          <p:spPr>
            <a:xfrm>
              <a:off x="4084729" y="4197730"/>
              <a:ext cx="1157149" cy="712504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5837867" y="6185242"/>
              <a:ext cx="89648" cy="403228"/>
            </a:xfrm>
            <a:custGeom>
              <a:avLst/>
              <a:gdLst>
                <a:gd name="connsiteX0" fmla="*/ 0 w 89648"/>
                <a:gd name="connsiteY0" fmla="*/ 0 h 403228"/>
                <a:gd name="connsiteX1" fmla="*/ 89648 w 89648"/>
                <a:gd name="connsiteY1" fmla="*/ 0 h 403228"/>
                <a:gd name="connsiteX2" fmla="*/ 89648 w 89648"/>
                <a:gd name="connsiteY2" fmla="*/ 403228 h 403228"/>
                <a:gd name="connsiteX3" fmla="*/ 0 w 89648"/>
                <a:gd name="connsiteY3" fmla="*/ 403228 h 403228"/>
                <a:gd name="connsiteX4" fmla="*/ 0 w 89648"/>
                <a:gd name="connsiteY4" fmla="*/ 0 h 40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403228">
                  <a:moveTo>
                    <a:pt x="0" y="0"/>
                  </a:moveTo>
                  <a:lnTo>
                    <a:pt x="89648" y="0"/>
                  </a:lnTo>
                  <a:lnTo>
                    <a:pt x="89648" y="403228"/>
                  </a:lnTo>
                  <a:lnTo>
                    <a:pt x="0" y="4032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157033" y="6185242"/>
              <a:ext cx="89648" cy="403228"/>
            </a:xfrm>
            <a:custGeom>
              <a:avLst/>
              <a:gdLst>
                <a:gd name="connsiteX0" fmla="*/ 0 w 89648"/>
                <a:gd name="connsiteY0" fmla="*/ 0 h 403228"/>
                <a:gd name="connsiteX1" fmla="*/ 89648 w 89648"/>
                <a:gd name="connsiteY1" fmla="*/ 0 h 403228"/>
                <a:gd name="connsiteX2" fmla="*/ 89648 w 89648"/>
                <a:gd name="connsiteY2" fmla="*/ 403228 h 403228"/>
                <a:gd name="connsiteX3" fmla="*/ 0 w 89648"/>
                <a:gd name="connsiteY3" fmla="*/ 403228 h 403228"/>
                <a:gd name="connsiteX4" fmla="*/ 0 w 89648"/>
                <a:gd name="connsiteY4" fmla="*/ 0 h 40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403228">
                  <a:moveTo>
                    <a:pt x="0" y="0"/>
                  </a:moveTo>
                  <a:lnTo>
                    <a:pt x="89648" y="0"/>
                  </a:lnTo>
                  <a:lnTo>
                    <a:pt x="89648" y="403228"/>
                  </a:lnTo>
                  <a:lnTo>
                    <a:pt x="0" y="4032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  <p:sp>
          <p:nvSpPr>
            <p:cNvPr id="13313" name="Freeform 13312"/>
            <p:cNvSpPr/>
            <p:nvPr/>
          </p:nvSpPr>
          <p:spPr>
            <a:xfrm>
              <a:off x="6545055" y="6185242"/>
              <a:ext cx="89648" cy="403228"/>
            </a:xfrm>
            <a:custGeom>
              <a:avLst/>
              <a:gdLst>
                <a:gd name="connsiteX0" fmla="*/ 0 w 89648"/>
                <a:gd name="connsiteY0" fmla="*/ 0 h 403228"/>
                <a:gd name="connsiteX1" fmla="*/ 89648 w 89648"/>
                <a:gd name="connsiteY1" fmla="*/ 0 h 403228"/>
                <a:gd name="connsiteX2" fmla="*/ 89648 w 89648"/>
                <a:gd name="connsiteY2" fmla="*/ 403228 h 403228"/>
                <a:gd name="connsiteX3" fmla="*/ 0 w 89648"/>
                <a:gd name="connsiteY3" fmla="*/ 403228 h 403228"/>
                <a:gd name="connsiteX4" fmla="*/ 0 w 89648"/>
                <a:gd name="connsiteY4" fmla="*/ 0 h 40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403228">
                  <a:moveTo>
                    <a:pt x="0" y="0"/>
                  </a:moveTo>
                  <a:lnTo>
                    <a:pt x="89648" y="0"/>
                  </a:lnTo>
                  <a:lnTo>
                    <a:pt x="89648" y="403228"/>
                  </a:lnTo>
                  <a:lnTo>
                    <a:pt x="0" y="4032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  <p:sp>
          <p:nvSpPr>
            <p:cNvPr id="13322" name="Freeform 13321"/>
            <p:cNvSpPr/>
            <p:nvPr/>
          </p:nvSpPr>
          <p:spPr>
            <a:xfrm>
              <a:off x="6864221" y="6185242"/>
              <a:ext cx="89648" cy="403228"/>
            </a:xfrm>
            <a:custGeom>
              <a:avLst/>
              <a:gdLst>
                <a:gd name="connsiteX0" fmla="*/ 0 w 89648"/>
                <a:gd name="connsiteY0" fmla="*/ 0 h 403228"/>
                <a:gd name="connsiteX1" fmla="*/ 89648 w 89648"/>
                <a:gd name="connsiteY1" fmla="*/ 0 h 403228"/>
                <a:gd name="connsiteX2" fmla="*/ 89648 w 89648"/>
                <a:gd name="connsiteY2" fmla="*/ 403228 h 403228"/>
                <a:gd name="connsiteX3" fmla="*/ 0 w 89648"/>
                <a:gd name="connsiteY3" fmla="*/ 403228 h 403228"/>
                <a:gd name="connsiteX4" fmla="*/ 0 w 89648"/>
                <a:gd name="connsiteY4" fmla="*/ 0 h 40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403228">
                  <a:moveTo>
                    <a:pt x="0" y="0"/>
                  </a:moveTo>
                  <a:lnTo>
                    <a:pt x="89648" y="0"/>
                  </a:lnTo>
                  <a:lnTo>
                    <a:pt x="89648" y="403228"/>
                  </a:lnTo>
                  <a:lnTo>
                    <a:pt x="0" y="4032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328198" y="735087"/>
            <a:ext cx="2487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i="1" dirty="0" smtClean="0">
                <a:latin typeface="+mj-lt"/>
              </a:rPr>
              <a:t>Physical Education</a:t>
            </a:r>
            <a:endParaRPr lang="en-CA" sz="2400" i="1" dirty="0"/>
          </a:p>
        </p:txBody>
      </p:sp>
    </p:spTree>
    <p:extLst>
      <p:ext uri="{BB962C8B-B14F-4D97-AF65-F5344CB8AC3E}">
        <p14:creationId xmlns:p14="http://schemas.microsoft.com/office/powerpoint/2010/main" val="31535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Snowshoeing</a:t>
            </a:r>
            <a:endParaRPr lang="en-CA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38987" y="1340688"/>
            <a:ext cx="8866027" cy="5852160"/>
            <a:chOff x="931923" y="1021378"/>
            <a:chExt cx="7574863" cy="4999909"/>
          </a:xfrm>
        </p:grpSpPr>
        <p:sp>
          <p:nvSpPr>
            <p:cNvPr id="4" name="Rectangle 3" descr="T:\MCStaff\Jon\Parent powerpoints and pictures\Winter Shots\012.JPG"/>
            <p:cNvSpPr/>
            <p:nvPr/>
          </p:nvSpPr>
          <p:spPr>
            <a:xfrm>
              <a:off x="931923" y="1021378"/>
              <a:ext cx="4649916" cy="4649916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 descr="\\192.168.20.75\data\Pictures\John Ross Robertson Feb. 26-28\DSCN0982.jpg"/>
            <p:cNvSpPr/>
            <p:nvPr/>
          </p:nvSpPr>
          <p:spPr>
            <a:xfrm>
              <a:off x="5679637" y="1021378"/>
              <a:ext cx="2827149" cy="282714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 descr="\\192.168.20.75\data\Pictures\open house photos\photos for slide show\IMG_0790.JPG"/>
            <p:cNvSpPr/>
            <p:nvPr/>
          </p:nvSpPr>
          <p:spPr>
            <a:xfrm>
              <a:off x="6781667" y="3946175"/>
              <a:ext cx="1725118" cy="1725118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 descr="\\192.168.20.75\data\Pictures\Placemat Pictures\Winter Programs\IMG_1612.jpg"/>
            <p:cNvSpPr/>
            <p:nvPr/>
          </p:nvSpPr>
          <p:spPr>
            <a:xfrm>
              <a:off x="5679637" y="4666912"/>
              <a:ext cx="1004381" cy="1004381"/>
            </a:xfrm>
            <a:prstGeom prst="rect">
              <a:avLst/>
            </a:prstGeom>
            <a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 descr="\\192.168.20.75\data\Pictures\John Ross Robertson Feb. 26-28\DSCN0985.jpg"/>
            <p:cNvSpPr/>
            <p:nvPr/>
          </p:nvSpPr>
          <p:spPr>
            <a:xfrm>
              <a:off x="5679637" y="3946175"/>
              <a:ext cx="1004381" cy="618438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344025" y="4404617"/>
              <a:ext cx="79998" cy="7999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434024" y="4314618"/>
              <a:ext cx="79998" cy="7999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524022" y="4224620"/>
              <a:ext cx="79998" cy="7999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344025" y="4224620"/>
              <a:ext cx="79998" cy="7999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524022" y="4404617"/>
              <a:ext cx="79998" cy="7999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7142147" y="5671294"/>
              <a:ext cx="89648" cy="349993"/>
            </a:xfrm>
            <a:custGeom>
              <a:avLst/>
              <a:gdLst>
                <a:gd name="connsiteX0" fmla="*/ 0 w 89648"/>
                <a:gd name="connsiteY0" fmla="*/ 0 h 349993"/>
                <a:gd name="connsiteX1" fmla="*/ 89648 w 89648"/>
                <a:gd name="connsiteY1" fmla="*/ 0 h 349993"/>
                <a:gd name="connsiteX2" fmla="*/ 89648 w 89648"/>
                <a:gd name="connsiteY2" fmla="*/ 349993 h 349993"/>
                <a:gd name="connsiteX3" fmla="*/ 0 w 89648"/>
                <a:gd name="connsiteY3" fmla="*/ 349993 h 349993"/>
                <a:gd name="connsiteX4" fmla="*/ 0 w 89648"/>
                <a:gd name="connsiteY4" fmla="*/ 0 h 34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349993">
                  <a:moveTo>
                    <a:pt x="0" y="0"/>
                  </a:moveTo>
                  <a:lnTo>
                    <a:pt x="89648" y="0"/>
                  </a:lnTo>
                  <a:lnTo>
                    <a:pt x="89648" y="349993"/>
                  </a:lnTo>
                  <a:lnTo>
                    <a:pt x="0" y="3499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431012" y="5671294"/>
              <a:ext cx="89648" cy="349993"/>
            </a:xfrm>
            <a:custGeom>
              <a:avLst/>
              <a:gdLst>
                <a:gd name="connsiteX0" fmla="*/ 0 w 89648"/>
                <a:gd name="connsiteY0" fmla="*/ 0 h 349993"/>
                <a:gd name="connsiteX1" fmla="*/ 89648 w 89648"/>
                <a:gd name="connsiteY1" fmla="*/ 0 h 349993"/>
                <a:gd name="connsiteX2" fmla="*/ 89648 w 89648"/>
                <a:gd name="connsiteY2" fmla="*/ 349993 h 349993"/>
                <a:gd name="connsiteX3" fmla="*/ 0 w 89648"/>
                <a:gd name="connsiteY3" fmla="*/ 349993 h 349993"/>
                <a:gd name="connsiteX4" fmla="*/ 0 w 89648"/>
                <a:gd name="connsiteY4" fmla="*/ 0 h 34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349993">
                  <a:moveTo>
                    <a:pt x="0" y="0"/>
                  </a:moveTo>
                  <a:lnTo>
                    <a:pt x="89648" y="0"/>
                  </a:lnTo>
                  <a:lnTo>
                    <a:pt x="89648" y="349993"/>
                  </a:lnTo>
                  <a:lnTo>
                    <a:pt x="0" y="3499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  <p:sp>
          <p:nvSpPr>
            <p:cNvPr id="14343" name="Freeform 14342"/>
            <p:cNvSpPr/>
            <p:nvPr/>
          </p:nvSpPr>
          <p:spPr>
            <a:xfrm>
              <a:off x="8068507" y="5671294"/>
              <a:ext cx="89648" cy="349993"/>
            </a:xfrm>
            <a:custGeom>
              <a:avLst/>
              <a:gdLst>
                <a:gd name="connsiteX0" fmla="*/ 0 w 89648"/>
                <a:gd name="connsiteY0" fmla="*/ 0 h 349993"/>
                <a:gd name="connsiteX1" fmla="*/ 89648 w 89648"/>
                <a:gd name="connsiteY1" fmla="*/ 0 h 349993"/>
                <a:gd name="connsiteX2" fmla="*/ 89648 w 89648"/>
                <a:gd name="connsiteY2" fmla="*/ 349993 h 349993"/>
                <a:gd name="connsiteX3" fmla="*/ 0 w 89648"/>
                <a:gd name="connsiteY3" fmla="*/ 349993 h 349993"/>
                <a:gd name="connsiteX4" fmla="*/ 0 w 89648"/>
                <a:gd name="connsiteY4" fmla="*/ 0 h 34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349993">
                  <a:moveTo>
                    <a:pt x="0" y="0"/>
                  </a:moveTo>
                  <a:lnTo>
                    <a:pt x="89648" y="0"/>
                  </a:lnTo>
                  <a:lnTo>
                    <a:pt x="89648" y="349993"/>
                  </a:lnTo>
                  <a:lnTo>
                    <a:pt x="0" y="3499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  <p:sp>
          <p:nvSpPr>
            <p:cNvPr id="14349" name="Freeform 14348"/>
            <p:cNvSpPr/>
            <p:nvPr/>
          </p:nvSpPr>
          <p:spPr>
            <a:xfrm>
              <a:off x="8417137" y="5671294"/>
              <a:ext cx="89648" cy="349993"/>
            </a:xfrm>
            <a:custGeom>
              <a:avLst/>
              <a:gdLst>
                <a:gd name="connsiteX0" fmla="*/ 0 w 89648"/>
                <a:gd name="connsiteY0" fmla="*/ 0 h 349993"/>
                <a:gd name="connsiteX1" fmla="*/ 89648 w 89648"/>
                <a:gd name="connsiteY1" fmla="*/ 0 h 349993"/>
                <a:gd name="connsiteX2" fmla="*/ 89648 w 89648"/>
                <a:gd name="connsiteY2" fmla="*/ 349993 h 349993"/>
                <a:gd name="connsiteX3" fmla="*/ 0 w 89648"/>
                <a:gd name="connsiteY3" fmla="*/ 349993 h 349993"/>
                <a:gd name="connsiteX4" fmla="*/ 0 w 89648"/>
                <a:gd name="connsiteY4" fmla="*/ 0 h 34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349993">
                  <a:moveTo>
                    <a:pt x="0" y="0"/>
                  </a:moveTo>
                  <a:lnTo>
                    <a:pt x="89648" y="0"/>
                  </a:lnTo>
                  <a:lnTo>
                    <a:pt x="89648" y="349993"/>
                  </a:lnTo>
                  <a:lnTo>
                    <a:pt x="0" y="3499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328198" y="735087"/>
            <a:ext cx="2487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i="1" dirty="0" smtClean="0">
                <a:latin typeface="+mj-lt"/>
              </a:rPr>
              <a:t>Physical Education</a:t>
            </a:r>
            <a:endParaRPr lang="en-CA" sz="2400" i="1" dirty="0"/>
          </a:p>
        </p:txBody>
      </p:sp>
    </p:spTree>
    <p:extLst>
      <p:ext uri="{BB962C8B-B14F-4D97-AF65-F5344CB8AC3E}">
        <p14:creationId xmlns:p14="http://schemas.microsoft.com/office/powerpoint/2010/main" val="34803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35" y="188640"/>
            <a:ext cx="8791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/>
              <a:t>Survival skills</a:t>
            </a:r>
            <a:endParaRPr lang="en-CA" sz="44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38988" y="1340768"/>
            <a:ext cx="8866024" cy="5852160"/>
            <a:chOff x="-1103749" y="692696"/>
            <a:chExt cx="8783890" cy="5797946"/>
          </a:xfrm>
        </p:grpSpPr>
        <p:sp>
          <p:nvSpPr>
            <p:cNvPr id="5" name="Rectangle 4" descr="T:\MCStaff\Jon\Parent powerpoints and pictures\Winter Shots\armour survival 009.JPG"/>
            <p:cNvSpPr/>
            <p:nvPr/>
          </p:nvSpPr>
          <p:spPr>
            <a:xfrm>
              <a:off x="-1103749" y="692696"/>
              <a:ext cx="5392090" cy="5392090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 descr="\\192.168.20.75\data\Pictures\Program Pictures\Survival Skills\carletonvill05.JPG"/>
            <p:cNvSpPr/>
            <p:nvPr/>
          </p:nvSpPr>
          <p:spPr>
            <a:xfrm>
              <a:off x="4401750" y="692696"/>
              <a:ext cx="3278391" cy="3278391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 descr="\\192.168.20.75\data\Pictures\pictures for June 12\fire.jpg"/>
            <p:cNvSpPr/>
            <p:nvPr/>
          </p:nvSpPr>
          <p:spPr>
            <a:xfrm>
              <a:off x="5679675" y="4084321"/>
              <a:ext cx="2000465" cy="2000465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 descr="T:\Newsletter pictures\Winter Spring 2015\bedford\DSCN2151.JPG"/>
            <p:cNvSpPr/>
            <p:nvPr/>
          </p:nvSpPr>
          <p:spPr>
            <a:xfrm>
              <a:off x="4401750" y="4920095"/>
              <a:ext cx="1164691" cy="1164691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 descr="T:\MCStaff\Jon\Parent powerpoints and pictures\Winter Shots\armour survival 006.JPG"/>
            <p:cNvSpPr/>
            <p:nvPr/>
          </p:nvSpPr>
          <p:spPr>
            <a:xfrm>
              <a:off x="4401750" y="4084321"/>
              <a:ext cx="1164691" cy="717148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11" name="Freeform 4110"/>
            <p:cNvSpPr/>
            <p:nvPr/>
          </p:nvSpPr>
          <p:spPr>
            <a:xfrm>
              <a:off x="7590492" y="6084786"/>
              <a:ext cx="89648" cy="405856"/>
            </a:xfrm>
            <a:custGeom>
              <a:avLst/>
              <a:gdLst>
                <a:gd name="connsiteX0" fmla="*/ 0 w 89648"/>
                <a:gd name="connsiteY0" fmla="*/ 0 h 405856"/>
                <a:gd name="connsiteX1" fmla="*/ 89648 w 89648"/>
                <a:gd name="connsiteY1" fmla="*/ 0 h 405856"/>
                <a:gd name="connsiteX2" fmla="*/ 89648 w 89648"/>
                <a:gd name="connsiteY2" fmla="*/ 405856 h 405856"/>
                <a:gd name="connsiteX3" fmla="*/ 0 w 89648"/>
                <a:gd name="connsiteY3" fmla="*/ 405856 h 405856"/>
                <a:gd name="connsiteX4" fmla="*/ 0 w 89648"/>
                <a:gd name="connsiteY4" fmla="*/ 0 h 40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405856">
                  <a:moveTo>
                    <a:pt x="0" y="0"/>
                  </a:moveTo>
                  <a:lnTo>
                    <a:pt x="89648" y="0"/>
                  </a:lnTo>
                  <a:lnTo>
                    <a:pt x="89648" y="405856"/>
                  </a:lnTo>
                  <a:lnTo>
                    <a:pt x="0" y="405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145488" y="735087"/>
            <a:ext cx="2853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i="1" dirty="0" smtClean="0">
                <a:latin typeface="+mj-lt"/>
              </a:rPr>
              <a:t>Science &amp; Technology</a:t>
            </a:r>
            <a:endParaRPr lang="en-CA" sz="2400" i="1" dirty="0"/>
          </a:p>
        </p:txBody>
      </p:sp>
    </p:spTree>
    <p:extLst>
      <p:ext uri="{BB962C8B-B14F-4D97-AF65-F5344CB8AC3E}">
        <p14:creationId xmlns:p14="http://schemas.microsoft.com/office/powerpoint/2010/main" val="425061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7408" y="0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Team Building and </a:t>
            </a:r>
            <a:r>
              <a:rPr lang="en-CA" dirty="0" smtClean="0"/>
              <a:t>Initiatives</a:t>
            </a:r>
            <a:endParaRPr lang="en-CA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38988" y="1268760"/>
            <a:ext cx="8866024" cy="5852160"/>
            <a:chOff x="-801817" y="1105062"/>
            <a:chExt cx="8377337" cy="5529595"/>
          </a:xfrm>
        </p:grpSpPr>
        <p:sp>
          <p:nvSpPr>
            <p:cNvPr id="4" name="Rectangle 3" descr="T:\MCStaff\Jon\Parent powerpoints and pictures\Winter Shots\Team Building 026.JPG"/>
            <p:cNvSpPr/>
            <p:nvPr/>
          </p:nvSpPr>
          <p:spPr>
            <a:xfrm>
              <a:off x="-801817" y="1105062"/>
              <a:ext cx="5142524" cy="5142524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448866" y="1105062"/>
              <a:ext cx="3126654" cy="31266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667644" y="4339709"/>
              <a:ext cx="1907876" cy="1907876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 descr="T:\MCStaff\Jon\Parent powerpoints and pictures\Winter Shots\DSCN2609.JPG"/>
            <p:cNvSpPr/>
            <p:nvPr/>
          </p:nvSpPr>
          <p:spPr>
            <a:xfrm>
              <a:off x="4448866" y="5136801"/>
              <a:ext cx="1110785" cy="1110785"/>
            </a:xfrm>
            <a:prstGeom prst="rect">
              <a:avLst/>
            </a:prstGeom>
            <a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 descr="T:\Newsletter pictures\Winter Spring 2015\Lester B. Pearson\026.JPG"/>
            <p:cNvSpPr/>
            <p:nvPr/>
          </p:nvSpPr>
          <p:spPr>
            <a:xfrm>
              <a:off x="4448866" y="4339709"/>
              <a:ext cx="1110785" cy="683955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6113799" y="6247586"/>
              <a:ext cx="89648" cy="387071"/>
            </a:xfrm>
            <a:custGeom>
              <a:avLst/>
              <a:gdLst>
                <a:gd name="connsiteX0" fmla="*/ 0 w 89648"/>
                <a:gd name="connsiteY0" fmla="*/ 0 h 387071"/>
                <a:gd name="connsiteX1" fmla="*/ 89648 w 89648"/>
                <a:gd name="connsiteY1" fmla="*/ 0 h 387071"/>
                <a:gd name="connsiteX2" fmla="*/ 89648 w 89648"/>
                <a:gd name="connsiteY2" fmla="*/ 387071 h 387071"/>
                <a:gd name="connsiteX3" fmla="*/ 0 w 89648"/>
                <a:gd name="connsiteY3" fmla="*/ 387071 h 387071"/>
                <a:gd name="connsiteX4" fmla="*/ 0 w 89648"/>
                <a:gd name="connsiteY4" fmla="*/ 0 h 38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387071">
                  <a:moveTo>
                    <a:pt x="0" y="0"/>
                  </a:moveTo>
                  <a:lnTo>
                    <a:pt x="89648" y="0"/>
                  </a:lnTo>
                  <a:lnTo>
                    <a:pt x="89648" y="387071"/>
                  </a:lnTo>
                  <a:lnTo>
                    <a:pt x="0" y="3870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423769" y="6247586"/>
              <a:ext cx="89648" cy="387071"/>
            </a:xfrm>
            <a:custGeom>
              <a:avLst/>
              <a:gdLst>
                <a:gd name="connsiteX0" fmla="*/ 0 w 89648"/>
                <a:gd name="connsiteY0" fmla="*/ 0 h 387071"/>
                <a:gd name="connsiteX1" fmla="*/ 89648 w 89648"/>
                <a:gd name="connsiteY1" fmla="*/ 0 h 387071"/>
                <a:gd name="connsiteX2" fmla="*/ 89648 w 89648"/>
                <a:gd name="connsiteY2" fmla="*/ 387071 h 387071"/>
                <a:gd name="connsiteX3" fmla="*/ 0 w 89648"/>
                <a:gd name="connsiteY3" fmla="*/ 387071 h 387071"/>
                <a:gd name="connsiteX4" fmla="*/ 0 w 89648"/>
                <a:gd name="connsiteY4" fmla="*/ 0 h 38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387071">
                  <a:moveTo>
                    <a:pt x="0" y="0"/>
                  </a:moveTo>
                  <a:lnTo>
                    <a:pt x="89648" y="0"/>
                  </a:lnTo>
                  <a:lnTo>
                    <a:pt x="89648" y="387071"/>
                  </a:lnTo>
                  <a:lnTo>
                    <a:pt x="0" y="3870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  <p:sp>
          <p:nvSpPr>
            <p:cNvPr id="9218" name="Freeform 9217"/>
            <p:cNvSpPr/>
            <p:nvPr/>
          </p:nvSpPr>
          <p:spPr>
            <a:xfrm>
              <a:off x="6799835" y="6247586"/>
              <a:ext cx="89648" cy="387071"/>
            </a:xfrm>
            <a:custGeom>
              <a:avLst/>
              <a:gdLst>
                <a:gd name="connsiteX0" fmla="*/ 0 w 89648"/>
                <a:gd name="connsiteY0" fmla="*/ 0 h 387071"/>
                <a:gd name="connsiteX1" fmla="*/ 89648 w 89648"/>
                <a:gd name="connsiteY1" fmla="*/ 0 h 387071"/>
                <a:gd name="connsiteX2" fmla="*/ 89648 w 89648"/>
                <a:gd name="connsiteY2" fmla="*/ 387071 h 387071"/>
                <a:gd name="connsiteX3" fmla="*/ 0 w 89648"/>
                <a:gd name="connsiteY3" fmla="*/ 387071 h 387071"/>
                <a:gd name="connsiteX4" fmla="*/ 0 w 89648"/>
                <a:gd name="connsiteY4" fmla="*/ 0 h 38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387071">
                  <a:moveTo>
                    <a:pt x="0" y="0"/>
                  </a:moveTo>
                  <a:lnTo>
                    <a:pt x="89648" y="0"/>
                  </a:lnTo>
                  <a:lnTo>
                    <a:pt x="89648" y="387071"/>
                  </a:lnTo>
                  <a:lnTo>
                    <a:pt x="0" y="3870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  <p:sp>
          <p:nvSpPr>
            <p:cNvPr id="9223" name="Freeform 9222"/>
            <p:cNvSpPr/>
            <p:nvPr/>
          </p:nvSpPr>
          <p:spPr>
            <a:xfrm>
              <a:off x="7109805" y="6247586"/>
              <a:ext cx="89648" cy="387071"/>
            </a:xfrm>
            <a:custGeom>
              <a:avLst/>
              <a:gdLst>
                <a:gd name="connsiteX0" fmla="*/ 0 w 89648"/>
                <a:gd name="connsiteY0" fmla="*/ 0 h 387071"/>
                <a:gd name="connsiteX1" fmla="*/ 89648 w 89648"/>
                <a:gd name="connsiteY1" fmla="*/ 0 h 387071"/>
                <a:gd name="connsiteX2" fmla="*/ 89648 w 89648"/>
                <a:gd name="connsiteY2" fmla="*/ 387071 h 387071"/>
                <a:gd name="connsiteX3" fmla="*/ 0 w 89648"/>
                <a:gd name="connsiteY3" fmla="*/ 387071 h 387071"/>
                <a:gd name="connsiteX4" fmla="*/ 0 w 89648"/>
                <a:gd name="connsiteY4" fmla="*/ 0 h 38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387071">
                  <a:moveTo>
                    <a:pt x="0" y="0"/>
                  </a:moveTo>
                  <a:lnTo>
                    <a:pt x="89648" y="0"/>
                  </a:lnTo>
                  <a:lnTo>
                    <a:pt x="89648" y="387071"/>
                  </a:lnTo>
                  <a:lnTo>
                    <a:pt x="0" y="3870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  <p:sp>
          <p:nvSpPr>
            <p:cNvPr id="9229" name="Freeform 9228"/>
            <p:cNvSpPr/>
            <p:nvPr/>
          </p:nvSpPr>
          <p:spPr>
            <a:xfrm>
              <a:off x="7485872" y="6247586"/>
              <a:ext cx="89648" cy="387071"/>
            </a:xfrm>
            <a:custGeom>
              <a:avLst/>
              <a:gdLst>
                <a:gd name="connsiteX0" fmla="*/ 0 w 89648"/>
                <a:gd name="connsiteY0" fmla="*/ 0 h 387071"/>
                <a:gd name="connsiteX1" fmla="*/ 89648 w 89648"/>
                <a:gd name="connsiteY1" fmla="*/ 0 h 387071"/>
                <a:gd name="connsiteX2" fmla="*/ 89648 w 89648"/>
                <a:gd name="connsiteY2" fmla="*/ 387071 h 387071"/>
                <a:gd name="connsiteX3" fmla="*/ 0 w 89648"/>
                <a:gd name="connsiteY3" fmla="*/ 387071 h 387071"/>
                <a:gd name="connsiteX4" fmla="*/ 0 w 89648"/>
                <a:gd name="connsiteY4" fmla="*/ 0 h 38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387071">
                  <a:moveTo>
                    <a:pt x="0" y="0"/>
                  </a:moveTo>
                  <a:lnTo>
                    <a:pt x="89648" y="0"/>
                  </a:lnTo>
                  <a:lnTo>
                    <a:pt x="89648" y="387071"/>
                  </a:lnTo>
                  <a:lnTo>
                    <a:pt x="0" y="3870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328198" y="807095"/>
            <a:ext cx="2487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i="1" dirty="0" smtClean="0">
                <a:latin typeface="+mj-lt"/>
              </a:rPr>
              <a:t>Physical Education</a:t>
            </a:r>
            <a:endParaRPr lang="en-CA" sz="2400" i="1" dirty="0"/>
          </a:p>
        </p:txBody>
      </p:sp>
    </p:spTree>
    <p:extLst>
      <p:ext uri="{BB962C8B-B14F-4D97-AF65-F5344CB8AC3E}">
        <p14:creationId xmlns:p14="http://schemas.microsoft.com/office/powerpoint/2010/main" val="311553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69723" y="1283818"/>
            <a:ext cx="9004555" cy="5943600"/>
            <a:chOff x="306487" y="1283819"/>
            <a:chExt cx="8646604" cy="5707329"/>
          </a:xfrm>
        </p:grpSpPr>
        <p:sp>
          <p:nvSpPr>
            <p:cNvPr id="4" name="Rectangle 3" descr="\\192.168.20.75\data\Pictures\Program Pictures\Wolf Prowl\IMG_1753.JPG"/>
            <p:cNvSpPr/>
            <p:nvPr/>
          </p:nvSpPr>
          <p:spPr>
            <a:xfrm>
              <a:off x="306487" y="1283819"/>
              <a:ext cx="5307816" cy="5307816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 descr="\\192.168.20.75\data\Pictures\Program Pictures\Wolf Prowl\IMG_1770.JPG"/>
            <p:cNvSpPr/>
            <p:nvPr/>
          </p:nvSpPr>
          <p:spPr>
            <a:xfrm>
              <a:off x="5725939" y="1283819"/>
              <a:ext cx="3227152" cy="3227152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 descr="T:\MCStaff\Jon\Parent powerpoints and pictures\Winter Shots\DSCN3072.JPG"/>
            <p:cNvSpPr/>
            <p:nvPr/>
          </p:nvSpPr>
          <p:spPr>
            <a:xfrm>
              <a:off x="6983891" y="4622435"/>
              <a:ext cx="1969200" cy="1969200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 descr="T:\MCStaff\Jon\Parent powerpoints and pictures\Winter Shots\DSCN3076.JPG"/>
            <p:cNvSpPr/>
            <p:nvPr/>
          </p:nvSpPr>
          <p:spPr>
            <a:xfrm>
              <a:off x="5725939" y="5445147"/>
              <a:ext cx="1146488" cy="1146488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 descr="\\192.168.20.75\data\Pictures\Program Pictures\Wolf Prowl\IMG_1756.JPG"/>
            <p:cNvSpPr/>
            <p:nvPr/>
          </p:nvSpPr>
          <p:spPr>
            <a:xfrm>
              <a:off x="5725939" y="4622435"/>
              <a:ext cx="1146488" cy="705939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268" name="Freeform 11267"/>
            <p:cNvSpPr/>
            <p:nvPr/>
          </p:nvSpPr>
          <p:spPr>
            <a:xfrm>
              <a:off x="8161118" y="6591635"/>
              <a:ext cx="89648" cy="399513"/>
            </a:xfrm>
            <a:custGeom>
              <a:avLst/>
              <a:gdLst>
                <a:gd name="connsiteX0" fmla="*/ 0 w 89648"/>
                <a:gd name="connsiteY0" fmla="*/ 0 h 399513"/>
                <a:gd name="connsiteX1" fmla="*/ 89648 w 89648"/>
                <a:gd name="connsiteY1" fmla="*/ 0 h 399513"/>
                <a:gd name="connsiteX2" fmla="*/ 89648 w 89648"/>
                <a:gd name="connsiteY2" fmla="*/ 399513 h 399513"/>
                <a:gd name="connsiteX3" fmla="*/ 0 w 89648"/>
                <a:gd name="connsiteY3" fmla="*/ 399513 h 399513"/>
                <a:gd name="connsiteX4" fmla="*/ 0 w 89648"/>
                <a:gd name="connsiteY4" fmla="*/ 0 h 39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399513">
                  <a:moveTo>
                    <a:pt x="0" y="0"/>
                  </a:moveTo>
                  <a:lnTo>
                    <a:pt x="89648" y="0"/>
                  </a:lnTo>
                  <a:lnTo>
                    <a:pt x="89648" y="399513"/>
                  </a:lnTo>
                  <a:lnTo>
                    <a:pt x="0" y="3995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  <p:sp>
          <p:nvSpPr>
            <p:cNvPr id="11275" name="Freeform 11274"/>
            <p:cNvSpPr/>
            <p:nvPr/>
          </p:nvSpPr>
          <p:spPr>
            <a:xfrm>
              <a:off x="8478170" y="6591635"/>
              <a:ext cx="89648" cy="399513"/>
            </a:xfrm>
            <a:custGeom>
              <a:avLst/>
              <a:gdLst>
                <a:gd name="connsiteX0" fmla="*/ 0 w 89648"/>
                <a:gd name="connsiteY0" fmla="*/ 0 h 399513"/>
                <a:gd name="connsiteX1" fmla="*/ 89648 w 89648"/>
                <a:gd name="connsiteY1" fmla="*/ 0 h 399513"/>
                <a:gd name="connsiteX2" fmla="*/ 89648 w 89648"/>
                <a:gd name="connsiteY2" fmla="*/ 399513 h 399513"/>
                <a:gd name="connsiteX3" fmla="*/ 0 w 89648"/>
                <a:gd name="connsiteY3" fmla="*/ 399513 h 399513"/>
                <a:gd name="connsiteX4" fmla="*/ 0 w 89648"/>
                <a:gd name="connsiteY4" fmla="*/ 0 h 39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399513">
                  <a:moveTo>
                    <a:pt x="0" y="0"/>
                  </a:moveTo>
                  <a:lnTo>
                    <a:pt x="89648" y="0"/>
                  </a:lnTo>
                  <a:lnTo>
                    <a:pt x="89648" y="399513"/>
                  </a:lnTo>
                  <a:lnTo>
                    <a:pt x="0" y="3995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  <p:sp>
          <p:nvSpPr>
            <p:cNvPr id="11281" name="Freeform 11280"/>
            <p:cNvSpPr/>
            <p:nvPr/>
          </p:nvSpPr>
          <p:spPr>
            <a:xfrm>
              <a:off x="8863443" y="6591635"/>
              <a:ext cx="89648" cy="399513"/>
            </a:xfrm>
            <a:custGeom>
              <a:avLst/>
              <a:gdLst>
                <a:gd name="connsiteX0" fmla="*/ 0 w 89648"/>
                <a:gd name="connsiteY0" fmla="*/ 0 h 399513"/>
                <a:gd name="connsiteX1" fmla="*/ 89648 w 89648"/>
                <a:gd name="connsiteY1" fmla="*/ 0 h 399513"/>
                <a:gd name="connsiteX2" fmla="*/ 89648 w 89648"/>
                <a:gd name="connsiteY2" fmla="*/ 399513 h 399513"/>
                <a:gd name="connsiteX3" fmla="*/ 0 w 89648"/>
                <a:gd name="connsiteY3" fmla="*/ 399513 h 399513"/>
                <a:gd name="connsiteX4" fmla="*/ 0 w 89648"/>
                <a:gd name="connsiteY4" fmla="*/ 0 h 39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399513">
                  <a:moveTo>
                    <a:pt x="0" y="0"/>
                  </a:moveTo>
                  <a:lnTo>
                    <a:pt x="89648" y="0"/>
                  </a:lnTo>
                  <a:lnTo>
                    <a:pt x="89648" y="399513"/>
                  </a:lnTo>
                  <a:lnTo>
                    <a:pt x="0" y="3995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</p:grpSp>
      <p:sp>
        <p:nvSpPr>
          <p:cNvPr id="11265" name="Freeform 11264"/>
          <p:cNvSpPr/>
          <p:nvPr/>
        </p:nvSpPr>
        <p:spPr>
          <a:xfrm>
            <a:off x="7378874" y="6591636"/>
            <a:ext cx="89648" cy="399513"/>
          </a:xfrm>
          <a:custGeom>
            <a:avLst/>
            <a:gdLst>
              <a:gd name="connsiteX0" fmla="*/ 0 w 89648"/>
              <a:gd name="connsiteY0" fmla="*/ 0 h 399513"/>
              <a:gd name="connsiteX1" fmla="*/ 89648 w 89648"/>
              <a:gd name="connsiteY1" fmla="*/ 0 h 399513"/>
              <a:gd name="connsiteX2" fmla="*/ 89648 w 89648"/>
              <a:gd name="connsiteY2" fmla="*/ 399513 h 399513"/>
              <a:gd name="connsiteX3" fmla="*/ 0 w 89648"/>
              <a:gd name="connsiteY3" fmla="*/ 399513 h 399513"/>
              <a:gd name="connsiteX4" fmla="*/ 0 w 89648"/>
              <a:gd name="connsiteY4" fmla="*/ 0 h 39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48" h="399513">
                <a:moveTo>
                  <a:pt x="0" y="0"/>
                </a:moveTo>
                <a:lnTo>
                  <a:pt x="89648" y="0"/>
                </a:lnTo>
                <a:lnTo>
                  <a:pt x="89648" y="399513"/>
                </a:lnTo>
                <a:lnTo>
                  <a:pt x="0" y="3995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12700" rIns="35560" bIns="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CA" sz="500" kern="1200"/>
          </a:p>
        </p:txBody>
      </p:sp>
      <p:sp>
        <p:nvSpPr>
          <p:cNvPr id="11269" name="Freeform 11268"/>
          <p:cNvSpPr/>
          <p:nvPr/>
        </p:nvSpPr>
        <p:spPr>
          <a:xfrm>
            <a:off x="7695926" y="6591636"/>
            <a:ext cx="89648" cy="399513"/>
          </a:xfrm>
          <a:custGeom>
            <a:avLst/>
            <a:gdLst>
              <a:gd name="connsiteX0" fmla="*/ 0 w 89648"/>
              <a:gd name="connsiteY0" fmla="*/ 0 h 399513"/>
              <a:gd name="connsiteX1" fmla="*/ 89648 w 89648"/>
              <a:gd name="connsiteY1" fmla="*/ 0 h 399513"/>
              <a:gd name="connsiteX2" fmla="*/ 89648 w 89648"/>
              <a:gd name="connsiteY2" fmla="*/ 399513 h 399513"/>
              <a:gd name="connsiteX3" fmla="*/ 0 w 89648"/>
              <a:gd name="connsiteY3" fmla="*/ 399513 h 399513"/>
              <a:gd name="connsiteX4" fmla="*/ 0 w 89648"/>
              <a:gd name="connsiteY4" fmla="*/ 0 h 39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48" h="399513">
                <a:moveTo>
                  <a:pt x="0" y="0"/>
                </a:moveTo>
                <a:lnTo>
                  <a:pt x="89648" y="0"/>
                </a:lnTo>
                <a:lnTo>
                  <a:pt x="89648" y="399513"/>
                </a:lnTo>
                <a:lnTo>
                  <a:pt x="0" y="3995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12700" rIns="35560" bIns="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CA" sz="500" kern="1200"/>
          </a:p>
        </p:txBody>
      </p:sp>
      <p:sp>
        <p:nvSpPr>
          <p:cNvPr id="11285" name="Title 11284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CA" dirty="0" smtClean="0"/>
              <a:t>Wolf Prowl</a:t>
            </a:r>
            <a:endParaRPr lang="en-CA" dirty="0"/>
          </a:p>
        </p:txBody>
      </p:sp>
      <p:sp>
        <p:nvSpPr>
          <p:cNvPr id="11282" name="Rectangle 11281"/>
          <p:cNvSpPr/>
          <p:nvPr/>
        </p:nvSpPr>
        <p:spPr>
          <a:xfrm>
            <a:off x="3145488" y="764704"/>
            <a:ext cx="2853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i="1" dirty="0">
                <a:latin typeface="+mj-lt"/>
              </a:rPr>
              <a:t>Science &amp; Technology</a:t>
            </a:r>
          </a:p>
        </p:txBody>
      </p:sp>
    </p:spTree>
    <p:extLst>
      <p:ext uri="{BB962C8B-B14F-4D97-AF65-F5344CB8AC3E}">
        <p14:creationId xmlns:p14="http://schemas.microsoft.com/office/powerpoint/2010/main" val="9039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76056" y="4221088"/>
            <a:ext cx="385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Students from your school will soon visit </a:t>
            </a:r>
          </a:p>
          <a:p>
            <a:pPr algn="ctr"/>
            <a:r>
              <a:rPr lang="en-CA" dirty="0" smtClean="0"/>
              <a:t>Mono Cliffs Outdoor Education Centre.  </a:t>
            </a:r>
            <a:endParaRPr lang="en-CA" dirty="0"/>
          </a:p>
        </p:txBody>
      </p:sp>
      <p:pic>
        <p:nvPicPr>
          <p:cNvPr id="3" name="Picture 2" descr="\\192.168.20.75\data\MCStaff\Jon\Parent powerpoints and pictures\IMG_20160321_095754_hd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12" y="1099337"/>
            <a:ext cx="4577644" cy="457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192.168.20.75\data\Pictures\winter\IMG_17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122720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11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\\192.168.20.75\data\Pictures\Program Pictures\Woodworking\IMG_31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885374"/>
            <a:ext cx="3567964" cy="26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dirty="0" smtClean="0"/>
              <a:t>Woodworking</a:t>
            </a:r>
            <a:endParaRPr lang="en-CA" dirty="0"/>
          </a:p>
        </p:txBody>
      </p:sp>
      <p:pic>
        <p:nvPicPr>
          <p:cNvPr id="3" name="Picture 2" descr="\\192.168.20.75\data\Pictures\Program Pictures\Woodworking\DSCN29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124744"/>
            <a:ext cx="4536000" cy="34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192.168.20.75\data\MCStaff\Jon\Parent powerpoints and pictures\some pictures 2\DSCN28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1" y="4581128"/>
            <a:ext cx="2520283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192.168.20.75\data\MCStaff\Jon\Parent powerpoints and pictures\Some pictures\DSCN281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2" y="4581128"/>
            <a:ext cx="1943712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T:\Newsletter pictures\Winter Spring 2015\Williamson Road\DSCN083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27332"/>
            <a:ext cx="3567964" cy="26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63500" y="735087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i="1" dirty="0" smtClean="0">
                <a:latin typeface="+mj-lt"/>
              </a:rPr>
              <a:t>The Arts</a:t>
            </a:r>
            <a:endParaRPr lang="en-CA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24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CA" dirty="0" smtClean="0"/>
              <a:t>Evening programs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04633"/>
            <a:ext cx="3995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 smtClean="0"/>
              <a:t>Mono Cliffs staff will lead evening program with visiting teachers.  </a:t>
            </a:r>
            <a:endParaRPr lang="en-CA" sz="2800" dirty="0" smtClean="0"/>
          </a:p>
          <a:p>
            <a:pPr algn="r"/>
            <a:r>
              <a:rPr lang="en-CA" sz="2800" dirty="0" smtClean="0"/>
              <a:t>One </a:t>
            </a:r>
            <a:r>
              <a:rPr lang="en-CA" sz="2800" dirty="0" smtClean="0"/>
              <a:t>evening program may include a campfire</a:t>
            </a:r>
            <a:r>
              <a:rPr lang="en-CA" sz="2800" dirty="0" smtClean="0"/>
              <a:t>.  </a:t>
            </a:r>
          </a:p>
          <a:p>
            <a:pPr algn="r"/>
            <a:r>
              <a:rPr lang="en-CA" sz="2800" dirty="0" smtClean="0"/>
              <a:t>Other options include Night Orienteering, Aurora Borealis, Fire Technology or a </a:t>
            </a:r>
          </a:p>
          <a:p>
            <a:pPr algn="r"/>
            <a:r>
              <a:rPr lang="en-CA" sz="2800" dirty="0" smtClean="0"/>
              <a:t>Night Hike</a:t>
            </a:r>
            <a:endParaRPr lang="en-CA" sz="2800" dirty="0"/>
          </a:p>
        </p:txBody>
      </p:sp>
      <p:pic>
        <p:nvPicPr>
          <p:cNvPr id="7169" name="Picture 1" descr="F:\Photos from Beth\Mono assembly 2016\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39952" y="1832625"/>
            <a:ext cx="4516832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578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EcoChallenge</a:t>
            </a:r>
            <a:r>
              <a:rPr lang="en-CA" dirty="0" smtClean="0"/>
              <a:t> Award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34076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 </a:t>
            </a:r>
            <a:r>
              <a:rPr lang="en-CA" dirty="0" err="1" smtClean="0"/>
              <a:t>EcoChallenge</a:t>
            </a:r>
            <a:r>
              <a:rPr lang="en-CA" dirty="0" smtClean="0"/>
              <a:t> Award is open to all </a:t>
            </a:r>
            <a:r>
              <a:rPr lang="en-CA" dirty="0" smtClean="0"/>
              <a:t>parts </a:t>
            </a:r>
            <a:r>
              <a:rPr lang="en-CA" dirty="0" smtClean="0"/>
              <a:t>of every school visit.   It is designed to increase awareness about our impact the environment.  There are four areas:</a:t>
            </a:r>
            <a:endParaRPr lang="en-CA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64573286"/>
              </p:ext>
            </p:extLst>
          </p:nvPr>
        </p:nvGraphicFramePr>
        <p:xfrm>
          <a:off x="395536" y="2060848"/>
          <a:ext cx="5280248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\\192.168.20.75\data\EcoSchools\2015-2016\Portfolio 2015-2016\Section 3 - Improve Students Achievment\ecochallenge 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68144" y="486916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Last year the winners were Grade 6’s from </a:t>
            </a:r>
            <a:r>
              <a:rPr lang="en-CA" dirty="0" err="1" smtClean="0"/>
              <a:t>Hillmount</a:t>
            </a:r>
            <a:r>
              <a:rPr lang="en-CA" dirty="0" smtClean="0"/>
              <a:t> Public School.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96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en-CA" dirty="0" smtClean="0"/>
              <a:t>Where will you sleep?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1275725"/>
            <a:ext cx="4464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CA" dirty="0" smtClean="0"/>
              <a:t>Mono Cliffs has two separate dorm buildings:        	Sandstone, and Dolomite. </a:t>
            </a:r>
          </a:p>
          <a:p>
            <a:pPr marL="285750" indent="-285750"/>
            <a:endParaRPr lang="en-CA" dirty="0" smtClean="0"/>
          </a:p>
          <a:p>
            <a:pPr marL="285750" indent="-285750"/>
            <a:r>
              <a:rPr lang="en-CA" dirty="0" smtClean="0"/>
              <a:t>Each of these dorms has two separate wings and a communal Lounge.</a:t>
            </a:r>
          </a:p>
          <a:p>
            <a:pPr marL="285750" indent="-285750"/>
            <a:endParaRPr lang="en-CA" dirty="0" smtClean="0"/>
          </a:p>
          <a:p>
            <a:pPr marL="285750" indent="-285750"/>
            <a:r>
              <a:rPr lang="en-CA" dirty="0" smtClean="0"/>
              <a:t>Each dorm wing has its own separate rooms for the washrooms and showers.</a:t>
            </a:r>
          </a:p>
          <a:p>
            <a:pPr marL="285750" indent="-285750"/>
            <a:endParaRPr lang="en-CA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851920" y="4012029"/>
            <a:ext cx="2664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Each dorm room has two beds, cupboards and desks.  Students must bring their own bedding – either a sleeping bag or two sheets.  We provide a clean pillowcase, pillow and blankets for each person.</a:t>
            </a:r>
            <a:endParaRPr lang="en-CA" dirty="0"/>
          </a:p>
        </p:txBody>
      </p:sp>
      <p:pic>
        <p:nvPicPr>
          <p:cNvPr id="5121" name="Picture 1" descr="F:\Photos from Beth\Mono assembly 2016\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20272" y="3579981"/>
            <a:ext cx="1661931" cy="2492896"/>
          </a:xfrm>
          <a:prstGeom prst="rect">
            <a:avLst/>
          </a:prstGeom>
          <a:noFill/>
        </p:spPr>
      </p:pic>
      <p:pic>
        <p:nvPicPr>
          <p:cNvPr id="4098" name="Picture 2" descr="\\192.168.20.75\data\MCStaff\Jon\Parent powerpoints and pictures\Dorm Room Photo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693" y="4012029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eft Arrow 14"/>
          <p:cNvSpPr/>
          <p:nvPr/>
        </p:nvSpPr>
        <p:spPr>
          <a:xfrm>
            <a:off x="4427984" y="1635765"/>
            <a:ext cx="720080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Left Arrow 15"/>
          <p:cNvSpPr/>
          <p:nvPr/>
        </p:nvSpPr>
        <p:spPr>
          <a:xfrm rot="14272934">
            <a:off x="7524328" y="3651989"/>
            <a:ext cx="720080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74" name="Picture 2" descr="\\192.168.20.75\data\Pictures\winter video\DCP_48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693" y="1275725"/>
            <a:ext cx="3832920" cy="254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2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192.168.20.75\data\MCStaff\Jon\Parent powerpoints and pictures\Some pictures\DSCN28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5" y="836712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192.168.20.75\data\MCStaff\Jon\Parent powerpoints and pictures\Some pictures\DSCN28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91" y="3573016"/>
            <a:ext cx="3215188" cy="23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192.168.20.75\data\MCStaff\Jon\Parent powerpoints and pictures\some pictures 2\DSCN282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5891" y="836712"/>
            <a:ext cx="321518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Food and the dining room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4023467" y="4077072"/>
            <a:ext cx="48690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400" dirty="0"/>
              <a:t>Our k</a:t>
            </a:r>
            <a:r>
              <a:rPr lang="en-CA" sz="2400" dirty="0">
                <a:solidFill>
                  <a:srgbClr val="262626"/>
                </a:solidFill>
                <a:ea typeface="Quattrocento"/>
                <a:cs typeface="Quattrocento"/>
                <a:sym typeface="Quattrocento"/>
              </a:rPr>
              <a:t>itchen staff will accommodate dietary needs as requested on the medical and dietary form (for example requirements based on religious beliefs, allergies or food sensitivities).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58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Permission forms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You will need to fill out and return the following forms to your teacher: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511C – Permission form             511E – Medical form</a:t>
            </a:r>
          </a:p>
          <a:p>
            <a:pPr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34291">
            <a:off x="4854818" y="2930599"/>
            <a:ext cx="370790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9489">
            <a:off x="681979" y="2986263"/>
            <a:ext cx="3563888" cy="111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197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to bring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4690864" cy="504056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CA" dirty="0" smtClean="0"/>
              <a:t>Waste free lunch for the first day</a:t>
            </a:r>
          </a:p>
          <a:p>
            <a:pPr>
              <a:lnSpc>
                <a:spcPct val="200000"/>
              </a:lnSpc>
            </a:pPr>
            <a:r>
              <a:rPr lang="en-CA" dirty="0" smtClean="0"/>
              <a:t>Digital camera (optional)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dirty="0" smtClean="0"/>
              <a:t>Clothing appropriate to the season (see packing list and check the weather before your visit)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932343"/>
              </p:ext>
            </p:extLst>
          </p:nvPr>
        </p:nvGraphicFramePr>
        <p:xfrm>
          <a:off x="5082468" y="1268760"/>
          <a:ext cx="4061532" cy="525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Acrobat Document" r:id="rId3" imgW="7767000" imgH="10060560" progId="AcroExch.Document.7">
                  <p:embed/>
                </p:oleObj>
              </mc:Choice>
              <mc:Fallback>
                <p:oleObj name="Acrobat Document" r:id="rId3" imgW="7767000" imgH="10060560" progId="AcroExch.Document.7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2468" y="1268760"/>
                        <a:ext cx="4061532" cy="52565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40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Dressing for weather</a:t>
            </a:r>
            <a:endParaRPr lang="en-CA" dirty="0"/>
          </a:p>
        </p:txBody>
      </p:sp>
      <p:pic>
        <p:nvPicPr>
          <p:cNvPr id="1026" name="Picture 2" descr="G:\Dave for 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5012" y="228600"/>
            <a:ext cx="513397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04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Do not </a:t>
            </a:r>
            <a:r>
              <a:rPr lang="en-CA" dirty="0" smtClean="0"/>
              <a:t>bring: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373616" cy="525658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CA" dirty="0" smtClean="0"/>
              <a:t>Scented products</a:t>
            </a:r>
          </a:p>
          <a:p>
            <a:pPr>
              <a:lnSpc>
                <a:spcPct val="200000"/>
              </a:lnSpc>
            </a:pPr>
            <a:r>
              <a:rPr lang="en-CA" dirty="0" smtClean="0"/>
              <a:t>Snacks or treats</a:t>
            </a:r>
          </a:p>
          <a:p>
            <a:pPr>
              <a:lnSpc>
                <a:spcPct val="200000"/>
              </a:lnSpc>
            </a:pPr>
            <a:r>
              <a:rPr lang="en-CA" dirty="0" smtClean="0"/>
              <a:t>Disposable water bottles</a:t>
            </a:r>
          </a:p>
          <a:p>
            <a:pPr>
              <a:lnSpc>
                <a:spcPct val="200000"/>
              </a:lnSpc>
            </a:pPr>
            <a:r>
              <a:rPr lang="en-CA" dirty="0" smtClean="0"/>
              <a:t>A cell phone or any </a:t>
            </a:r>
          </a:p>
          <a:p>
            <a:pPr>
              <a:buNone/>
            </a:pPr>
            <a:r>
              <a:rPr lang="en-CA" dirty="0" smtClean="0"/>
              <a:t>    </a:t>
            </a:r>
            <a:r>
              <a:rPr lang="en-CA" dirty="0" smtClean="0"/>
              <a:t>electronics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Money</a:t>
            </a: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3074" name="Picture 2" descr="https://s-media-cache-ak0.pinimg.com/originals/46/0b/8a/460b8aa460d01dc7b81722a9cfbb7db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1268760"/>
            <a:ext cx="3965614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1149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Looking forward to seeing you soon!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Check out our website for further information:</a:t>
            </a:r>
          </a:p>
          <a:p>
            <a:pPr marL="0" indent="0" algn="ctr">
              <a:buNone/>
            </a:pPr>
            <a:r>
              <a:rPr lang="en-CA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schoolweb.tdsb.on.ca/</a:t>
            </a:r>
            <a:r>
              <a:rPr lang="en-CA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monocliffs</a:t>
            </a:r>
            <a:r>
              <a:rPr lang="en-CA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CA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2" y="476672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/>
              <a:t>We are proud to be a Platinum </a:t>
            </a:r>
            <a:r>
              <a:rPr lang="en-CA" sz="4000" dirty="0" err="1" smtClean="0"/>
              <a:t>EcoCentre</a:t>
            </a:r>
            <a:endParaRPr lang="en-CA" sz="4000" dirty="0" smtClean="0"/>
          </a:p>
          <a:p>
            <a:pPr algn="ctr"/>
            <a:r>
              <a:rPr lang="en-CA" sz="2800" dirty="0" smtClean="0"/>
              <a:t>(and a Platinum </a:t>
            </a:r>
            <a:r>
              <a:rPr lang="en-CA" sz="2800" dirty="0" err="1" smtClean="0"/>
              <a:t>EcoSchool</a:t>
            </a:r>
            <a:r>
              <a:rPr lang="en-CA" sz="2800" dirty="0" smtClean="0"/>
              <a:t> since 2009)</a:t>
            </a:r>
            <a:endParaRPr lang="en-C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4005064"/>
            <a:ext cx="4068452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Are you an </a:t>
            </a:r>
            <a:r>
              <a:rPr lang="en-CA" sz="2800" dirty="0" err="1" smtClean="0"/>
              <a:t>EcoSchool</a:t>
            </a:r>
            <a:r>
              <a:rPr lang="en-CA" sz="2800" dirty="0" smtClean="0"/>
              <a:t>?</a:t>
            </a:r>
          </a:p>
          <a:p>
            <a:r>
              <a:rPr lang="en-CA" sz="2800" dirty="0" smtClean="0"/>
              <a:t>Talk to us about ideas to help with your certification.</a:t>
            </a:r>
            <a:endParaRPr lang="en-CA" sz="2800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874" y="2348880"/>
            <a:ext cx="59204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02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570" y="116632"/>
            <a:ext cx="47294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In this Presentation you will learn about:</a:t>
            </a:r>
          </a:p>
          <a:p>
            <a:endParaRPr lang="en-CA" sz="2000" dirty="0" smtClean="0"/>
          </a:p>
          <a:p>
            <a:r>
              <a:rPr lang="en-CA" sz="1600" dirty="0" smtClean="0"/>
              <a:t>•</a:t>
            </a:r>
            <a:r>
              <a:rPr lang="en-CA" sz="2000" dirty="0" smtClean="0"/>
              <a:t>  Mono Cliffs Outdoor Education Centre </a:t>
            </a:r>
          </a:p>
          <a:p>
            <a:r>
              <a:rPr lang="en-CA" sz="1600" dirty="0"/>
              <a:t>• </a:t>
            </a:r>
            <a:r>
              <a:rPr lang="en-CA" sz="1600" dirty="0" smtClean="0"/>
              <a:t> </a:t>
            </a:r>
            <a:r>
              <a:rPr lang="en-CA" sz="2000" dirty="0" smtClean="0"/>
              <a:t>What activities you will be doing</a:t>
            </a:r>
          </a:p>
          <a:p>
            <a:r>
              <a:rPr lang="en-CA" sz="1600" dirty="0"/>
              <a:t>• </a:t>
            </a:r>
            <a:r>
              <a:rPr lang="en-CA" sz="1600" dirty="0" smtClean="0"/>
              <a:t> </a:t>
            </a:r>
            <a:r>
              <a:rPr lang="en-CA" sz="2000" dirty="0" smtClean="0"/>
              <a:t>Where you will eat and sleep</a:t>
            </a:r>
          </a:p>
          <a:p>
            <a:r>
              <a:rPr lang="en-CA" sz="1600" dirty="0"/>
              <a:t>• </a:t>
            </a:r>
            <a:r>
              <a:rPr lang="en-CA" sz="1600" dirty="0" smtClean="0"/>
              <a:t> </a:t>
            </a:r>
            <a:r>
              <a:rPr lang="en-CA" sz="2000" dirty="0" smtClean="0"/>
              <a:t>What you need to do before the visit</a:t>
            </a:r>
          </a:p>
          <a:p>
            <a:r>
              <a:rPr lang="en-CA" sz="1600" dirty="0"/>
              <a:t>•</a:t>
            </a:r>
            <a:r>
              <a:rPr lang="en-CA" sz="2000" dirty="0"/>
              <a:t> </a:t>
            </a:r>
            <a:r>
              <a:rPr lang="en-CA" sz="2000" dirty="0" smtClean="0"/>
              <a:t> What you need to bring with you</a:t>
            </a:r>
            <a:endParaRPr lang="en-CA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67036" y="5733256"/>
            <a:ext cx="8620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Our mission:  To provide an outdoor education experience that inspires everyone who crosses our path.</a:t>
            </a:r>
            <a:endParaRPr lang="en-CA" dirty="0"/>
          </a:p>
        </p:txBody>
      </p:sp>
      <p:pic>
        <p:nvPicPr>
          <p:cNvPr id="6" name="Picture 2" descr="\\192.168.20.75\data\MCStaff\Jon\Parent powerpoints and pictures\4x6 - TOES display\DSCN17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866" y="2363401"/>
            <a:ext cx="4493140" cy="336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\\192.168.20.75\data\Pictures\winter\IMG_196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5973" y="260648"/>
            <a:ext cx="383180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9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88640"/>
            <a:ext cx="72413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2">
                    <a:lumMod val="10000"/>
                  </a:schemeClr>
                </a:solidFill>
              </a:rPr>
              <a:t>Mono Cliffs Outdoor Education Centre is owned and operated by Toronto District School Board</a:t>
            </a:r>
          </a:p>
          <a:p>
            <a:endParaRPr lang="en-CA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082" y="1146311"/>
            <a:ext cx="5268261" cy="5193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6176" y="4437112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2">
                    <a:lumMod val="10000"/>
                  </a:schemeClr>
                </a:solidFill>
              </a:rPr>
              <a:t>We are located on the Niagara Escarpment, about 1.5 hours from Toronto,  just north of Orangeville, Ontario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13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192.168.20.75\data\MCStaff\Jon\Parent powerpoints and pictures\DSCN2521 - Cop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685" y="826788"/>
            <a:ext cx="3700800" cy="277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36422" y="4438176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A school bus will bring you to and from your school and Mono Cliffs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When you arrive at Mono Cliffs you will be taken on a walking tour of our school </a:t>
            </a:r>
            <a:endParaRPr lang="en-CA" dirty="0"/>
          </a:p>
        </p:txBody>
      </p:sp>
      <p:pic>
        <p:nvPicPr>
          <p:cNvPr id="5122" name="Picture 2" descr="\\192.168.20.75\data\Pictures\winter\IMG_16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6422" y="826788"/>
            <a:ext cx="4512042" cy="33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192.168.20.75\data\MCStaff\Jon\Parent powerpoints and pictures\Winter Shots\Oakdale move into dorm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458" y="3777808"/>
            <a:ext cx="3715027" cy="27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6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0"/>
            <a:ext cx="9171584" cy="688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2800" dirty="0" smtClean="0"/>
              <a:t>The following slides are of the programs that your teachers have selected for you to participate in during your visit</a:t>
            </a:r>
            <a:r>
              <a:rPr lang="en-CA" sz="2800" dirty="0"/>
              <a:t>: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637856" y="1639341"/>
            <a:ext cx="4038600" cy="4525963"/>
          </a:xfrm>
        </p:spPr>
        <p:txBody>
          <a:bodyPr>
            <a:normAutofit/>
          </a:bodyPr>
          <a:lstStyle/>
          <a:p>
            <a:pPr lvl="1"/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Orienteering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Survival </a:t>
            </a: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Skills</a:t>
            </a:r>
          </a:p>
          <a:p>
            <a:pPr lvl="1"/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Team 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Building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Aurora Borealis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Wolf Prowl</a:t>
            </a:r>
          </a:p>
          <a:p>
            <a:pPr lvl="1"/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Woodworking</a:t>
            </a:r>
          </a:p>
          <a:p>
            <a:pPr lvl="1"/>
            <a:endParaRPr lang="en-CA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639341"/>
            <a:ext cx="4038600" cy="4525963"/>
          </a:xfrm>
        </p:spPr>
        <p:txBody>
          <a:bodyPr>
            <a:normAutofit/>
          </a:bodyPr>
          <a:lstStyle/>
          <a:p>
            <a:pPr lvl="1"/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Cross-Country </a:t>
            </a: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kiing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Digital Photography</a:t>
            </a:r>
          </a:p>
          <a:p>
            <a:pPr lvl="1"/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Early Settlers</a:t>
            </a:r>
          </a:p>
          <a:p>
            <a:pPr lvl="1"/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Ecology 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Geology Hike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Fur </a:t>
            </a: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Traders</a:t>
            </a:r>
          </a:p>
          <a:p>
            <a:pPr lvl="1"/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Instincts </a:t>
            </a: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for 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Survival</a:t>
            </a:r>
          </a:p>
          <a:p>
            <a:pPr lvl="1"/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Maple Syrup</a:t>
            </a:r>
          </a:p>
          <a:p>
            <a:pPr lvl="1"/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Snowshoeing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418925" y="6026130"/>
            <a:ext cx="630615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Delete all activities that you will not be participating in on this list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Please also delete the slides that correspond with those activities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77584" y="211287"/>
            <a:ext cx="4788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/>
              <a:t>Cross-country skiing</a:t>
            </a:r>
            <a:endParaRPr lang="en-CA" sz="4400" dirty="0"/>
          </a:p>
        </p:txBody>
      </p:sp>
      <p:grpSp>
        <p:nvGrpSpPr>
          <p:cNvPr id="5" name="Group 4"/>
          <p:cNvGrpSpPr/>
          <p:nvPr/>
        </p:nvGrpSpPr>
        <p:grpSpPr>
          <a:xfrm>
            <a:off x="467544" y="1595393"/>
            <a:ext cx="8202884" cy="5361999"/>
            <a:chOff x="617588" y="1412776"/>
            <a:chExt cx="7687062" cy="5073967"/>
          </a:xfrm>
        </p:grpSpPr>
        <p:sp>
          <p:nvSpPr>
            <p:cNvPr id="7" name="Rectangle 6" descr="T:\Newsletter pictures\Winter Spring 2015\John Ross Robertson\JRR Skiing Feb. 4 005.JPG"/>
            <p:cNvSpPr/>
            <p:nvPr/>
          </p:nvSpPr>
          <p:spPr>
            <a:xfrm>
              <a:off x="617588" y="1412776"/>
              <a:ext cx="4718790" cy="4718790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 descr="\\192.168.20.75\data\Pictures\open house photos\photos for slide show\IMG_0123.JPG"/>
            <p:cNvSpPr/>
            <p:nvPr/>
          </p:nvSpPr>
          <p:spPr>
            <a:xfrm>
              <a:off x="5397209" y="1412776"/>
              <a:ext cx="2869024" cy="286902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 descr="T:\MCStaff\Jon\Parent powerpoints and pictures\Winter Shots\DSCN2878.JPG"/>
            <p:cNvSpPr/>
            <p:nvPr/>
          </p:nvSpPr>
          <p:spPr>
            <a:xfrm>
              <a:off x="6553979" y="4380895"/>
              <a:ext cx="1750671" cy="1750671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 descr="T:\Newsletter pictures\Winter Spring 2015\John Ross Robertson\JRR Skiing Feb. 4 006.JPG"/>
            <p:cNvSpPr/>
            <p:nvPr/>
          </p:nvSpPr>
          <p:spPr>
            <a:xfrm>
              <a:off x="5435625" y="5112307"/>
              <a:ext cx="1019258" cy="1019258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 descr="T:\Newsletter pictures\Winter Spring 2015\John Ross Robertson\JRR Skiing Feb. 4 011.JPG"/>
            <p:cNvSpPr/>
            <p:nvPr/>
          </p:nvSpPr>
          <p:spPr>
            <a:xfrm>
              <a:off x="5435625" y="4380895"/>
              <a:ext cx="1019258" cy="627599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6926436" y="6131566"/>
              <a:ext cx="89648" cy="355177"/>
            </a:xfrm>
            <a:custGeom>
              <a:avLst/>
              <a:gdLst>
                <a:gd name="connsiteX0" fmla="*/ 0 w 89648"/>
                <a:gd name="connsiteY0" fmla="*/ 0 h 355177"/>
                <a:gd name="connsiteX1" fmla="*/ 89648 w 89648"/>
                <a:gd name="connsiteY1" fmla="*/ 0 h 355177"/>
                <a:gd name="connsiteX2" fmla="*/ 89648 w 89648"/>
                <a:gd name="connsiteY2" fmla="*/ 355177 h 355177"/>
                <a:gd name="connsiteX3" fmla="*/ 0 w 89648"/>
                <a:gd name="connsiteY3" fmla="*/ 355177 h 355177"/>
                <a:gd name="connsiteX4" fmla="*/ 0 w 89648"/>
                <a:gd name="connsiteY4" fmla="*/ 0 h 35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355177">
                  <a:moveTo>
                    <a:pt x="0" y="0"/>
                  </a:moveTo>
                  <a:lnTo>
                    <a:pt x="89648" y="0"/>
                  </a:lnTo>
                  <a:lnTo>
                    <a:pt x="89648" y="355177"/>
                  </a:lnTo>
                  <a:lnTo>
                    <a:pt x="0" y="3551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  <p:sp>
          <p:nvSpPr>
            <p:cNvPr id="2052" name="Freeform 2051"/>
            <p:cNvSpPr/>
            <p:nvPr/>
          </p:nvSpPr>
          <p:spPr>
            <a:xfrm>
              <a:off x="7570719" y="6131566"/>
              <a:ext cx="89648" cy="355177"/>
            </a:xfrm>
            <a:custGeom>
              <a:avLst/>
              <a:gdLst>
                <a:gd name="connsiteX0" fmla="*/ 0 w 89648"/>
                <a:gd name="connsiteY0" fmla="*/ 0 h 355177"/>
                <a:gd name="connsiteX1" fmla="*/ 89648 w 89648"/>
                <a:gd name="connsiteY1" fmla="*/ 0 h 355177"/>
                <a:gd name="connsiteX2" fmla="*/ 89648 w 89648"/>
                <a:gd name="connsiteY2" fmla="*/ 355177 h 355177"/>
                <a:gd name="connsiteX3" fmla="*/ 0 w 89648"/>
                <a:gd name="connsiteY3" fmla="*/ 355177 h 355177"/>
                <a:gd name="connsiteX4" fmla="*/ 0 w 89648"/>
                <a:gd name="connsiteY4" fmla="*/ 0 h 35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355177">
                  <a:moveTo>
                    <a:pt x="0" y="0"/>
                  </a:moveTo>
                  <a:lnTo>
                    <a:pt x="89648" y="0"/>
                  </a:lnTo>
                  <a:lnTo>
                    <a:pt x="89648" y="355177"/>
                  </a:lnTo>
                  <a:lnTo>
                    <a:pt x="0" y="3551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  <p:sp>
          <p:nvSpPr>
            <p:cNvPr id="2057" name="Freeform 2056"/>
            <p:cNvSpPr/>
            <p:nvPr/>
          </p:nvSpPr>
          <p:spPr>
            <a:xfrm>
              <a:off x="7862535" y="6131566"/>
              <a:ext cx="89648" cy="355177"/>
            </a:xfrm>
            <a:custGeom>
              <a:avLst/>
              <a:gdLst>
                <a:gd name="connsiteX0" fmla="*/ 0 w 89648"/>
                <a:gd name="connsiteY0" fmla="*/ 0 h 355177"/>
                <a:gd name="connsiteX1" fmla="*/ 89648 w 89648"/>
                <a:gd name="connsiteY1" fmla="*/ 0 h 355177"/>
                <a:gd name="connsiteX2" fmla="*/ 89648 w 89648"/>
                <a:gd name="connsiteY2" fmla="*/ 355177 h 355177"/>
                <a:gd name="connsiteX3" fmla="*/ 0 w 89648"/>
                <a:gd name="connsiteY3" fmla="*/ 355177 h 355177"/>
                <a:gd name="connsiteX4" fmla="*/ 0 w 89648"/>
                <a:gd name="connsiteY4" fmla="*/ 0 h 35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355177">
                  <a:moveTo>
                    <a:pt x="0" y="0"/>
                  </a:moveTo>
                  <a:lnTo>
                    <a:pt x="89648" y="0"/>
                  </a:lnTo>
                  <a:lnTo>
                    <a:pt x="89648" y="355177"/>
                  </a:lnTo>
                  <a:lnTo>
                    <a:pt x="0" y="3551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  <p:sp>
          <p:nvSpPr>
            <p:cNvPr id="2063" name="Freeform 2062"/>
            <p:cNvSpPr/>
            <p:nvPr/>
          </p:nvSpPr>
          <p:spPr>
            <a:xfrm>
              <a:off x="8215001" y="6131566"/>
              <a:ext cx="89648" cy="355177"/>
            </a:xfrm>
            <a:custGeom>
              <a:avLst/>
              <a:gdLst>
                <a:gd name="connsiteX0" fmla="*/ 0 w 89648"/>
                <a:gd name="connsiteY0" fmla="*/ 0 h 355177"/>
                <a:gd name="connsiteX1" fmla="*/ 89648 w 89648"/>
                <a:gd name="connsiteY1" fmla="*/ 0 h 355177"/>
                <a:gd name="connsiteX2" fmla="*/ 89648 w 89648"/>
                <a:gd name="connsiteY2" fmla="*/ 355177 h 355177"/>
                <a:gd name="connsiteX3" fmla="*/ 0 w 89648"/>
                <a:gd name="connsiteY3" fmla="*/ 355177 h 355177"/>
                <a:gd name="connsiteX4" fmla="*/ 0 w 89648"/>
                <a:gd name="connsiteY4" fmla="*/ 0 h 35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355177">
                  <a:moveTo>
                    <a:pt x="0" y="0"/>
                  </a:moveTo>
                  <a:lnTo>
                    <a:pt x="89648" y="0"/>
                  </a:lnTo>
                  <a:lnTo>
                    <a:pt x="89648" y="355177"/>
                  </a:lnTo>
                  <a:lnTo>
                    <a:pt x="0" y="3551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311860" y="959513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 smtClean="0">
                <a:latin typeface="+mj-lt"/>
              </a:rPr>
              <a:t>Physical Education</a:t>
            </a:r>
            <a:endParaRPr lang="en-CA" sz="2400" i="1" dirty="0"/>
          </a:p>
        </p:txBody>
      </p:sp>
    </p:spTree>
    <p:extLst>
      <p:ext uri="{BB962C8B-B14F-4D97-AF65-F5344CB8AC3E}">
        <p14:creationId xmlns:p14="http://schemas.microsoft.com/office/powerpoint/2010/main" val="4888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476672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/>
              <a:t>Digital Photography</a:t>
            </a:r>
            <a:endParaRPr lang="en-CA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25946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This program can be done with an Arts focus or a Science and Technology focus.</a:t>
            </a:r>
            <a:endParaRPr lang="en-CA" dirty="0"/>
          </a:p>
        </p:txBody>
      </p:sp>
      <p:grpSp>
        <p:nvGrpSpPr>
          <p:cNvPr id="7" name="Group 6"/>
          <p:cNvGrpSpPr/>
          <p:nvPr/>
        </p:nvGrpSpPr>
        <p:grpSpPr>
          <a:xfrm>
            <a:off x="696873" y="1772816"/>
            <a:ext cx="7750255" cy="5115679"/>
            <a:chOff x="-1200270" y="1246113"/>
            <a:chExt cx="7750255" cy="5115679"/>
          </a:xfrm>
        </p:grpSpPr>
        <p:sp>
          <p:nvSpPr>
            <p:cNvPr id="8" name="Rectangle 7" descr="T:\MCStaff\Jon\Parent powerpoints and pictures\Winter Shots\006.JPG"/>
            <p:cNvSpPr/>
            <p:nvPr/>
          </p:nvSpPr>
          <p:spPr>
            <a:xfrm>
              <a:off x="-1200270" y="1246113"/>
              <a:ext cx="4757582" cy="4757582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 descr="T:\Program files\Digital Photography\for electronic frame\claudio Highland.jpg"/>
            <p:cNvSpPr/>
            <p:nvPr/>
          </p:nvSpPr>
          <p:spPr>
            <a:xfrm>
              <a:off x="3657375" y="1246113"/>
              <a:ext cx="2892610" cy="2892610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 descr="T:\MCStaff\Jon\Parent powerpoints and pictures\Winter Shots\010.JPG"/>
            <p:cNvSpPr/>
            <p:nvPr/>
          </p:nvSpPr>
          <p:spPr>
            <a:xfrm>
              <a:off x="4784922" y="4238632"/>
              <a:ext cx="1765063" cy="1765063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 descr="\\192.168.20.75\data\Pictures\R.J Lang Feb. 18-21\Fire &amp; Earth\DSCN0638.jpg"/>
            <p:cNvSpPr/>
            <p:nvPr/>
          </p:nvSpPr>
          <p:spPr>
            <a:xfrm>
              <a:off x="3657375" y="4976057"/>
              <a:ext cx="1027637" cy="1027637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 descr="T:\Newsletter pictures\Winter Spring 2015\Lester B. Pearson\002.JPG"/>
            <p:cNvSpPr/>
            <p:nvPr/>
          </p:nvSpPr>
          <p:spPr>
            <a:xfrm>
              <a:off x="3657375" y="4238632"/>
              <a:ext cx="1027637" cy="632758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5164127" y="6003695"/>
              <a:ext cx="89648" cy="358097"/>
            </a:xfrm>
            <a:custGeom>
              <a:avLst/>
              <a:gdLst>
                <a:gd name="connsiteX0" fmla="*/ 0 w 89648"/>
                <a:gd name="connsiteY0" fmla="*/ 0 h 358097"/>
                <a:gd name="connsiteX1" fmla="*/ 89648 w 89648"/>
                <a:gd name="connsiteY1" fmla="*/ 0 h 358097"/>
                <a:gd name="connsiteX2" fmla="*/ 89648 w 89648"/>
                <a:gd name="connsiteY2" fmla="*/ 358097 h 358097"/>
                <a:gd name="connsiteX3" fmla="*/ 0 w 89648"/>
                <a:gd name="connsiteY3" fmla="*/ 358097 h 358097"/>
                <a:gd name="connsiteX4" fmla="*/ 0 w 89648"/>
                <a:gd name="connsiteY4" fmla="*/ 0 h 35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358097">
                  <a:moveTo>
                    <a:pt x="0" y="0"/>
                  </a:moveTo>
                  <a:lnTo>
                    <a:pt x="89648" y="0"/>
                  </a:lnTo>
                  <a:lnTo>
                    <a:pt x="89648" y="358097"/>
                  </a:lnTo>
                  <a:lnTo>
                    <a:pt x="0" y="3580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  <p:sp>
          <p:nvSpPr>
            <p:cNvPr id="3072" name="Freeform 3071"/>
            <p:cNvSpPr/>
            <p:nvPr/>
          </p:nvSpPr>
          <p:spPr>
            <a:xfrm>
              <a:off x="5457605" y="6003695"/>
              <a:ext cx="89648" cy="358097"/>
            </a:xfrm>
            <a:custGeom>
              <a:avLst/>
              <a:gdLst>
                <a:gd name="connsiteX0" fmla="*/ 0 w 89648"/>
                <a:gd name="connsiteY0" fmla="*/ 0 h 358097"/>
                <a:gd name="connsiteX1" fmla="*/ 89648 w 89648"/>
                <a:gd name="connsiteY1" fmla="*/ 0 h 358097"/>
                <a:gd name="connsiteX2" fmla="*/ 89648 w 89648"/>
                <a:gd name="connsiteY2" fmla="*/ 358097 h 358097"/>
                <a:gd name="connsiteX3" fmla="*/ 0 w 89648"/>
                <a:gd name="connsiteY3" fmla="*/ 358097 h 358097"/>
                <a:gd name="connsiteX4" fmla="*/ 0 w 89648"/>
                <a:gd name="connsiteY4" fmla="*/ 0 h 35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358097">
                  <a:moveTo>
                    <a:pt x="0" y="0"/>
                  </a:moveTo>
                  <a:lnTo>
                    <a:pt x="89648" y="0"/>
                  </a:lnTo>
                  <a:lnTo>
                    <a:pt x="89648" y="358097"/>
                  </a:lnTo>
                  <a:lnTo>
                    <a:pt x="0" y="3580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  <p:sp>
          <p:nvSpPr>
            <p:cNvPr id="3077" name="Freeform 3076"/>
            <p:cNvSpPr/>
            <p:nvPr/>
          </p:nvSpPr>
          <p:spPr>
            <a:xfrm>
              <a:off x="5812231" y="6003695"/>
              <a:ext cx="89648" cy="358097"/>
            </a:xfrm>
            <a:custGeom>
              <a:avLst/>
              <a:gdLst>
                <a:gd name="connsiteX0" fmla="*/ 0 w 89648"/>
                <a:gd name="connsiteY0" fmla="*/ 0 h 358097"/>
                <a:gd name="connsiteX1" fmla="*/ 89648 w 89648"/>
                <a:gd name="connsiteY1" fmla="*/ 0 h 358097"/>
                <a:gd name="connsiteX2" fmla="*/ 89648 w 89648"/>
                <a:gd name="connsiteY2" fmla="*/ 358097 h 358097"/>
                <a:gd name="connsiteX3" fmla="*/ 0 w 89648"/>
                <a:gd name="connsiteY3" fmla="*/ 358097 h 358097"/>
                <a:gd name="connsiteX4" fmla="*/ 0 w 89648"/>
                <a:gd name="connsiteY4" fmla="*/ 0 h 35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358097">
                  <a:moveTo>
                    <a:pt x="0" y="0"/>
                  </a:moveTo>
                  <a:lnTo>
                    <a:pt x="89648" y="0"/>
                  </a:lnTo>
                  <a:lnTo>
                    <a:pt x="89648" y="358097"/>
                  </a:lnTo>
                  <a:lnTo>
                    <a:pt x="0" y="3580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  <p:sp>
          <p:nvSpPr>
            <p:cNvPr id="3082" name="Freeform 3081"/>
            <p:cNvSpPr/>
            <p:nvPr/>
          </p:nvSpPr>
          <p:spPr>
            <a:xfrm>
              <a:off x="6105709" y="6003695"/>
              <a:ext cx="89648" cy="358097"/>
            </a:xfrm>
            <a:custGeom>
              <a:avLst/>
              <a:gdLst>
                <a:gd name="connsiteX0" fmla="*/ 0 w 89648"/>
                <a:gd name="connsiteY0" fmla="*/ 0 h 358097"/>
                <a:gd name="connsiteX1" fmla="*/ 89648 w 89648"/>
                <a:gd name="connsiteY1" fmla="*/ 0 h 358097"/>
                <a:gd name="connsiteX2" fmla="*/ 89648 w 89648"/>
                <a:gd name="connsiteY2" fmla="*/ 358097 h 358097"/>
                <a:gd name="connsiteX3" fmla="*/ 0 w 89648"/>
                <a:gd name="connsiteY3" fmla="*/ 358097 h 358097"/>
                <a:gd name="connsiteX4" fmla="*/ 0 w 89648"/>
                <a:gd name="connsiteY4" fmla="*/ 0 h 35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358097">
                  <a:moveTo>
                    <a:pt x="0" y="0"/>
                  </a:moveTo>
                  <a:lnTo>
                    <a:pt x="89648" y="0"/>
                  </a:lnTo>
                  <a:lnTo>
                    <a:pt x="89648" y="358097"/>
                  </a:lnTo>
                  <a:lnTo>
                    <a:pt x="0" y="3580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  <p:sp>
          <p:nvSpPr>
            <p:cNvPr id="3088" name="Freeform 3087"/>
            <p:cNvSpPr/>
            <p:nvPr/>
          </p:nvSpPr>
          <p:spPr>
            <a:xfrm>
              <a:off x="6460336" y="6003695"/>
              <a:ext cx="89648" cy="358097"/>
            </a:xfrm>
            <a:custGeom>
              <a:avLst/>
              <a:gdLst>
                <a:gd name="connsiteX0" fmla="*/ 0 w 89648"/>
                <a:gd name="connsiteY0" fmla="*/ 0 h 358097"/>
                <a:gd name="connsiteX1" fmla="*/ 89648 w 89648"/>
                <a:gd name="connsiteY1" fmla="*/ 0 h 358097"/>
                <a:gd name="connsiteX2" fmla="*/ 89648 w 89648"/>
                <a:gd name="connsiteY2" fmla="*/ 358097 h 358097"/>
                <a:gd name="connsiteX3" fmla="*/ 0 w 89648"/>
                <a:gd name="connsiteY3" fmla="*/ 358097 h 358097"/>
                <a:gd name="connsiteX4" fmla="*/ 0 w 89648"/>
                <a:gd name="connsiteY4" fmla="*/ 0 h 35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8" h="358097">
                  <a:moveTo>
                    <a:pt x="0" y="0"/>
                  </a:moveTo>
                  <a:lnTo>
                    <a:pt x="89648" y="0"/>
                  </a:lnTo>
                  <a:lnTo>
                    <a:pt x="89648" y="358097"/>
                  </a:lnTo>
                  <a:lnTo>
                    <a:pt x="0" y="3580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2700" rIns="3556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6799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5887</TotalTime>
  <Words>600</Words>
  <Application>Microsoft Office PowerPoint</Application>
  <PresentationFormat>On-screen Show (4:3)</PresentationFormat>
  <Paragraphs>108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Acrobat Document</vt:lpstr>
      <vt:lpstr>Mono Cliffs Outdoor Education Centre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following slides are of the programs that your teachers have selected for you to participate in during your visit:</vt:lpstr>
      <vt:lpstr>PowerPoint Presentation</vt:lpstr>
      <vt:lpstr>PowerPoint Presentation</vt:lpstr>
      <vt:lpstr>PowerPoint Presentation</vt:lpstr>
      <vt:lpstr>PowerPoint Presentation</vt:lpstr>
      <vt:lpstr>Fur Traders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Team Building and Initiatives</vt:lpstr>
      <vt:lpstr>Wolf Prowl</vt:lpstr>
      <vt:lpstr>Woodworking</vt:lpstr>
      <vt:lpstr>Evening programs</vt:lpstr>
      <vt:lpstr>EcoChallenge Award</vt:lpstr>
      <vt:lpstr>Where will you sleep?</vt:lpstr>
      <vt:lpstr>PowerPoint Presentation</vt:lpstr>
      <vt:lpstr>Permission forms</vt:lpstr>
      <vt:lpstr>What to bring</vt:lpstr>
      <vt:lpstr>Dressing for weather</vt:lpstr>
      <vt:lpstr>Do not bring:</vt:lpstr>
      <vt:lpstr>Looking forward to seeing you soon!</vt:lpstr>
    </vt:vector>
  </TitlesOfParts>
  <Company>Toronto District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</dc:creator>
  <cp:lastModifiedBy>Blackie, Michelle</cp:lastModifiedBy>
  <cp:revision>214</cp:revision>
  <cp:lastPrinted>2016-01-14T17:48:01Z</cp:lastPrinted>
  <dcterms:created xsi:type="dcterms:W3CDTF">2015-12-10T16:30:16Z</dcterms:created>
  <dcterms:modified xsi:type="dcterms:W3CDTF">2019-11-15T17:19:52Z</dcterms:modified>
</cp:coreProperties>
</file>