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2" r:id="rId1"/>
  </p:sldMasterIdLst>
  <p:sldIdLst>
    <p:sldId id="256" r:id="rId2"/>
    <p:sldId id="261" r:id="rId3"/>
    <p:sldId id="279" r:id="rId4"/>
    <p:sldId id="258" r:id="rId5"/>
    <p:sldId id="263" r:id="rId6"/>
    <p:sldId id="264" r:id="rId7"/>
    <p:sldId id="257" r:id="rId8"/>
    <p:sldId id="259" r:id="rId9"/>
    <p:sldId id="265" r:id="rId10"/>
    <p:sldId id="266" r:id="rId11"/>
    <p:sldId id="267" r:id="rId12"/>
    <p:sldId id="268" r:id="rId13"/>
    <p:sldId id="275" r:id="rId14"/>
    <p:sldId id="276" r:id="rId15"/>
    <p:sldId id="278" r:id="rId16"/>
    <p:sldId id="282" r:id="rId17"/>
    <p:sldId id="270" r:id="rId18"/>
    <p:sldId id="260" r:id="rId19"/>
    <p:sldId id="271" r:id="rId20"/>
    <p:sldId id="283" r:id="rId21"/>
    <p:sldId id="280" r:id="rId22"/>
    <p:sldId id="269" r:id="rId23"/>
    <p:sldId id="272" r:id="rId24"/>
    <p:sldId id="274" r:id="rId25"/>
    <p:sldId id="281" r:id="rId26"/>
    <p:sldId id="2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1" d="100"/>
          <a:sy n="101" d="100"/>
        </p:scale>
        <p:origin x="-56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759DA28B-AA3C-C349-A1C1-7FE0EDA0BA57}"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59DA28B-AA3C-C349-A1C1-7FE0EDA0BA57}" type="datetimeFigureOut">
              <a:rPr lang="en-US" smtClean="0"/>
              <a:pPr/>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E89B4-ED4E-A64E-B786-F1E7B0A38DF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759DA28B-AA3C-C349-A1C1-7FE0EDA0BA57}"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759DA28B-AA3C-C349-A1C1-7FE0EDA0BA57}"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759DA28B-AA3C-C349-A1C1-7FE0EDA0BA57}"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759DA28B-AA3C-C349-A1C1-7FE0EDA0BA57}"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E89B4-ED4E-A64E-B786-F1E7B0A38DF3}"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59DA28B-AA3C-C349-A1C1-7FE0EDA0BA57}"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759DA28B-AA3C-C349-A1C1-7FE0EDA0BA57}" type="datetimeFigureOut">
              <a:rPr lang="en-US" smtClean="0"/>
              <a:pPr/>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759DA28B-AA3C-C349-A1C1-7FE0EDA0BA57}" type="datetimeFigureOut">
              <a:rPr lang="en-US" smtClean="0"/>
              <a:pPr/>
              <a:t>1/28/12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59DA28B-AA3C-C349-A1C1-7FE0EDA0BA57}" type="datetimeFigureOut">
              <a:rPr lang="en-US" smtClean="0"/>
              <a:pPr/>
              <a:t>1/28/12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DA28B-AA3C-C349-A1C1-7FE0EDA0BA57}" type="datetimeFigureOut">
              <a:rPr lang="en-US" smtClean="0"/>
              <a:pPr/>
              <a:t>1/28/12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59DA28B-AA3C-C349-A1C1-7FE0EDA0BA57}" type="datetimeFigureOut">
              <a:rPr lang="en-US" smtClean="0"/>
              <a:pPr/>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E89B4-ED4E-A64E-B786-F1E7B0A38D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59DA28B-AA3C-C349-A1C1-7FE0EDA0BA57}" type="datetimeFigureOut">
              <a:rPr lang="en-US" smtClean="0"/>
              <a:pPr/>
              <a:t>1/28/12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3C4E89B4-ED4E-A64E-B786-F1E7B0A38D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dsb.on.c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dsb.on.ca/librar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sources.elearningontario.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learn360.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pfont.on.ca" TargetMode="External"/><Relationship Id="rId3" Type="http://schemas.openxmlformats.org/officeDocument/2006/relationships/hyperlink" Target="http://www.fslhomeworktoolbox.c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CPFatBrianPS@gmail.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dsb.on.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Homework Help &amp; Online Resources</a:t>
            </a:r>
            <a:endParaRPr lang="en-US" dirty="0"/>
          </a:p>
        </p:txBody>
      </p:sp>
      <p:sp>
        <p:nvSpPr>
          <p:cNvPr id="3" name="Subtitle 2"/>
          <p:cNvSpPr>
            <a:spLocks noGrp="1"/>
          </p:cNvSpPr>
          <p:nvPr>
            <p:ph type="subTitle" idx="1"/>
          </p:nvPr>
        </p:nvSpPr>
        <p:spPr/>
        <p:txBody>
          <a:bodyPr/>
          <a:lstStyle/>
          <a:p>
            <a:r>
              <a:rPr lang="en-US" dirty="0" smtClean="0"/>
              <a:t>Presented by:  Kristina Laperle, Brian Council CPF Rep. &amp; M. Albert Etienne, Brian Staff Librarian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Responsibilities</a:t>
            </a:r>
            <a:endParaRPr lang="en-US" dirty="0"/>
          </a:p>
        </p:txBody>
      </p:sp>
      <p:sp>
        <p:nvSpPr>
          <p:cNvPr id="4" name="Text Placeholder 3"/>
          <p:cNvSpPr>
            <a:spLocks noGrp="1"/>
          </p:cNvSpPr>
          <p:nvPr>
            <p:ph type="body" idx="1"/>
          </p:nvPr>
        </p:nvSpPr>
        <p:spPr/>
        <p:txBody>
          <a:bodyPr/>
          <a:lstStyle/>
          <a:p>
            <a:r>
              <a:rPr lang="en-US" dirty="0" smtClean="0"/>
              <a:t>Teachers</a:t>
            </a:r>
          </a:p>
          <a:p>
            <a:endParaRPr lang="en-US" dirty="0"/>
          </a:p>
        </p:txBody>
      </p:sp>
      <p:sp>
        <p:nvSpPr>
          <p:cNvPr id="3" name="Content Placeholder 2"/>
          <p:cNvSpPr>
            <a:spLocks noGrp="1"/>
          </p:cNvSpPr>
          <p:nvPr>
            <p:ph sz="half" idx="2"/>
          </p:nvPr>
        </p:nvSpPr>
        <p:spPr>
          <a:xfrm>
            <a:off x="549274" y="2204111"/>
            <a:ext cx="3840480" cy="3739489"/>
          </a:xfrm>
        </p:spPr>
        <p:txBody>
          <a:bodyPr>
            <a:normAutofit fontScale="85000" lnSpcReduction="20000"/>
          </a:bodyPr>
          <a:lstStyle/>
          <a:p>
            <a:r>
              <a:rPr lang="en-US" dirty="0" smtClean="0"/>
              <a:t>encouraging a partnership with family and students that promotes… </a:t>
            </a:r>
            <a:r>
              <a:rPr lang="en-US" b="1" dirty="0" smtClean="0"/>
              <a:t>communication</a:t>
            </a:r>
            <a:r>
              <a:rPr lang="en-US" dirty="0" smtClean="0"/>
              <a:t> and supports families in the homework process; </a:t>
            </a:r>
          </a:p>
          <a:p>
            <a:r>
              <a:rPr lang="en-US" dirty="0" smtClean="0"/>
              <a:t>assigning homework… appropriate to the student’s age, developmental level, learning style, skills and </a:t>
            </a:r>
            <a:r>
              <a:rPr lang="en-US" b="1" dirty="0" smtClean="0"/>
              <a:t>individual needs</a:t>
            </a:r>
          </a:p>
          <a:p>
            <a:r>
              <a:rPr lang="en-US" dirty="0" smtClean="0"/>
              <a:t>teaching the skills necessary… to complete the homework and become successful </a:t>
            </a:r>
            <a:r>
              <a:rPr lang="en-US" b="1" dirty="0" smtClean="0"/>
              <a:t>independent learners</a:t>
            </a:r>
            <a:endParaRPr lang="en-US" b="1" dirty="0"/>
          </a:p>
        </p:txBody>
      </p:sp>
      <p:sp>
        <p:nvSpPr>
          <p:cNvPr id="5" name="Text Placeholder 4"/>
          <p:cNvSpPr>
            <a:spLocks noGrp="1"/>
          </p:cNvSpPr>
          <p:nvPr>
            <p:ph type="body" sz="quarter" idx="3"/>
          </p:nvPr>
        </p:nvSpPr>
        <p:spPr/>
        <p:txBody>
          <a:bodyPr/>
          <a:lstStyle/>
          <a:p>
            <a:r>
              <a:rPr lang="en-US" dirty="0" smtClean="0"/>
              <a:t>Students</a:t>
            </a:r>
          </a:p>
          <a:p>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ensuring that he/she clearly </a:t>
            </a:r>
            <a:r>
              <a:rPr lang="en-US" b="1" dirty="0" smtClean="0"/>
              <a:t>understands the homework </a:t>
            </a:r>
            <a:r>
              <a:rPr lang="en-US" dirty="0" smtClean="0"/>
              <a:t>assigned, i.e. assignments, criteria, and timelines, and asks for clarification or assistance from the teacher when not clear regularly</a:t>
            </a:r>
          </a:p>
          <a:p>
            <a:r>
              <a:rPr lang="en-US" b="1" dirty="0" smtClean="0"/>
              <a:t>Completing homework </a:t>
            </a:r>
            <a:r>
              <a:rPr lang="en-US" dirty="0" smtClean="0"/>
              <a:t>in a timely manner to the best of his/her ability</a:t>
            </a:r>
          </a:p>
          <a:p>
            <a:r>
              <a:rPr lang="en-US" dirty="0" smtClean="0"/>
              <a:t> </a:t>
            </a:r>
            <a:r>
              <a:rPr lang="en-US" b="1" dirty="0" smtClean="0"/>
              <a:t>managing time and materials</a:t>
            </a:r>
            <a:r>
              <a:rPr lang="en-US" dirty="0" smtClean="0"/>
              <a:t>, e.g. by bringing home necessary materials.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Family Responsibilities</a:t>
            </a:r>
            <a:endParaRPr lang="en-US" dirty="0"/>
          </a:p>
        </p:txBody>
      </p:sp>
      <p:sp>
        <p:nvSpPr>
          <p:cNvPr id="8" name="Content Placeholder 7"/>
          <p:cNvSpPr>
            <a:spLocks noGrp="1"/>
          </p:cNvSpPr>
          <p:nvPr>
            <p:ph idx="1"/>
          </p:nvPr>
        </p:nvSpPr>
        <p:spPr/>
        <p:txBody>
          <a:bodyPr>
            <a:normAutofit/>
          </a:bodyPr>
          <a:lstStyle/>
          <a:p>
            <a:r>
              <a:rPr lang="en-US" b="1" dirty="0" smtClean="0"/>
              <a:t>reading </a:t>
            </a:r>
            <a:r>
              <a:rPr lang="en-US" dirty="0" smtClean="0"/>
              <a:t>in English, French (French Immersion) and/or the family’s first language throughout the elementary years of their children’s education</a:t>
            </a:r>
          </a:p>
          <a:p>
            <a:r>
              <a:rPr lang="en-US" dirty="0" smtClean="0"/>
              <a:t>providing an </a:t>
            </a:r>
            <a:r>
              <a:rPr lang="en-US" b="1" dirty="0" smtClean="0"/>
              <a:t>environment</a:t>
            </a:r>
            <a:r>
              <a:rPr lang="en-US" dirty="0" smtClean="0"/>
              <a:t>, i.e. workplace, block of uninterrupted time, usually in the home or in an alternative setting…for homework to be done</a:t>
            </a:r>
          </a:p>
          <a:p>
            <a:r>
              <a:rPr lang="en-US" dirty="0" smtClean="0"/>
              <a:t>providing encouragement and appropriate </a:t>
            </a:r>
            <a:r>
              <a:rPr lang="en-US" b="1" dirty="0" smtClean="0"/>
              <a:t>support</a:t>
            </a:r>
            <a:r>
              <a:rPr lang="en-US" dirty="0" smtClean="0"/>
              <a:t> without doing the homework for their child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Responsibilities </a:t>
            </a:r>
            <a:r>
              <a:rPr lang="en-US" sz="2800" dirty="0" smtClean="0"/>
              <a:t>(</a:t>
            </a:r>
            <a:r>
              <a:rPr lang="en-US" sz="2800" dirty="0" err="1" smtClean="0"/>
              <a:t>con’t</a:t>
            </a:r>
            <a:r>
              <a:rPr lang="en-US" sz="2800" dirty="0" smtClean="0"/>
              <a:t>..)</a:t>
            </a:r>
            <a:endParaRPr lang="en-US" sz="2800" dirty="0"/>
          </a:p>
        </p:txBody>
      </p:sp>
      <p:sp>
        <p:nvSpPr>
          <p:cNvPr id="3" name="Content Placeholder 2"/>
          <p:cNvSpPr>
            <a:spLocks noGrp="1"/>
          </p:cNvSpPr>
          <p:nvPr>
            <p:ph idx="1"/>
          </p:nvPr>
        </p:nvSpPr>
        <p:spPr/>
        <p:txBody>
          <a:bodyPr/>
          <a:lstStyle/>
          <a:p>
            <a:r>
              <a:rPr lang="en-US" dirty="0" smtClean="0"/>
              <a:t>providing a healthy </a:t>
            </a:r>
            <a:r>
              <a:rPr lang="en-US" b="1" dirty="0" smtClean="0"/>
              <a:t>balance</a:t>
            </a:r>
            <a:r>
              <a:rPr lang="en-US" dirty="0" smtClean="0"/>
              <a:t> between homework, co-curricular activities and family commitments</a:t>
            </a:r>
          </a:p>
          <a:p>
            <a:r>
              <a:rPr lang="en-US" dirty="0" smtClean="0"/>
              <a:t> stopping their child from continuing to complete homework at </a:t>
            </a:r>
            <a:r>
              <a:rPr lang="en-US" b="1" dirty="0" smtClean="0"/>
              <a:t>bedtime</a:t>
            </a:r>
            <a:r>
              <a:rPr lang="en-US" dirty="0" smtClean="0"/>
              <a:t>, even if the child is not done</a:t>
            </a:r>
          </a:p>
          <a:p>
            <a:r>
              <a:rPr lang="en-US" dirty="0" smtClean="0"/>
              <a:t>contacting the classroom teacher if their child is not consistently able to do the homework by him/herself or if </a:t>
            </a:r>
            <a:r>
              <a:rPr lang="en-US" b="1" dirty="0" smtClean="0"/>
              <a:t>challenges</a:t>
            </a:r>
            <a:r>
              <a:rPr lang="en-US" dirty="0" smtClean="0"/>
              <a:t> or questions arise.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Quiz - Part 1</a:t>
            </a:r>
            <a:br>
              <a:rPr lang="en-US" dirty="0" smtClean="0"/>
            </a:br>
            <a:r>
              <a:rPr lang="en-US" sz="1600" dirty="0" smtClean="0"/>
              <a:t>Put the sentences into ‘regular - everyday - normal’ English.</a:t>
            </a:r>
            <a:endParaRPr lang="en-US" sz="1600"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dirty="0" smtClean="0"/>
              <a:t>It is fruitless to become lachrymose over precipitately departed lactose fluid.</a:t>
            </a:r>
          </a:p>
          <a:p>
            <a:pPr marL="457200" indent="-457200">
              <a:buAutoNum type="arabicPeriod"/>
            </a:pPr>
            <a:r>
              <a:rPr lang="en-US" dirty="0" err="1" smtClean="0"/>
              <a:t>Scinntillate</a:t>
            </a:r>
            <a:r>
              <a:rPr lang="en-US" dirty="0" smtClean="0"/>
              <a:t>, scintillate asteroid minute.</a:t>
            </a:r>
          </a:p>
          <a:p>
            <a:pPr marL="457200" indent="-457200">
              <a:buAutoNum type="arabicPeriod"/>
            </a:pPr>
            <a:r>
              <a:rPr lang="en-US" dirty="0" smtClean="0"/>
              <a:t>Members of an avian species of identical plumage congregate.</a:t>
            </a:r>
          </a:p>
          <a:p>
            <a:pPr marL="457200" indent="-457200">
              <a:buAutoNum type="arabicPeriod"/>
            </a:pPr>
            <a:r>
              <a:rPr lang="en-US" dirty="0" smtClean="0"/>
              <a:t>Surveillance should precede </a:t>
            </a:r>
            <a:r>
              <a:rPr lang="en-US" dirty="0" err="1" smtClean="0"/>
              <a:t>saltation</a:t>
            </a:r>
            <a:r>
              <a:rPr lang="en-US" dirty="0" smtClean="0"/>
              <a:t>.</a:t>
            </a:r>
          </a:p>
          <a:p>
            <a:pPr marL="457200" indent="-457200">
              <a:buAutoNum type="arabicPeriod"/>
            </a:pPr>
            <a:r>
              <a:rPr lang="en-US" dirty="0" smtClean="0"/>
              <a:t>The temperature of aqueous content of an unremittingly ogled saucepan does not reach 212 </a:t>
            </a:r>
            <a:r>
              <a:rPr lang="en-US" dirty="0" err="1" smtClean="0"/>
              <a:t>farenheit</a:t>
            </a:r>
            <a:r>
              <a:rPr lang="en-US" dirty="0" smtClean="0"/>
              <a:t>.</a:t>
            </a:r>
          </a:p>
          <a:p>
            <a:pPr marL="457200" indent="-457200">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Quiz – Part 2</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6"/>
            </a:pPr>
            <a:r>
              <a:rPr lang="en-US" dirty="0" err="1" smtClean="0"/>
              <a:t>Neophite’s</a:t>
            </a:r>
            <a:r>
              <a:rPr lang="en-US" dirty="0" smtClean="0"/>
              <a:t> serendipity.</a:t>
            </a:r>
          </a:p>
          <a:p>
            <a:pPr marL="457200" indent="-457200">
              <a:buFont typeface="+mj-lt"/>
              <a:buAutoNum type="arabicPeriod" startAt="6"/>
            </a:pPr>
            <a:r>
              <a:rPr lang="en-US" dirty="0" smtClean="0"/>
              <a:t>The stylus is more potent than the claymore.</a:t>
            </a:r>
          </a:p>
          <a:p>
            <a:pPr marL="457200" indent="-457200">
              <a:buFont typeface="+mj-lt"/>
              <a:buAutoNum type="arabicPeriod" startAt="6"/>
            </a:pPr>
            <a:r>
              <a:rPr lang="en-US" dirty="0" smtClean="0"/>
              <a:t>It is fruitless to attempt to indoctrinate a superannuated canine with innovative </a:t>
            </a:r>
            <a:r>
              <a:rPr lang="en-US" dirty="0" err="1" smtClean="0"/>
              <a:t>manoeuvers</a:t>
            </a:r>
            <a:r>
              <a:rPr lang="en-US" dirty="0" smtClean="0"/>
              <a:t>.</a:t>
            </a:r>
          </a:p>
          <a:p>
            <a:pPr marL="457200" indent="-457200">
              <a:buFont typeface="+mj-lt"/>
              <a:buAutoNum type="arabicPeriod" startAt="6"/>
            </a:pPr>
            <a:r>
              <a:rPr lang="en-US" dirty="0" smtClean="0"/>
              <a:t>Missiles of ligneous or </a:t>
            </a:r>
            <a:r>
              <a:rPr lang="en-US" dirty="0" err="1" smtClean="0"/>
              <a:t>petrous</a:t>
            </a:r>
            <a:r>
              <a:rPr lang="en-US" dirty="0" smtClean="0"/>
              <a:t> consistency have the potential of fracturing my osseous structure, but </a:t>
            </a:r>
            <a:r>
              <a:rPr lang="en-US" dirty="0" err="1" smtClean="0"/>
              <a:t>appelations</a:t>
            </a:r>
            <a:r>
              <a:rPr lang="en-US" dirty="0" smtClean="0"/>
              <a:t> will eternally be benign.</a:t>
            </a:r>
          </a:p>
          <a:p>
            <a:pPr marL="457200" indent="-457200">
              <a:buFont typeface="+mj-lt"/>
              <a:buAutoNum type="arabicPeriod" startAt="6"/>
            </a:pPr>
            <a:r>
              <a:rPr lang="en-US" dirty="0" smtClean="0"/>
              <a:t>Individuals who make their abode in vitreous edifices would be advised to refrain from catapulting </a:t>
            </a:r>
            <a:r>
              <a:rPr lang="en-US" dirty="0" err="1" smtClean="0"/>
              <a:t>petrous</a:t>
            </a:r>
            <a:r>
              <a:rPr lang="en-US" dirty="0" smtClean="0"/>
              <a:t> projectiles.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Quiz - Answers</a:t>
            </a:r>
            <a:endParaRPr lang="en-US" dirty="0"/>
          </a:p>
        </p:txBody>
      </p:sp>
      <p:sp>
        <p:nvSpPr>
          <p:cNvPr id="5" name="Content Placeholder 4"/>
          <p:cNvSpPr>
            <a:spLocks noGrp="1"/>
          </p:cNvSpPr>
          <p:nvPr>
            <p:ph sz="half" idx="1"/>
          </p:nvPr>
        </p:nvSpPr>
        <p:spPr/>
        <p:txBody>
          <a:bodyPr/>
          <a:lstStyle/>
          <a:p>
            <a:pPr marL="457200" indent="-457200">
              <a:buAutoNum type="arabicPeriod"/>
            </a:pPr>
            <a:r>
              <a:rPr lang="en-US" dirty="0" smtClean="0"/>
              <a:t>No use crying over spilled milk.</a:t>
            </a:r>
          </a:p>
          <a:p>
            <a:pPr marL="457200" indent="-457200">
              <a:buAutoNum type="arabicPeriod"/>
            </a:pPr>
            <a:r>
              <a:rPr lang="en-US" dirty="0" smtClean="0"/>
              <a:t>Twinkle, twinkle little star.</a:t>
            </a:r>
          </a:p>
          <a:p>
            <a:pPr marL="457200" indent="-457200">
              <a:buAutoNum type="arabicPeriod"/>
            </a:pPr>
            <a:r>
              <a:rPr lang="en-US" dirty="0" smtClean="0"/>
              <a:t>Birds of a feather, flock together.</a:t>
            </a:r>
          </a:p>
          <a:p>
            <a:pPr marL="457200" indent="-457200">
              <a:buAutoNum type="arabicPeriod"/>
            </a:pPr>
            <a:r>
              <a:rPr lang="en-US" dirty="0" smtClean="0"/>
              <a:t>Look before you leap.</a:t>
            </a:r>
          </a:p>
          <a:p>
            <a:pPr marL="457200" indent="-457200">
              <a:buAutoNum type="arabicPeriod"/>
            </a:pPr>
            <a:r>
              <a:rPr lang="en-US" dirty="0" smtClean="0"/>
              <a:t>A watched pot never boils.</a:t>
            </a:r>
          </a:p>
        </p:txBody>
      </p:sp>
      <p:sp>
        <p:nvSpPr>
          <p:cNvPr id="6" name="Content Placeholder 5"/>
          <p:cNvSpPr>
            <a:spLocks noGrp="1"/>
          </p:cNvSpPr>
          <p:nvPr>
            <p:ph sz="half" idx="2"/>
          </p:nvPr>
        </p:nvSpPr>
        <p:spPr/>
        <p:txBody>
          <a:bodyPr/>
          <a:lstStyle/>
          <a:p>
            <a:pPr marL="457200" indent="-457200">
              <a:buFont typeface="+mj-lt"/>
              <a:buAutoNum type="arabicPeriod" startAt="6"/>
            </a:pPr>
            <a:r>
              <a:rPr lang="en-US" dirty="0" smtClean="0"/>
              <a:t>Ignorance is bliss.</a:t>
            </a:r>
          </a:p>
          <a:p>
            <a:pPr marL="457200" indent="-457200">
              <a:buFont typeface="+mj-lt"/>
              <a:buAutoNum type="arabicPeriod" startAt="6"/>
            </a:pPr>
            <a:r>
              <a:rPr lang="en-US" dirty="0" smtClean="0"/>
              <a:t>The pen is mightier than the sword.</a:t>
            </a:r>
          </a:p>
          <a:p>
            <a:pPr marL="457200" indent="-457200">
              <a:buFont typeface="+mj-lt"/>
              <a:buAutoNum type="arabicPeriod" startAt="6"/>
            </a:pPr>
            <a:r>
              <a:rPr lang="en-US" dirty="0" smtClean="0"/>
              <a:t>You can’t teach an old dog new tricks.</a:t>
            </a:r>
          </a:p>
          <a:p>
            <a:pPr marL="457200" indent="-457200">
              <a:buFont typeface="+mj-lt"/>
              <a:buAutoNum type="arabicPeriod" startAt="6"/>
            </a:pPr>
            <a:r>
              <a:rPr lang="en-US" dirty="0" smtClean="0"/>
              <a:t>Sticks and stones can break my bones, but names will never hurt me.</a:t>
            </a:r>
          </a:p>
          <a:p>
            <a:pPr marL="457200" indent="-457200">
              <a:buFont typeface="+mj-lt"/>
              <a:buAutoNum type="arabicPeriod" startAt="6"/>
            </a:pPr>
            <a:r>
              <a:rPr lang="en-US" dirty="0" smtClean="0"/>
              <a:t>People in glass houses shouldn’t throw stones.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Secret = </a:t>
            </a:r>
            <a:br>
              <a:rPr lang="en-US" dirty="0" smtClean="0"/>
            </a:br>
            <a:r>
              <a:rPr lang="en-US" dirty="0" smtClean="0"/>
              <a:t>Prior Knowledge</a:t>
            </a:r>
            <a:endParaRPr lang="en-US" dirty="0"/>
          </a:p>
        </p:txBody>
      </p:sp>
      <p:sp>
        <p:nvSpPr>
          <p:cNvPr id="6" name="Content Placeholder 5"/>
          <p:cNvSpPr>
            <a:spLocks noGrp="1"/>
          </p:cNvSpPr>
          <p:nvPr>
            <p:ph idx="1"/>
          </p:nvPr>
        </p:nvSpPr>
        <p:spPr/>
        <p:txBody>
          <a:bodyPr/>
          <a:lstStyle/>
          <a:p>
            <a:r>
              <a:rPr lang="en-US" dirty="0" smtClean="0"/>
              <a:t>The English Quiz was difficult if you tried to translate every word.</a:t>
            </a:r>
          </a:p>
          <a:p>
            <a:r>
              <a:rPr lang="en-US" dirty="0" smtClean="0"/>
              <a:t>Once you realized that all the sentences were proverbs, the task was much easier to complete because you could rely on your prior knowledge of proverbs to help you understand.</a:t>
            </a:r>
          </a:p>
          <a:p>
            <a:r>
              <a:rPr lang="en-US" dirty="0" smtClean="0"/>
              <a:t>By helping your children build knowledge in each subject area (math, science, social studies, etc…), they will understand and learn better because this will reinforce what they learned in class.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Support &amp; Curriculum Knowledge</a:t>
            </a:r>
            <a:endParaRPr lang="en-US" dirty="0"/>
          </a:p>
        </p:txBody>
      </p:sp>
      <p:sp>
        <p:nvSpPr>
          <p:cNvPr id="3" name="Content Placeholder 2"/>
          <p:cNvSpPr>
            <a:spLocks noGrp="1"/>
          </p:cNvSpPr>
          <p:nvPr>
            <p:ph idx="1"/>
          </p:nvPr>
        </p:nvSpPr>
        <p:spPr/>
        <p:txBody>
          <a:bodyPr>
            <a:normAutofit fontScale="92500"/>
          </a:bodyPr>
          <a:lstStyle/>
          <a:p>
            <a:r>
              <a:rPr lang="en-US" dirty="0" smtClean="0"/>
              <a:t>Visit TDSB website for Curriculum documents and sample activities  </a:t>
            </a:r>
            <a:r>
              <a:rPr lang="en-US" dirty="0" smtClean="0">
                <a:hlinkClick r:id="rId2"/>
              </a:rPr>
              <a:t>www.tdsb.on.ca</a:t>
            </a:r>
            <a:endParaRPr lang="en-US" dirty="0" smtClean="0"/>
          </a:p>
          <a:p>
            <a:pPr lvl="1"/>
            <a:r>
              <a:rPr lang="en-US" dirty="0" smtClean="0"/>
              <a:t>Look for “Overall Expectations” and “Specific Expectations”</a:t>
            </a:r>
          </a:p>
          <a:p>
            <a:r>
              <a:rPr lang="en-US" dirty="0" smtClean="0"/>
              <a:t>Buy workbooks appropriate to your child’s grade level – available at Scholastic, Indigo, </a:t>
            </a:r>
            <a:r>
              <a:rPr lang="en-US" dirty="0" err="1" smtClean="0"/>
              <a:t>Sonsuh</a:t>
            </a:r>
            <a:endParaRPr lang="en-US" dirty="0" smtClean="0"/>
          </a:p>
          <a:p>
            <a:r>
              <a:rPr lang="en-US" dirty="0" smtClean="0"/>
              <a:t>Websites with graded activities (see links under “Elementary Subjects” on the TDSB library website)</a:t>
            </a:r>
          </a:p>
          <a:p>
            <a:r>
              <a:rPr lang="en-US" dirty="0" smtClean="0"/>
              <a:t>Make it FUN by adding experiential learning activities at Toronto’s many attractions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Library Website</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charset="2"/>
              <a:buChar char="§"/>
            </a:pPr>
            <a:r>
              <a:rPr lang="en-US" dirty="0" smtClean="0">
                <a:hlinkClick r:id="rId2"/>
              </a:rPr>
              <a:t>www.tdsb.on.ca/libraries</a:t>
            </a:r>
            <a:r>
              <a:rPr lang="en-US" dirty="0" smtClean="0"/>
              <a:t> - The following links on the TDSB Library website are particularly useful for Elementary School </a:t>
            </a:r>
            <a:r>
              <a:rPr lang="en-US" dirty="0" smtClean="0"/>
              <a:t>students</a:t>
            </a:r>
            <a:r>
              <a:rPr lang="en-US" dirty="0" smtClean="0"/>
              <a:t>. </a:t>
            </a:r>
            <a:r>
              <a:rPr lang="en-US" b="1" dirty="0" smtClean="0"/>
              <a:t>S</a:t>
            </a:r>
            <a:r>
              <a:rPr lang="en-US" b="1" dirty="0" smtClean="0"/>
              <a:t>ee </a:t>
            </a:r>
            <a:r>
              <a:rPr lang="en-US" b="1" dirty="0" smtClean="0"/>
              <a:t>your “The Inquiry Journey” bookmark for Logins and </a:t>
            </a:r>
            <a:r>
              <a:rPr lang="en-US" b="1" dirty="0" smtClean="0"/>
              <a:t>Passwords where necessary.</a:t>
            </a:r>
          </a:p>
          <a:p>
            <a:pPr>
              <a:buFont typeface="Wingdings" charset="2"/>
              <a:buChar char="§"/>
            </a:pPr>
            <a:r>
              <a:rPr lang="en-US" b="1" dirty="0" smtClean="0"/>
              <a:t>E-BOOKS </a:t>
            </a:r>
            <a:r>
              <a:rPr lang="en-US" dirty="0" smtClean="0"/>
              <a:t>&gt; </a:t>
            </a:r>
            <a:r>
              <a:rPr lang="en-US" dirty="0" err="1" smtClean="0"/>
              <a:t>Bookflix</a:t>
            </a:r>
            <a:endParaRPr lang="en-US" dirty="0" smtClean="0"/>
          </a:p>
          <a:p>
            <a:pPr>
              <a:buFont typeface="Wingdings" charset="2"/>
              <a:buChar char="§"/>
            </a:pPr>
            <a:r>
              <a:rPr lang="en-US" b="1" dirty="0" smtClean="0"/>
              <a:t>ELEMENTARY SUBJECTS</a:t>
            </a:r>
          </a:p>
          <a:p>
            <a:pPr lvl="1">
              <a:buFont typeface="Wingdings" charset="2"/>
              <a:buChar char="Ø"/>
            </a:pPr>
            <a:r>
              <a:rPr lang="en-US" dirty="0" smtClean="0"/>
              <a:t>Language &gt; </a:t>
            </a:r>
            <a:r>
              <a:rPr lang="en-US" dirty="0" err="1" smtClean="0"/>
              <a:t>Storyvalues</a:t>
            </a:r>
            <a:endParaRPr lang="en-US" dirty="0" smtClean="0"/>
          </a:p>
          <a:p>
            <a:pPr lvl="1">
              <a:buFont typeface="Wingdings" charset="2"/>
              <a:buChar char="Ø"/>
            </a:pPr>
            <a:r>
              <a:rPr lang="en-US" dirty="0" smtClean="0"/>
              <a:t>Mathematics &gt; Coolmath4kids</a:t>
            </a:r>
          </a:p>
          <a:p>
            <a:pPr lvl="1">
              <a:buFont typeface="Wingdings" charset="2"/>
              <a:buChar char="Ø"/>
            </a:pPr>
            <a:r>
              <a:rPr lang="en-US" dirty="0" smtClean="0"/>
              <a:t>Mathematics &gt; Math Homework Help </a:t>
            </a:r>
          </a:p>
          <a:p>
            <a:r>
              <a:rPr lang="en-US" b="1" dirty="0" smtClean="0"/>
              <a:t>ONLINE DATABASES </a:t>
            </a:r>
            <a:r>
              <a:rPr lang="en-US" dirty="0" smtClean="0"/>
              <a:t>&gt; OERB (Ontario Educational Resource Bank)</a:t>
            </a:r>
          </a:p>
          <a:p>
            <a:r>
              <a:rPr lang="en-US" b="1" dirty="0" smtClean="0"/>
              <a:t>IMAGES &amp; MEDIA </a:t>
            </a:r>
            <a:r>
              <a:rPr lang="en-US" dirty="0" smtClean="0"/>
              <a:t>&gt; Learn360</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OERB </a:t>
            </a:r>
            <a:br>
              <a:rPr lang="en-US" dirty="0" smtClean="0"/>
            </a:br>
            <a:r>
              <a:rPr lang="en-US" sz="3200" dirty="0" smtClean="0"/>
              <a:t>Ontario Educational Resource Bank</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Access through the TDSB Libraries website or directly through  </a:t>
            </a:r>
            <a:r>
              <a:rPr lang="en-US" dirty="0" smtClean="0">
                <a:hlinkClick r:id="rId2"/>
              </a:rPr>
              <a:t>https://resources.elearningontario.ca/</a:t>
            </a:r>
            <a:r>
              <a:rPr lang="en-US" dirty="0" smtClean="0"/>
              <a:t>   </a:t>
            </a:r>
          </a:p>
          <a:p>
            <a:r>
              <a:rPr lang="en-US" dirty="0" smtClean="0"/>
              <a:t>More than 27000 resources &amp; interactive activities in English and </a:t>
            </a:r>
            <a:r>
              <a:rPr lang="en-US" dirty="0" smtClean="0"/>
              <a:t>French</a:t>
            </a:r>
            <a:r>
              <a:rPr lang="en-US" dirty="0" smtClean="0"/>
              <a:t>, many created by teachers!</a:t>
            </a:r>
            <a:endParaRPr lang="en-US" dirty="0" smtClean="0"/>
          </a:p>
          <a:p>
            <a:r>
              <a:rPr lang="en-US" dirty="0" smtClean="0"/>
              <a:t>Organized by topic, grade, curriculum expectations, learning style, etc…</a:t>
            </a:r>
          </a:p>
          <a:p>
            <a:r>
              <a:rPr lang="en-US" b="1" dirty="0" smtClean="0"/>
              <a:t>Search tips</a:t>
            </a:r>
            <a:r>
              <a:rPr lang="en-US" dirty="0" smtClean="0"/>
              <a:t>: </a:t>
            </a:r>
          </a:p>
          <a:p>
            <a:pPr lvl="1"/>
            <a:r>
              <a:rPr lang="en-US" dirty="0" smtClean="0"/>
              <a:t>Use “Browse by Curriculum”, select “grade” and “subject”.</a:t>
            </a:r>
          </a:p>
          <a:p>
            <a:pPr lvl="1"/>
            <a:r>
              <a:rPr lang="en-US" dirty="0" smtClean="0"/>
              <a:t>Do NOT select by “strand” or “French language”.  This greatly limits  options</a:t>
            </a:r>
          </a:p>
          <a:p>
            <a:pPr lvl="1"/>
            <a:r>
              <a:rPr lang="en-US" dirty="0" smtClean="0"/>
              <a:t>Kids love “Interactive Learning” under “Resource Filter Types” on the left side panel.</a:t>
            </a:r>
          </a:p>
          <a:p>
            <a:pPr lvl="1"/>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CPF - French Quiz</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Which of the following organizations consider French their official language? </a:t>
            </a:r>
            <a:r>
              <a:rPr lang="en-US" sz="1882" dirty="0" smtClean="0">
                <a:solidFill>
                  <a:schemeClr val="tx2">
                    <a:lumMod val="75000"/>
                    <a:lumOff val="25000"/>
                  </a:schemeClr>
                </a:solidFill>
              </a:rPr>
              <a:t>(International Olympic Committee, The Red Cross, The UN, NATO, World Health Organization, International Monetary Fund, UNESCO, The EU, International Court of Justice, Amnesty International, Interpol)</a:t>
            </a:r>
          </a:p>
          <a:p>
            <a:r>
              <a:rPr lang="en-US" dirty="0" smtClean="0"/>
              <a:t>About How many people speak French in North and South America? </a:t>
            </a:r>
            <a:r>
              <a:rPr lang="en-US" sz="1730" dirty="0" smtClean="0">
                <a:solidFill>
                  <a:schemeClr val="tx2">
                    <a:lumMod val="75000"/>
                    <a:lumOff val="25000"/>
                  </a:schemeClr>
                </a:solidFill>
              </a:rPr>
              <a:t>(a. 5 million  </a:t>
            </a:r>
            <a:r>
              <a:rPr lang="en-US" sz="1730" dirty="0" err="1" smtClean="0">
                <a:solidFill>
                  <a:schemeClr val="tx2">
                    <a:lumMod val="75000"/>
                    <a:lumOff val="25000"/>
                  </a:schemeClr>
                </a:solidFill>
              </a:rPr>
              <a:t>b</a:t>
            </a:r>
            <a:r>
              <a:rPr lang="en-US" sz="1730" dirty="0" smtClean="0">
                <a:solidFill>
                  <a:schemeClr val="tx2">
                    <a:lumMod val="75000"/>
                    <a:lumOff val="25000"/>
                  </a:schemeClr>
                </a:solidFill>
              </a:rPr>
              <a:t>. 10 million  </a:t>
            </a:r>
            <a:r>
              <a:rPr lang="en-US" sz="1730" dirty="0" err="1" smtClean="0">
                <a:solidFill>
                  <a:schemeClr val="tx2">
                    <a:lumMod val="75000"/>
                    <a:lumOff val="25000"/>
                  </a:schemeClr>
                </a:solidFill>
              </a:rPr>
              <a:t>c</a:t>
            </a:r>
            <a:r>
              <a:rPr lang="en-US" sz="1730" dirty="0" smtClean="0">
                <a:solidFill>
                  <a:schemeClr val="tx2">
                    <a:lumMod val="75000"/>
                    <a:lumOff val="25000"/>
                  </a:schemeClr>
                </a:solidFill>
              </a:rPr>
              <a:t>. 15 million </a:t>
            </a:r>
            <a:r>
              <a:rPr lang="en-US" sz="1730" dirty="0" err="1" smtClean="0">
                <a:solidFill>
                  <a:schemeClr val="tx2">
                    <a:lumMod val="75000"/>
                    <a:lumOff val="25000"/>
                  </a:schemeClr>
                </a:solidFill>
              </a:rPr>
              <a:t>d</a:t>
            </a:r>
            <a:r>
              <a:rPr lang="en-US" sz="1730" dirty="0" smtClean="0">
                <a:solidFill>
                  <a:schemeClr val="tx2">
                    <a:lumMod val="75000"/>
                    <a:lumOff val="25000"/>
                  </a:schemeClr>
                </a:solidFill>
              </a:rPr>
              <a:t>. 20 million)</a:t>
            </a:r>
          </a:p>
          <a:p>
            <a:r>
              <a:rPr lang="en-US" dirty="0" smtClean="0"/>
              <a:t>How many countries recognize French as an official language? </a:t>
            </a:r>
            <a:r>
              <a:rPr lang="en-US" sz="1946" dirty="0" smtClean="0">
                <a:solidFill>
                  <a:schemeClr val="tx2">
                    <a:lumMod val="75000"/>
                    <a:lumOff val="25000"/>
                  </a:schemeClr>
                </a:solidFill>
              </a:rPr>
              <a:t>(a. 5    </a:t>
            </a:r>
            <a:r>
              <a:rPr lang="en-US" sz="1946" dirty="0" err="1" smtClean="0">
                <a:solidFill>
                  <a:schemeClr val="tx2">
                    <a:lumMod val="75000"/>
                    <a:lumOff val="25000"/>
                  </a:schemeClr>
                </a:solidFill>
              </a:rPr>
              <a:t>b</a:t>
            </a:r>
            <a:r>
              <a:rPr lang="en-US" sz="1946" dirty="0" smtClean="0">
                <a:solidFill>
                  <a:schemeClr val="tx2">
                    <a:lumMod val="75000"/>
                    <a:lumOff val="25000"/>
                  </a:schemeClr>
                </a:solidFill>
              </a:rPr>
              <a:t>. 8    c.20    </a:t>
            </a:r>
            <a:r>
              <a:rPr lang="en-US" sz="1946" dirty="0" err="1" smtClean="0">
                <a:solidFill>
                  <a:schemeClr val="tx2">
                    <a:lumMod val="75000"/>
                    <a:lumOff val="25000"/>
                  </a:schemeClr>
                </a:solidFill>
              </a:rPr>
              <a:t>d</a:t>
            </a:r>
            <a:r>
              <a:rPr lang="en-US" sz="1946" dirty="0" smtClean="0">
                <a:solidFill>
                  <a:schemeClr val="tx2">
                    <a:lumMod val="75000"/>
                    <a:lumOff val="25000"/>
                  </a:schemeClr>
                </a:solidFill>
              </a:rPr>
              <a:t>. 33)</a:t>
            </a:r>
          </a:p>
          <a:p>
            <a:r>
              <a:rPr lang="en-US" dirty="0" smtClean="0"/>
              <a:t>After English, what is the most-taught language in the world? </a:t>
            </a:r>
            <a:r>
              <a:rPr lang="en-US" sz="1882" dirty="0" smtClean="0">
                <a:solidFill>
                  <a:schemeClr val="tx2">
                    <a:lumMod val="75000"/>
                    <a:lumOff val="25000"/>
                  </a:schemeClr>
                </a:solidFill>
              </a:rPr>
              <a:t>(a. Spanish  </a:t>
            </a:r>
            <a:r>
              <a:rPr lang="en-US" sz="1882" dirty="0" err="1" smtClean="0">
                <a:solidFill>
                  <a:schemeClr val="tx2">
                    <a:lumMod val="75000"/>
                    <a:lumOff val="25000"/>
                  </a:schemeClr>
                </a:solidFill>
              </a:rPr>
              <a:t>b</a:t>
            </a:r>
            <a:r>
              <a:rPr lang="en-US" sz="1882" dirty="0" smtClean="0">
                <a:solidFill>
                  <a:schemeClr val="tx2">
                    <a:lumMod val="75000"/>
                    <a:lumOff val="25000"/>
                  </a:schemeClr>
                </a:solidFill>
              </a:rPr>
              <a:t>. French  </a:t>
            </a:r>
            <a:r>
              <a:rPr lang="en-US" sz="1882" dirty="0" err="1" smtClean="0">
                <a:solidFill>
                  <a:schemeClr val="tx2">
                    <a:lumMod val="75000"/>
                    <a:lumOff val="25000"/>
                  </a:schemeClr>
                </a:solidFill>
              </a:rPr>
              <a:t>c</a:t>
            </a:r>
            <a:r>
              <a:rPr lang="en-US" sz="1882" dirty="0" smtClean="0">
                <a:solidFill>
                  <a:schemeClr val="tx2">
                    <a:lumMod val="75000"/>
                    <a:lumOff val="25000"/>
                  </a:schemeClr>
                </a:solidFill>
              </a:rPr>
              <a:t>. German   </a:t>
            </a:r>
            <a:r>
              <a:rPr lang="en-US" sz="1882" dirty="0" err="1" smtClean="0">
                <a:solidFill>
                  <a:schemeClr val="tx2">
                    <a:lumMod val="75000"/>
                    <a:lumOff val="25000"/>
                  </a:schemeClr>
                </a:solidFill>
              </a:rPr>
              <a:t>d</a:t>
            </a:r>
            <a:r>
              <a:rPr lang="en-US" sz="1882" dirty="0" smtClean="0">
                <a:solidFill>
                  <a:schemeClr val="tx2">
                    <a:lumMod val="75000"/>
                    <a:lumOff val="25000"/>
                  </a:schemeClr>
                </a:solidFill>
              </a:rPr>
              <a:t>. Chinese)</a:t>
            </a:r>
          </a:p>
          <a:p>
            <a:r>
              <a:rPr lang="en-US" dirty="0" smtClean="0"/>
              <a:t>About what percentage (%) of federal service jobs are bilingual?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Learn360 – Great videos!</a:t>
            </a:r>
            <a:endParaRPr lang="en-US" dirty="0"/>
          </a:p>
        </p:txBody>
      </p:sp>
      <p:sp>
        <p:nvSpPr>
          <p:cNvPr id="5" name="Content Placeholder 4"/>
          <p:cNvSpPr>
            <a:spLocks noGrp="1"/>
          </p:cNvSpPr>
          <p:nvPr>
            <p:ph idx="1"/>
          </p:nvPr>
        </p:nvSpPr>
        <p:spPr/>
        <p:txBody>
          <a:bodyPr>
            <a:normAutofit/>
          </a:bodyPr>
          <a:lstStyle/>
          <a:p>
            <a:pPr>
              <a:buNone/>
            </a:pPr>
            <a:r>
              <a:rPr lang="en-US" dirty="0" smtClean="0"/>
              <a:t>Access through the TDSB Libraries website or directly through </a:t>
            </a:r>
            <a:r>
              <a:rPr lang="en-US" dirty="0" smtClean="0">
                <a:hlinkClick r:id="rId2"/>
              </a:rPr>
              <a:t>www.learn360.com</a:t>
            </a:r>
            <a:r>
              <a:rPr lang="en-US" dirty="0" smtClean="0"/>
              <a:t> </a:t>
            </a:r>
          </a:p>
          <a:p>
            <a:r>
              <a:rPr lang="en-US" dirty="0" smtClean="0"/>
              <a:t>BROWSE BY: “Subject Area”, “Grade Level”, and/or “Media Format”</a:t>
            </a:r>
          </a:p>
          <a:p>
            <a:r>
              <a:rPr lang="en-US" b="1" dirty="0" smtClean="0"/>
              <a:t>Search tips</a:t>
            </a:r>
            <a:r>
              <a:rPr lang="en-US" dirty="0" smtClean="0"/>
              <a:t>: </a:t>
            </a:r>
          </a:p>
          <a:p>
            <a:pPr lvl="1"/>
            <a:r>
              <a:rPr lang="en-US" dirty="0" smtClean="0"/>
              <a:t>Choose your preferred subject area and grade level</a:t>
            </a:r>
          </a:p>
          <a:p>
            <a:pPr lvl="1"/>
            <a:r>
              <a:rPr lang="en-US" dirty="0" smtClean="0"/>
              <a:t>Kids love “Full Videos”</a:t>
            </a:r>
          </a:p>
          <a:p>
            <a:pPr lvl="1"/>
            <a:r>
              <a:rPr lang="en-US" dirty="0" smtClean="0"/>
              <a:t>Video length listed below the video thumbnail</a:t>
            </a:r>
          </a:p>
          <a:p>
            <a:pPr>
              <a:buNone/>
            </a:pPr>
            <a:endParaRPr lang="en-US" dirty="0" smtClean="0"/>
          </a:p>
          <a:p>
            <a:pPr>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CPF Online Resources</a:t>
            </a:r>
            <a:endParaRPr lang="en-US" dirty="0"/>
          </a:p>
        </p:txBody>
      </p:sp>
      <p:sp>
        <p:nvSpPr>
          <p:cNvPr id="3" name="Content Placeholder 2"/>
          <p:cNvSpPr>
            <a:spLocks noGrp="1"/>
          </p:cNvSpPr>
          <p:nvPr>
            <p:ph idx="1"/>
          </p:nvPr>
        </p:nvSpPr>
        <p:spPr/>
        <p:txBody>
          <a:bodyPr>
            <a:normAutofit fontScale="92500"/>
          </a:bodyPr>
          <a:lstStyle/>
          <a:p>
            <a:pPr>
              <a:buNone/>
            </a:pPr>
            <a:r>
              <a:rPr lang="en-US" sz="3200" b="1" dirty="0" smtClean="0">
                <a:solidFill>
                  <a:schemeClr val="accent6"/>
                </a:solidFill>
              </a:rPr>
              <a:t>Specifically for homework in FRENCH:</a:t>
            </a:r>
            <a:endParaRPr lang="en-US" sz="3200" dirty="0" smtClean="0">
              <a:solidFill>
                <a:schemeClr val="accent6"/>
              </a:solidFill>
              <a:hlinkClick r:id="rId2"/>
            </a:endParaRPr>
          </a:p>
          <a:p>
            <a:r>
              <a:rPr lang="en-US" b="1" dirty="0" smtClean="0"/>
              <a:t>Canadian Parents for French Ontario</a:t>
            </a:r>
          </a:p>
          <a:p>
            <a:pPr lvl="1"/>
            <a:r>
              <a:rPr lang="en-US" dirty="0" smtClean="0">
                <a:hlinkClick r:id="rId2"/>
              </a:rPr>
              <a:t>www.cpfont.on.</a:t>
            </a:r>
            <a:r>
              <a:rPr lang="en-US" dirty="0" smtClean="0">
                <a:hlinkClick r:id="rId2"/>
              </a:rPr>
              <a:t>ca</a:t>
            </a:r>
            <a:r>
              <a:rPr lang="en-US" dirty="0" smtClean="0"/>
              <a:t> -Contains many helpful links, especially Homework Toolbox &amp; “Yes, you can help!” (listed below)</a:t>
            </a:r>
            <a:endParaRPr lang="en-US" b="1" dirty="0" smtClean="0"/>
          </a:p>
          <a:p>
            <a:r>
              <a:rPr lang="en-US" b="1" dirty="0" smtClean="0"/>
              <a:t>Homework </a:t>
            </a:r>
            <a:r>
              <a:rPr lang="en-US" b="1" dirty="0" smtClean="0"/>
              <a:t>Toolbox</a:t>
            </a:r>
          </a:p>
          <a:p>
            <a:pPr lvl="1"/>
            <a:r>
              <a:rPr lang="en-US" dirty="0" smtClean="0">
                <a:hlinkClick r:id="rId3"/>
              </a:rPr>
              <a:t>www.fslhomeworktoolbox.ca</a:t>
            </a:r>
            <a:endParaRPr lang="en-US" dirty="0" smtClean="0"/>
          </a:p>
          <a:p>
            <a:r>
              <a:rPr lang="en-US" dirty="0" smtClean="0"/>
              <a:t>“</a:t>
            </a:r>
            <a:r>
              <a:rPr lang="en-US" b="1" dirty="0" smtClean="0"/>
              <a:t>Yes, you can help!</a:t>
            </a:r>
            <a:r>
              <a:rPr lang="en-US" dirty="0" smtClean="0"/>
              <a:t>” by the Government of Alberta, Ministry of Education</a:t>
            </a:r>
          </a:p>
          <a:p>
            <a:pPr lvl="1"/>
            <a:r>
              <a:rPr lang="en-US" dirty="0" err="1" smtClean="0"/>
              <a:t>education.alberta.ca/parents/resources/youcanhelp.aspx</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what you </a:t>
            </a:r>
            <a:br>
              <a:rPr lang="en-US" dirty="0" smtClean="0"/>
            </a:br>
            <a:r>
              <a:rPr lang="en-US" dirty="0" smtClean="0"/>
              <a:t>want to perfect…</a:t>
            </a:r>
            <a:endParaRPr lang="en-US" dirty="0"/>
          </a:p>
        </p:txBody>
      </p:sp>
      <p:sp>
        <p:nvSpPr>
          <p:cNvPr id="3" name="Content Placeholder 2"/>
          <p:cNvSpPr>
            <a:spLocks noGrp="1"/>
          </p:cNvSpPr>
          <p:nvPr>
            <p:ph idx="1"/>
          </p:nvPr>
        </p:nvSpPr>
        <p:spPr/>
        <p:txBody>
          <a:bodyPr/>
          <a:lstStyle/>
          <a:p>
            <a:r>
              <a:rPr lang="en-US" dirty="0" smtClean="0"/>
              <a:t>TDSB has moved to a more balanced curriculum</a:t>
            </a:r>
          </a:p>
          <a:p>
            <a:pPr lvl="1"/>
            <a:r>
              <a:rPr lang="en-US" dirty="0" smtClean="0"/>
              <a:t>Multiple intelligences</a:t>
            </a:r>
          </a:p>
          <a:p>
            <a:pPr lvl="1"/>
            <a:r>
              <a:rPr lang="en-US" dirty="0" smtClean="0"/>
              <a:t>Meet the needs of the whole child – language, art, math, science, physical education, etc…</a:t>
            </a:r>
          </a:p>
          <a:p>
            <a:r>
              <a:rPr lang="en-US" dirty="0" smtClean="0"/>
              <a:t>What kinds of activities does your child do regularly outside of class?  Do you want to spend extra-curricular time on sports? Arts? Academics?</a:t>
            </a:r>
          </a:p>
          <a:p>
            <a:r>
              <a:rPr lang="en-US" dirty="0" smtClean="0"/>
              <a:t>Support your child at home where you feel it’s most necessary by adding your own “curriculum enrichment” using the TDSB resources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for Curriculum Enrichment at home</a:t>
            </a:r>
            <a:endParaRPr lang="en-US" dirty="0"/>
          </a:p>
        </p:txBody>
      </p:sp>
      <p:sp>
        <p:nvSpPr>
          <p:cNvPr id="3" name="Content Placeholder 2"/>
          <p:cNvSpPr>
            <a:spLocks noGrp="1"/>
          </p:cNvSpPr>
          <p:nvPr>
            <p:ph idx="1"/>
          </p:nvPr>
        </p:nvSpPr>
        <p:spPr/>
        <p:txBody>
          <a:bodyPr>
            <a:normAutofit fontScale="92500"/>
          </a:bodyPr>
          <a:lstStyle/>
          <a:p>
            <a:r>
              <a:rPr lang="en-US" dirty="0" smtClean="0"/>
              <a:t>Plan your extra-curricular support time, just like you would any other activity and put it in your calendar, </a:t>
            </a:r>
            <a:r>
              <a:rPr lang="en-US" dirty="0" err="1" smtClean="0"/>
              <a:t>ie</a:t>
            </a:r>
            <a:r>
              <a:rPr lang="en-US" dirty="0" smtClean="0"/>
              <a:t>. 1 hr./day, or Sunday afternoons, or Monday evenings</a:t>
            </a:r>
          </a:p>
          <a:p>
            <a:r>
              <a:rPr lang="en-US" dirty="0" smtClean="0"/>
              <a:t>Academic Enrichment takes time, like any other extra-curricular activity</a:t>
            </a:r>
          </a:p>
          <a:p>
            <a:r>
              <a:rPr lang="en-US" dirty="0" smtClean="0"/>
              <a:t>Change your subject of focus daily / weekly / monthly</a:t>
            </a:r>
          </a:p>
          <a:p>
            <a:r>
              <a:rPr lang="en-US" dirty="0" smtClean="0"/>
              <a:t>Let your child choose</a:t>
            </a:r>
          </a:p>
          <a:p>
            <a:r>
              <a:rPr lang="en-US" dirty="0" smtClean="0"/>
              <a:t>Reward with field trips or educational games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it FUN </a:t>
            </a:r>
            <a:br>
              <a:rPr lang="en-US" dirty="0" smtClean="0"/>
            </a:br>
            <a:r>
              <a:rPr lang="en-US" dirty="0" smtClean="0"/>
              <a:t>in English or French!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 to the library for books, books with CD, or videos</a:t>
            </a:r>
          </a:p>
          <a:p>
            <a:r>
              <a:rPr lang="en-US" dirty="0" smtClean="0"/>
              <a:t>Play educational games</a:t>
            </a:r>
          </a:p>
          <a:p>
            <a:r>
              <a:rPr lang="en-US" dirty="0" smtClean="0"/>
              <a:t>Look for themed books, TV shows, movies or </a:t>
            </a:r>
            <a:r>
              <a:rPr lang="en-US" dirty="0" err="1" smtClean="0"/>
              <a:t>Youtube</a:t>
            </a:r>
            <a:r>
              <a:rPr lang="en-US" dirty="0" smtClean="0"/>
              <a:t> videos</a:t>
            </a:r>
          </a:p>
          <a:p>
            <a:r>
              <a:rPr lang="en-US" dirty="0" smtClean="0"/>
              <a:t>Go on family field trips – see examples below</a:t>
            </a:r>
          </a:p>
          <a:p>
            <a:pPr lvl="1"/>
            <a:r>
              <a:rPr lang="en-US" dirty="0" smtClean="0"/>
              <a:t>NATIVE LIFE &amp; EARLY SETTLERS</a:t>
            </a:r>
          </a:p>
          <a:p>
            <a:pPr lvl="2"/>
            <a:r>
              <a:rPr lang="en-US" dirty="0" smtClean="0"/>
              <a:t>Crawford Lake &amp; Conservation Area, Black Creek Pioneer Village, Royal Ontario Museum, Native Canadian Centre of Toronto, etc…</a:t>
            </a:r>
          </a:p>
          <a:p>
            <a:pPr lvl="2"/>
            <a:r>
              <a:rPr lang="en-US" dirty="0" smtClean="0"/>
              <a:t>Little House on the Prairie, Anne of Green Gables,  Dances with Wolves, Pocahontas, etc…(Check the library)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Help…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Brian PS – Mini workshops &amp; discussions:</a:t>
            </a:r>
          </a:p>
          <a:p>
            <a:pPr lvl="2"/>
            <a:r>
              <a:rPr lang="en-US" dirty="0" smtClean="0"/>
              <a:t>Feb. 9: “Pronunciation for Parents &amp; Camps”</a:t>
            </a:r>
          </a:p>
          <a:p>
            <a:pPr lvl="2"/>
            <a:r>
              <a:rPr lang="en-US" dirty="0" smtClean="0"/>
              <a:t>Mar. 25:  “Listening &amp; Speaking”</a:t>
            </a:r>
          </a:p>
          <a:p>
            <a:pPr lvl="2"/>
            <a:r>
              <a:rPr lang="en-US" dirty="0" smtClean="0"/>
              <a:t>Apr. 26:  “Online Fun in French”</a:t>
            </a:r>
          </a:p>
          <a:p>
            <a:pPr lvl="2"/>
            <a:r>
              <a:rPr lang="en-US" dirty="0" smtClean="0"/>
              <a:t>May 16:  “French in the Summer”</a:t>
            </a:r>
          </a:p>
          <a:p>
            <a:pPr lvl="1"/>
            <a:r>
              <a:rPr lang="en-US" sz="2400" dirty="0" smtClean="0"/>
              <a:t>Questions can also be </a:t>
            </a:r>
            <a:r>
              <a:rPr lang="en-US" sz="2400" dirty="0" err="1" smtClean="0"/>
              <a:t>e</a:t>
            </a:r>
            <a:r>
              <a:rPr lang="en-US" sz="2400" dirty="0" smtClean="0"/>
              <a:t>-mailed in advance to:  </a:t>
            </a:r>
            <a:r>
              <a:rPr lang="en-US" sz="2400" u="sng" dirty="0" smtClean="0">
                <a:hlinkClick r:id="rId2"/>
              </a:rPr>
              <a:t>CPFatBrianPS@gmail.com</a:t>
            </a:r>
            <a:endParaRPr lang="en-US" sz="2400" dirty="0" smtClean="0"/>
          </a:p>
          <a:p>
            <a:r>
              <a:rPr lang="en-US" dirty="0" smtClean="0"/>
              <a:t> Adult French Classes – several locations</a:t>
            </a:r>
          </a:p>
          <a:p>
            <a:r>
              <a:rPr lang="en-US" dirty="0" smtClean="0"/>
              <a:t>At Fairview Library – French </a:t>
            </a:r>
            <a:r>
              <a:rPr lang="en-US" dirty="0" err="1" smtClean="0"/>
              <a:t>Storytime</a:t>
            </a:r>
            <a:endParaRPr lang="en-US" dirty="0" smtClean="0"/>
          </a:p>
          <a:p>
            <a:r>
              <a:rPr lang="en-US" dirty="0" smtClean="0"/>
              <a:t>Blessed </a:t>
            </a:r>
            <a:r>
              <a:rPr lang="en-US" dirty="0" err="1" smtClean="0"/>
              <a:t>Kateri</a:t>
            </a:r>
            <a:r>
              <a:rPr lang="en-US" dirty="0" smtClean="0"/>
              <a:t> French Activities – Thursdays</a:t>
            </a:r>
          </a:p>
          <a:p>
            <a:r>
              <a:rPr lang="en-US" dirty="0" smtClean="0"/>
              <a:t>FOR MORE INFO: http://</a:t>
            </a:r>
            <a:r>
              <a:rPr lang="en-US" dirty="0" err="1" smtClean="0"/>
              <a:t>brianpsparentcouncil.webs.com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sz="5400" dirty="0" smtClean="0">
                <a:latin typeface="Lucida Handwriting"/>
              </a:rPr>
              <a:t>Thank you!</a:t>
            </a:r>
            <a:br>
              <a:rPr lang="en-US" sz="5400" dirty="0" smtClean="0">
                <a:latin typeface="Lucida Handwriting"/>
              </a:rPr>
            </a:br>
            <a:r>
              <a:rPr lang="en-US" sz="5400" dirty="0" smtClean="0">
                <a:solidFill>
                  <a:schemeClr val="accent6"/>
                </a:solidFill>
                <a:latin typeface="Lucida Handwriting"/>
              </a:rPr>
              <a:t>Merci!</a:t>
            </a:r>
            <a:endParaRPr lang="en-US" sz="5400" dirty="0">
              <a:solidFill>
                <a:schemeClr val="accent6"/>
              </a:solidFill>
              <a:latin typeface="Lucida Handwriting"/>
            </a:endParaRPr>
          </a:p>
        </p:txBody>
      </p:sp>
      <p:sp>
        <p:nvSpPr>
          <p:cNvPr id="10" name="Subtitle 9"/>
          <p:cNvSpPr>
            <a:spLocks noGrp="1"/>
          </p:cNvSpPr>
          <p:nvPr>
            <p:ph type="subTitle" idx="1"/>
          </p:nvPr>
        </p:nvSpPr>
        <p:spPr/>
        <p:txBody>
          <a:bodyPr/>
          <a:lstStyle/>
          <a:p>
            <a:r>
              <a:rPr lang="en-US" dirty="0" smtClean="0"/>
              <a:t>We hope to see you at our Mini-Workshops for more “parent learning opportunities” </a:t>
            </a:r>
            <a:endParaRPr lang="en-US" dirty="0"/>
          </a:p>
        </p:txBody>
      </p:sp>
      <p:sp>
        <p:nvSpPr>
          <p:cNvPr id="11" name="Smiley Face 10"/>
          <p:cNvSpPr/>
          <p:nvPr/>
        </p:nvSpPr>
        <p:spPr>
          <a:xfrm>
            <a:off x="6629400" y="3810000"/>
            <a:ext cx="609600" cy="405653"/>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French Quiz - </a:t>
            </a:r>
            <a:r>
              <a:rPr lang="en-US" dirty="0" smtClean="0">
                <a:solidFill>
                  <a:schemeClr val="accent6">
                    <a:lumMod val="60000"/>
                    <a:lumOff val="40000"/>
                  </a:schemeClr>
                </a:solidFill>
              </a:rPr>
              <a:t>Answers</a:t>
            </a:r>
            <a:endParaRPr lang="en-US" dirty="0">
              <a:solidFill>
                <a:schemeClr val="accent6">
                  <a:lumMod val="60000"/>
                  <a:lumOff val="40000"/>
                </a:schemeClr>
              </a:solidFill>
            </a:endParaRPr>
          </a:p>
        </p:txBody>
      </p:sp>
      <p:sp>
        <p:nvSpPr>
          <p:cNvPr id="5" name="Content Placeholder 4"/>
          <p:cNvSpPr>
            <a:spLocks noGrp="1"/>
          </p:cNvSpPr>
          <p:nvPr>
            <p:ph idx="1"/>
          </p:nvPr>
        </p:nvSpPr>
        <p:spPr/>
        <p:txBody>
          <a:bodyPr>
            <a:normAutofit fontScale="92500" lnSpcReduction="10000"/>
          </a:bodyPr>
          <a:lstStyle/>
          <a:p>
            <a:r>
              <a:rPr lang="en-US" dirty="0" smtClean="0"/>
              <a:t>Which of the following organizations consider French their official language?  </a:t>
            </a:r>
            <a:r>
              <a:rPr lang="en-US" dirty="0" smtClean="0">
                <a:solidFill>
                  <a:schemeClr val="accent6">
                    <a:lumMod val="60000"/>
                    <a:lumOff val="40000"/>
                  </a:schemeClr>
                </a:solidFill>
              </a:rPr>
              <a:t>All of them!!</a:t>
            </a:r>
          </a:p>
          <a:p>
            <a:r>
              <a:rPr lang="en-US" dirty="0" smtClean="0"/>
              <a:t>About How many people speak French in North and South America?  </a:t>
            </a:r>
            <a:r>
              <a:rPr lang="en-US" dirty="0" smtClean="0">
                <a:solidFill>
                  <a:schemeClr val="accent6">
                    <a:lumMod val="60000"/>
                    <a:lumOff val="40000"/>
                  </a:schemeClr>
                </a:solidFill>
              </a:rPr>
              <a:t>About 20 billion</a:t>
            </a:r>
          </a:p>
          <a:p>
            <a:r>
              <a:rPr lang="en-US" dirty="0" smtClean="0"/>
              <a:t>How many countries recognize French as an official language? </a:t>
            </a:r>
            <a:r>
              <a:rPr lang="en-US" dirty="0" smtClean="0">
                <a:solidFill>
                  <a:schemeClr val="accent6">
                    <a:lumMod val="60000"/>
                    <a:lumOff val="40000"/>
                  </a:schemeClr>
                </a:solidFill>
              </a:rPr>
              <a:t>33</a:t>
            </a:r>
          </a:p>
          <a:p>
            <a:r>
              <a:rPr lang="en-US" dirty="0" smtClean="0"/>
              <a:t>After English, what is the most-taught language in the world? </a:t>
            </a:r>
            <a:r>
              <a:rPr lang="en-US" dirty="0" smtClean="0">
                <a:solidFill>
                  <a:schemeClr val="accent6">
                    <a:lumMod val="60000"/>
                    <a:lumOff val="40000"/>
                  </a:schemeClr>
                </a:solidFill>
              </a:rPr>
              <a:t>French</a:t>
            </a:r>
          </a:p>
          <a:p>
            <a:r>
              <a:rPr lang="en-US" dirty="0" smtClean="0"/>
              <a:t>About what percentage (%) of federal service jobs are bilingual?  </a:t>
            </a:r>
            <a:r>
              <a:rPr lang="en-US" dirty="0" smtClean="0">
                <a:solidFill>
                  <a:schemeClr val="accent6">
                    <a:lumMod val="60000"/>
                    <a:lumOff val="40000"/>
                  </a:schemeClr>
                </a:solidFill>
              </a:rPr>
              <a:t>40%</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TDSB Homework Policy</a:t>
            </a:r>
            <a:endParaRPr lang="en-US" dirty="0"/>
          </a:p>
        </p:txBody>
      </p:sp>
      <p:sp>
        <p:nvSpPr>
          <p:cNvPr id="3" name="Content Placeholder 2"/>
          <p:cNvSpPr>
            <a:spLocks noGrp="1"/>
          </p:cNvSpPr>
          <p:nvPr>
            <p:ph idx="1"/>
          </p:nvPr>
        </p:nvSpPr>
        <p:spPr/>
        <p:txBody>
          <a:bodyPr/>
          <a:lstStyle/>
          <a:p>
            <a:r>
              <a:rPr lang="en-US" dirty="0" smtClean="0"/>
              <a:t>Available in 13 languages</a:t>
            </a:r>
          </a:p>
          <a:p>
            <a:r>
              <a:rPr lang="en-US" dirty="0" smtClean="0"/>
              <a:t>Can be found under the TDSB website in the Parents’ section </a:t>
            </a:r>
            <a:r>
              <a:rPr lang="en-US" dirty="0" smtClean="0">
                <a:hlinkClick r:id="rId2"/>
              </a:rPr>
              <a:t>www.tdsb.on.ca/</a:t>
            </a:r>
            <a:endParaRPr lang="en-US" dirty="0" smtClean="0"/>
          </a:p>
          <a:p>
            <a:r>
              <a:rPr lang="en-US" dirty="0" smtClean="0"/>
              <a:t>Since September 2008:  “The policy balances time required to complete homework with extra curricular activities scheduled outside of the school day and activities that support personal and family wellness.”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Homework</a:t>
            </a:r>
            <a:endParaRPr lang="en-US" dirty="0"/>
          </a:p>
        </p:txBody>
      </p:sp>
      <p:sp>
        <p:nvSpPr>
          <p:cNvPr id="3" name="Content Placeholder 2"/>
          <p:cNvSpPr>
            <a:spLocks noGrp="1"/>
          </p:cNvSpPr>
          <p:nvPr>
            <p:ph idx="1"/>
          </p:nvPr>
        </p:nvSpPr>
        <p:spPr/>
        <p:txBody>
          <a:bodyPr/>
          <a:lstStyle/>
          <a:p>
            <a:r>
              <a:rPr lang="en-US" dirty="0" smtClean="0"/>
              <a:t>There are four types of commonly assigned homework, each having a different intended outcome as shown below. </a:t>
            </a:r>
          </a:p>
          <a:p>
            <a:pPr lvl="1"/>
            <a:r>
              <a:rPr lang="en-US" dirty="0" smtClean="0"/>
              <a:t>Completion</a:t>
            </a:r>
          </a:p>
          <a:p>
            <a:pPr lvl="1"/>
            <a:r>
              <a:rPr lang="en-US" dirty="0" smtClean="0"/>
              <a:t>Practice</a:t>
            </a:r>
          </a:p>
          <a:p>
            <a:pPr lvl="1"/>
            <a:r>
              <a:rPr lang="en-US" dirty="0" smtClean="0"/>
              <a:t>Preparation</a:t>
            </a:r>
          </a:p>
          <a:p>
            <a:pPr lvl="1"/>
            <a:r>
              <a:rPr lang="en-US" dirty="0" smtClean="0"/>
              <a:t>Extension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Policy</a:t>
            </a:r>
            <a:endParaRPr lang="en-US" dirty="0"/>
          </a:p>
        </p:txBody>
      </p:sp>
      <p:sp>
        <p:nvSpPr>
          <p:cNvPr id="3" name="Content Placeholder 2"/>
          <p:cNvSpPr>
            <a:spLocks noGrp="1"/>
          </p:cNvSpPr>
          <p:nvPr>
            <p:ph idx="1"/>
          </p:nvPr>
        </p:nvSpPr>
        <p:spPr/>
        <p:txBody>
          <a:bodyPr/>
          <a:lstStyle/>
          <a:p>
            <a:r>
              <a:rPr lang="en-US" dirty="0" smtClean="0"/>
              <a:t>“Homework assignments shall be clearly articulated and carefully planned…where appropriate, homework assignments shall be differentiated to reflect the unique needs of the child.” </a:t>
            </a:r>
          </a:p>
          <a:p>
            <a:r>
              <a:rPr lang="en-US" dirty="0" smtClean="0"/>
              <a:t>“are designed to require no additional teaching outside the classroom and are engaging and relevant to student learning. Students understand what is expected of them before leaving school.”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Quantity JK-Gr.3</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JK/SK </a:t>
            </a:r>
            <a:r>
              <a:rPr lang="en-US" dirty="0" smtClean="0"/>
              <a:t>– “Homework should not be assigned to Kindergarten students…families are encouraged to engage in early learning activities such as playing, talking and reading together in English or in the family’s first language.” </a:t>
            </a:r>
          </a:p>
          <a:p>
            <a:r>
              <a:rPr lang="en-US" b="1" dirty="0" smtClean="0"/>
              <a:t>Grades 1-3</a:t>
            </a:r>
            <a:r>
              <a:rPr lang="en-US" dirty="0" smtClean="0"/>
              <a:t> – “There is a strong connection between reading to or with …children every day in English or in one’s first language and student achievement.  As a result, homework assigned… shall more often take the form of reading, playing a variety of games, having discussions and interactive activities such as building and cooking with the family.”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Quantity Gr. 4-6</a:t>
            </a:r>
            <a:endParaRPr lang="en-US" dirty="0"/>
          </a:p>
        </p:txBody>
      </p:sp>
      <p:sp>
        <p:nvSpPr>
          <p:cNvPr id="3" name="Content Placeholder 2"/>
          <p:cNvSpPr>
            <a:spLocks noGrp="1"/>
          </p:cNvSpPr>
          <p:nvPr>
            <p:ph idx="1"/>
          </p:nvPr>
        </p:nvSpPr>
        <p:spPr/>
        <p:txBody>
          <a:bodyPr/>
          <a:lstStyle/>
          <a:p>
            <a:r>
              <a:rPr lang="en-US" dirty="0" smtClean="0"/>
              <a:t>In the late Primary and Junior grades, effective homework may begin to take the form of independent work.  In both cases, homework assigned for completion, practice, preparation or extension should be clearly articulated and differentiated to reflect the unique needs of the child. </a:t>
            </a:r>
          </a:p>
          <a:p>
            <a:r>
              <a:rPr lang="en-US" dirty="0" smtClean="0"/>
              <a:t>**You and your child’s teacher know your child best.  If you want your child to get additional homework, ask your child’s teacher for advice.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School-life balance</a:t>
            </a:r>
            <a:endParaRPr lang="en-US" dirty="0"/>
          </a:p>
        </p:txBody>
      </p:sp>
      <p:sp>
        <p:nvSpPr>
          <p:cNvPr id="3" name="Content Placeholder 2"/>
          <p:cNvSpPr>
            <a:spLocks noGrp="1"/>
          </p:cNvSpPr>
          <p:nvPr>
            <p:ph idx="1"/>
          </p:nvPr>
        </p:nvSpPr>
        <p:spPr/>
        <p:txBody>
          <a:bodyPr>
            <a:normAutofit/>
          </a:bodyPr>
          <a:lstStyle/>
          <a:p>
            <a:r>
              <a:rPr lang="en-US" dirty="0" smtClean="0"/>
              <a:t>“…homework assignments shall be assigned… </a:t>
            </a:r>
            <a:r>
              <a:rPr lang="en-US" b="1" dirty="0" smtClean="0"/>
              <a:t>using blocks of time </a:t>
            </a:r>
            <a:r>
              <a:rPr lang="en-US" dirty="0" smtClean="0"/>
              <a:t>so that families can best support homework completion </a:t>
            </a:r>
            <a:r>
              <a:rPr lang="en-US" b="1" dirty="0" smtClean="0"/>
              <a:t>by balancing the time required to complete homework with extra curricular activities</a:t>
            </a:r>
            <a:r>
              <a:rPr lang="en-US" dirty="0" smtClean="0"/>
              <a:t>…activities that support personal and family wellness.”  </a:t>
            </a:r>
          </a:p>
          <a:p>
            <a:r>
              <a:rPr lang="en-US" dirty="0" smtClean="0"/>
              <a:t>“Parents who have concerns with homework expectations for their child shall be encouraged to contact their child’s teacher or the school principal to discuss the situation.”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1259</TotalTime>
  <Words>2037</Words>
  <Application>Microsoft Macintosh PowerPoint</Application>
  <PresentationFormat>On-screen Show (4:3)</PresentationFormat>
  <Paragraphs>151</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Breeze</vt:lpstr>
      <vt:lpstr>Homework Help &amp; Online Resources</vt:lpstr>
      <vt:lpstr>CPF - French Quiz</vt:lpstr>
      <vt:lpstr>French Quiz - Answers</vt:lpstr>
      <vt:lpstr>TDSB Homework Policy</vt:lpstr>
      <vt:lpstr>Types of Homework</vt:lpstr>
      <vt:lpstr>Homework Policy</vt:lpstr>
      <vt:lpstr>Homework: Quantity JK-Gr.3</vt:lpstr>
      <vt:lpstr>Homework: Quantity Gr. 4-6</vt:lpstr>
      <vt:lpstr>School-life balance</vt:lpstr>
      <vt:lpstr>Roles &amp; Responsibilities</vt:lpstr>
      <vt:lpstr>Family Responsibilities</vt:lpstr>
      <vt:lpstr>Family Responsibilities (con’t..)</vt:lpstr>
      <vt:lpstr>English Quiz - Part 1 Put the sentences into ‘regular - everyday - normal’ English.</vt:lpstr>
      <vt:lpstr>English Quiz – Part 2</vt:lpstr>
      <vt:lpstr>English Quiz - Answers</vt:lpstr>
      <vt:lpstr>The Secret =  Prior Knowledge</vt:lpstr>
      <vt:lpstr>Academic Support &amp; Curriculum Knowledge</vt:lpstr>
      <vt:lpstr>School Library Website</vt:lpstr>
      <vt:lpstr>OERB  Ontario Educational Resource Bank</vt:lpstr>
      <vt:lpstr>Learn360 – Great videos!</vt:lpstr>
      <vt:lpstr>CPF Online Resources</vt:lpstr>
      <vt:lpstr>Practice what you  want to perfect…</vt:lpstr>
      <vt:lpstr>The “Plan” for Curriculum Enrichment at home</vt:lpstr>
      <vt:lpstr>Make it FUN  in English or French!</vt:lpstr>
      <vt:lpstr>Additional Help…</vt:lpstr>
      <vt:lpstr>Thank you! Merci!</vt:lpstr>
    </vt:vector>
  </TitlesOfParts>
  <Company>York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Homework</dc:title>
  <dc:creator>Kristina Laperle</dc:creator>
  <cp:lastModifiedBy>Kristina Laperle</cp:lastModifiedBy>
  <cp:revision>9</cp:revision>
  <dcterms:created xsi:type="dcterms:W3CDTF">2012-01-29T02:54:13Z</dcterms:created>
  <dcterms:modified xsi:type="dcterms:W3CDTF">2012-01-29T03:20:25Z</dcterms:modified>
</cp:coreProperties>
</file>