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980238" cy="9144000"/>
  <p:embeddedFontLst>
    <p:embeddedFont>
      <p:font typeface="PT Sans" panose="020B0604020202020204" charset="0"/>
      <p:regular r:id="rId28"/>
      <p:bold r:id="rId29"/>
      <p:italic r:id="rId30"/>
      <p:boldItalic r:id="rId31"/>
    </p:embeddedFont>
    <p:embeddedFont>
      <p:font typeface="Libre Baskerville" panose="020B0604020202020204" charset="0"/>
      <p:regular r:id="rId32"/>
      <p:bold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99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90400" rIns="90400" bIns="90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3255" y="0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90400" rIns="90400" bIns="904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90400" rIns="90400" bIns="90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90400" rIns="90400" bIns="904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103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11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2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21:notes"/>
          <p:cNvSpPr txBox="1">
            <a:spLocks noGrp="1"/>
          </p:cNvSpPr>
          <p:nvPr>
            <p:ph type="body" idx="1"/>
          </p:nvPr>
        </p:nvSpPr>
        <p:spPr>
          <a:xfrm>
            <a:off x="698657" y="4288690"/>
            <a:ext cx="5582925" cy="432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22:notes"/>
          <p:cNvSpPr txBox="1">
            <a:spLocks noGrp="1"/>
          </p:cNvSpPr>
          <p:nvPr>
            <p:ph type="body" idx="1"/>
          </p:nvPr>
        </p:nvSpPr>
        <p:spPr>
          <a:xfrm>
            <a:off x="698657" y="4288690"/>
            <a:ext cx="5582925" cy="432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4cde42d3f_0_0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64cde42d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64cde42d3f_0_0:notes"/>
          <p:cNvSpPr txBox="1">
            <a:spLocks noGrp="1"/>
          </p:cNvSpPr>
          <p:nvPr>
            <p:ph type="body" idx="1"/>
          </p:nvPr>
        </p:nvSpPr>
        <p:spPr>
          <a:xfrm>
            <a:off x="698657" y="4288690"/>
            <a:ext cx="55830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3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4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16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7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90400" rIns="90400" bIns="90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18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2e0d0a10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2e0d0a102_1_23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3000" cy="4114500"/>
          </a:xfrm>
          <a:prstGeom prst="rect">
            <a:avLst/>
          </a:prstGeom>
        </p:spPr>
        <p:txBody>
          <a:bodyPr spcFirstLastPara="1" wrap="square" lIns="90400" tIns="90400" rIns="90400" bIns="90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42e0d0a102_1_23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500" cy="457500"/>
          </a:xfrm>
          <a:prstGeom prst="rect">
            <a:avLst/>
          </a:prstGeom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169530" marR="0" lvl="0" indent="-94183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23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p24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5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6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98657" y="4225135"/>
            <a:ext cx="5582925" cy="477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2046" y="4306550"/>
            <a:ext cx="5118208" cy="444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52463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6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52463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sldNum" idx="12"/>
          </p:nvPr>
        </p:nvSpPr>
        <p:spPr>
          <a:xfrm>
            <a:off x="3953255" y="8684926"/>
            <a:ext cx="3025402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98657" y="4344025"/>
            <a:ext cx="5582925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175" rIns="90400" bIns="45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5638800"/>
            <a:ext cx="9144000" cy="152399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0564" y="5715000"/>
            <a:ext cx="1084800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304800" y="228600"/>
            <a:ext cx="8534399" cy="381000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T Sans"/>
              <a:buNone/>
              <a:defRPr sz="16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924800" y="152400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605589" y="5074919"/>
            <a:ext cx="7946099" cy="109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0AF"/>
          </a:solidFill>
          <a:ln w="9525" cap="flat" cmpd="sng">
            <a:solidFill>
              <a:srgbClr val="8E9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B60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2541" y="1828800"/>
            <a:ext cx="29445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00"/>
            <a:ext cx="9144000" cy="152399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0" y="5791200"/>
            <a:ext cx="9144000" cy="1066799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516" y="1371600"/>
            <a:ext cx="3409500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26127" y="25908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, No Footer">
  <p:cSld name="Blank, No Foo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7924800" y="152400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328" y="6096000"/>
            <a:ext cx="9037799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a/tdsb.on.ca/file/d/0B5OV_63tOtNoaE96X2MxM0JTMGM/view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lueprint.ca/tds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sb.on.ca/HighSchool/GoingtoHighSchool/OpenHousesandInformationNights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/>
        </p:nvSpPr>
        <p:spPr>
          <a:xfrm>
            <a:off x="4113850" y="0"/>
            <a:ext cx="4572300" cy="566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</a:rPr>
              <a:t>Grade 8 to 9 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Transition Information Session for the 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2019-2020 School Year</a:t>
            </a:r>
            <a:endParaRPr sz="2800"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975" y="2829100"/>
            <a:ext cx="4004050" cy="27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4004050" cy="368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804862" y="1254125"/>
            <a:ext cx="7543800" cy="3960813"/>
          </a:xfrm>
          <a:prstGeom prst="rect">
            <a:avLst/>
          </a:prstGeom>
          <a:solidFill>
            <a:srgbClr val="FBD7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662" y="1304925"/>
            <a:ext cx="7432675" cy="38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5910262" y="1379537"/>
            <a:ext cx="1184275" cy="314324"/>
          </a:xfrm>
          <a:prstGeom prst="ellipse">
            <a:avLst/>
          </a:prstGeom>
          <a:noFill/>
          <a:ln w="25400" cap="flat" cmpd="sng">
            <a:solidFill>
              <a:srgbClr val="6FBB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920750" y="5359400"/>
            <a:ext cx="7299324" cy="93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www.tdsb.on.ca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Click on “Find your School”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26127" y="3810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T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Find Your School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152400" y="190500"/>
            <a:ext cx="57149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/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1185862" y="1363662"/>
            <a:ext cx="6986538" cy="4359274"/>
          </a:xfrm>
          <a:prstGeom prst="rect">
            <a:avLst/>
          </a:prstGeom>
          <a:solidFill>
            <a:srgbClr val="FBD7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1358900" y="1409700"/>
            <a:ext cx="69850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Find your school by selecting how you want to search.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458333" y="4318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T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Find Your School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52400" y="190500"/>
            <a:ext cx="57149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/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862" y="1659971"/>
            <a:ext cx="6986538" cy="4203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5292080" y="1659971"/>
            <a:ext cx="864096" cy="25686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1185862" y="1363662"/>
            <a:ext cx="6986538" cy="4359274"/>
          </a:xfrm>
          <a:prstGeom prst="rect">
            <a:avLst/>
          </a:prstGeom>
          <a:solidFill>
            <a:srgbClr val="FBD7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152400" y="190500"/>
            <a:ext cx="57149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/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7950" y="620687"/>
            <a:ext cx="5402362" cy="535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1346199" y="2319338"/>
            <a:ext cx="6657975" cy="32416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812800" y="642937"/>
            <a:ext cx="9245600" cy="67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1603375" y="2319338"/>
            <a:ext cx="6143624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Total of 30 course credits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	</a:t>
            </a: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– 18 compulsory courses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	– 12 elective courses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40 Hours Community Involvement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	</a:t>
            </a: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– Begins in summer after Grade 8</a:t>
            </a:r>
            <a:endParaRPr/>
          </a:p>
          <a:p>
            <a:pPr marL="0" marR="0" lvl="0" indent="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Ontario Literacy Requirement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- Ontario Secondary School Literacy Test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			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584200" y="220662"/>
            <a:ext cx="8008938" cy="160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7DC46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3327400" y="5638800"/>
            <a:ext cx="441959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PT Sans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Ontario Schools, Kindergarten to Grade 12: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PT Sans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Policy &amp; Program Requirements, 2011</a:t>
            </a: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PT Sans"/>
              <a:buNone/>
            </a:pPr>
            <a:r>
              <a:rPr lang="en-US"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Are the Graduation Requirements?</a:t>
            </a: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457200" y="1625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Ontario Secondary School Diploma (OSSD)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Choices for Nine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/>
          <p:nvPr/>
        </p:nvSpPr>
        <p:spPr>
          <a:xfrm>
            <a:off x="812800" y="642937"/>
            <a:ext cx="9245600" cy="67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584200" y="220662"/>
            <a:ext cx="8008938" cy="160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7DC46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3327400" y="5638800"/>
            <a:ext cx="441959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PT Sans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Ontario Schools, Kindergarten to Grade 12: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PT Sans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Policy &amp; Program Requirements, 2011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457200" y="1625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Ontario Secondary School Diploma (OSSD)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Choices for Nine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35" y="642937"/>
            <a:ext cx="7632848" cy="5042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>
            <a:off x="812800" y="642937"/>
            <a:ext cx="9245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584200" y="220662"/>
            <a:ext cx="8008800" cy="1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7DC46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3327400" y="5638800"/>
            <a:ext cx="4419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PT Sans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Ontario Schools, Kindergarten to Grade 12: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PT Sans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Policy &amp; Program Requirements, 2011</a:t>
            </a: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-101525" y="533400"/>
            <a:ext cx="9245700" cy="43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/>
              <a:t>40 Hours of Community Service - Start the Summer before Grade 9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Choices for Nine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525" y="1022075"/>
            <a:ext cx="5124951" cy="54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PT Sans"/>
              <a:buNone/>
            </a:pPr>
            <a:r>
              <a:rPr lang="en-US"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Making Course Choices</a:t>
            </a:r>
            <a:endParaRPr sz="35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Ultimately, students and families make the final course choices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Counsellors as well as your child’s Grade 8 teachers are there to offer their best suggestions about course choices based on evidence of a student’s achievement, learning style, interests, and learning goals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All Grade 8 students will complete a course selection sheet for their home school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8"/>
              <a:buFont typeface="PT Sans"/>
              <a:buNone/>
            </a:pPr>
            <a: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Course Type Choices Do Students Make in Grades 9 and 10?</a:t>
            </a:r>
            <a:b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 per Ontario Schools, Kindergarten to Grade 12: Policy and Program Requirements, 2016 (OS)</a:t>
            </a:r>
            <a:endParaRPr sz="1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Applied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Locally Developed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Open</a:t>
            </a:r>
            <a:endParaRPr/>
          </a:p>
          <a:p>
            <a:pPr marL="342900" marR="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Students can mix course types based on their achievement, interests, and skills. 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8" name="Google Shape;218;p25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PT Sans"/>
              <a:buNone/>
            </a:pPr>
            <a:r>
              <a:rPr lang="en-US"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Choosing Course Types</a:t>
            </a:r>
            <a:endParaRPr sz="35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Let’s listen to Jenna who will outlin</a:t>
            </a:r>
            <a:r>
              <a:rPr lang="en-US"/>
              <a:t>e</a:t>
            </a: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the different Course type</a:t>
            </a:r>
            <a:r>
              <a:rPr lang="en-US"/>
              <a:t>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available for you to choose from for Grade 9: </a:t>
            </a:r>
            <a:endParaRPr/>
          </a:p>
          <a:p>
            <a:pPr marL="342900" marR="0" lvl="0" indent="-1651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Course Types to Choose From</a:t>
            </a: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7" name="Google Shape;227;p26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Choices for Nine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8"/>
              <a:buFont typeface="PT Sans"/>
              <a:buNone/>
            </a:pPr>
            <a: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Open Course Types</a:t>
            </a:r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Open Courses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Optional courses that prepare students for further study and enriches the learning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B0F0"/>
                </a:solidFill>
                <a:latin typeface="PT Sans"/>
                <a:ea typeface="PT Sans"/>
                <a:cs typeface="PT Sans"/>
                <a:sym typeface="PT Sans"/>
              </a:rPr>
              <a:t>These courses include (but not limited to):</a:t>
            </a:r>
            <a:endParaRPr/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Art, French, Music, Health and Physical Education, Social Sciences and the Humanities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Choices for Nine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7772400" y="6400800"/>
            <a:ext cx="1066799" cy="32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T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Goals for the Evening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 inform students, parents &amp; guardians about high school choices in order to make a smooth and successful transition from Grade 8 to 9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 assist students, parents &amp; guardians in making informed choices about courses, programs and schools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 raise student, parent and guardian awareness of the various program pathways available throughout the Toronto District School Board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US"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Locally Developed Course Types</a:t>
            </a:r>
            <a:endParaRPr sz="35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Locally Developed: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Compulsory courses for students provides more flexibility and support in learning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Together with our Special Education Department, we will collaborate to develop the best transition plan and program course type for your child</a:t>
            </a:r>
            <a:b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667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20</a:t>
            </a:fld>
            <a:endParaRPr sz="12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T Sans"/>
              <a:buNone/>
            </a:pPr>
            <a:r>
              <a:rPr lang="en-US">
                <a:solidFill>
                  <a:schemeClr val="dk1"/>
                </a:solidFill>
              </a:rPr>
              <a:t>Beyond 8 - Choices for Nine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600" b="1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675746" y="3789040"/>
            <a:ext cx="7128792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1"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1"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1"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PT Sans"/>
              <a:buNone/>
            </a:pPr>
            <a:r>
              <a:rPr lang="en-US" sz="1800" b="1" i="0" u="none" strike="noStrike" cap="none">
                <a:solidFill>
                  <a:srgbClr val="00B0F0"/>
                </a:solidFill>
                <a:latin typeface="PT Sans"/>
                <a:ea typeface="PT Sans"/>
                <a:cs typeface="PT Sans"/>
                <a:sym typeface="PT Sans"/>
              </a:rPr>
              <a:t>Courses that may be developed locally include: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English, History, Math, and Science</a:t>
            </a:r>
            <a:endParaRPr sz="20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800" cy="10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Special Education Supports</a:t>
            </a:r>
            <a:endParaRPr b="1"/>
          </a:p>
        </p:txBody>
      </p:sp>
      <p:sp>
        <p:nvSpPr>
          <p:cNvPr id="254" name="Google Shape;254;p29"/>
          <p:cNvSpPr txBox="1">
            <a:spLocks noGrp="1"/>
          </p:cNvSpPr>
          <p:nvPr>
            <p:ph type="body" idx="1"/>
          </p:nvPr>
        </p:nvSpPr>
        <p:spPr>
          <a:xfrm>
            <a:off x="166075" y="1752600"/>
            <a:ext cx="8520600" cy="4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Section 1 of the Education Act: What is a special education program?</a:t>
            </a:r>
            <a:endParaRPr sz="2000" b="1"/>
          </a:p>
          <a:p>
            <a:pPr marL="8890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continuous assessment and evaluation</a:t>
            </a:r>
            <a:endParaRPr/>
          </a:p>
          <a:p>
            <a:pPr marL="8890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plan with specific objectives</a:t>
            </a:r>
            <a:endParaRPr/>
          </a:p>
          <a:p>
            <a:pPr marL="8890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outlines educational services that meet the needs of the student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69900" lvl="0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Individual Education Plan (IEP)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69900" lvl="0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Tiered Intervention</a:t>
            </a:r>
            <a:endParaRPr sz="2000" b="1"/>
          </a:p>
          <a:p>
            <a:pPr marL="914400" lvl="1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2000"/>
              <a:t>All: </a:t>
            </a:r>
            <a:r>
              <a:rPr lang="en-US" sz="1700"/>
              <a:t>Universal Design for Learning, </a:t>
            </a:r>
            <a:endParaRPr sz="1700"/>
          </a:p>
          <a:p>
            <a:pPr marL="9144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Differentiated Instruction, Experiential Learning</a:t>
            </a:r>
            <a:endParaRPr sz="1700"/>
          </a:p>
          <a:p>
            <a:pPr marL="914400" lvl="1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/>
              <a:buAutoNum type="alphaLcPeriod"/>
            </a:pPr>
            <a:r>
              <a:rPr lang="en-US" sz="1700"/>
              <a:t>SOME: IEP, GLE course, resource support</a:t>
            </a:r>
            <a:endParaRPr sz="1700"/>
          </a:p>
          <a:p>
            <a:pPr marL="914400" lvl="1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/>
              <a:buAutoNum type="alphaLcPeriod"/>
            </a:pPr>
            <a:r>
              <a:rPr lang="en-US" sz="1700"/>
              <a:t>FEW: Intensive Support Program, Section Program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600" cy="304800"/>
          </a:xfrm>
          <a:prstGeom prst="rect">
            <a:avLst/>
          </a:prstGeom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Choices for Nine</a:t>
            </a: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550" y="3516925"/>
            <a:ext cx="3370400" cy="23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820737" y="5517232"/>
            <a:ext cx="7607645" cy="645029"/>
          </a:xfrm>
          <a:prstGeom prst="rect">
            <a:avLst/>
          </a:prstGeom>
          <a:solidFill>
            <a:srgbClr val="6FB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160339" y="749594"/>
            <a:ext cx="8652357" cy="89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Optional Attendance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152400" y="190500"/>
            <a:ext cx="57149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/>
              <a:t>Beyond 8 - Choices for Nine</a:t>
            </a: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596347" y="1196752"/>
            <a:ext cx="7832035" cy="32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Students are encouraged to attend the high school within the catchment area of their residential address (home school)</a:t>
            </a:r>
            <a:endParaRPr/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Use an </a:t>
            </a:r>
            <a:r>
              <a:rPr lang="en-US" sz="22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Optional Attendance Application Form (PR545) </a:t>
            </a:r>
            <a:r>
              <a:rPr lang="en-US" sz="2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applying to a school other than your home school</a:t>
            </a:r>
            <a:endParaRPr/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Forms will be available at the Grade 8 school in January</a:t>
            </a:r>
            <a:br>
              <a:rPr lang="en-US" sz="2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200" b="0" i="1" u="none" strike="noStrike" cap="none">
                <a:solidFill>
                  <a:srgbClr val="7030A0"/>
                </a:solidFill>
                <a:latin typeface="PT Sans"/>
                <a:ea typeface="PT Sans"/>
                <a:cs typeface="PT Sans"/>
                <a:sym typeface="PT Sans"/>
              </a:rPr>
              <a:t>*Specialized Programs may have earlier deadlines. Please review school specific deadlines for more information</a:t>
            </a:r>
            <a:endParaRPr sz="2200" b="0" i="1" u="none" strike="noStrike" cap="none">
              <a:solidFill>
                <a:srgbClr val="7030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Specific information regarding </a:t>
            </a:r>
            <a:r>
              <a:rPr lang="en-US" sz="22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Optional Attendance Procedures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will be communicated to students and families in early January</a:t>
            </a:r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925512" y="5631632"/>
            <a:ext cx="7390904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T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www.tdsb.on.ca/FindyourSchool/OptionalAttendance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/>
          <p:nvPr/>
        </p:nvSpPr>
        <p:spPr>
          <a:xfrm>
            <a:off x="566625" y="915000"/>
            <a:ext cx="8135700" cy="5493300"/>
          </a:xfrm>
          <a:prstGeom prst="rect">
            <a:avLst/>
          </a:prstGeom>
          <a:solidFill>
            <a:srgbClr val="FDE8C5"/>
          </a:solidFill>
          <a:ln w="9525" cap="flat" cmpd="sng">
            <a:solidFill>
              <a:srgbClr val="E56B2F">
                <a:alpha val="29411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753975" y="958800"/>
            <a:ext cx="7483500" cy="49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January 31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20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Optional Attendance applications due to secondary schools – delivered by student/parent/guardian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1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20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Secondary schools will inform Optional Attendance applicants by this date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2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20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completed via myBlueprint and returned to elementary teacher/counsellor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28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20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</a:t>
            </a: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All course selection sheets due to secondary schools – delivered by Elementary Counsellor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Note:</a:t>
            </a:r>
            <a:endParaRPr sz="2000" b="1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2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Only </a:t>
            </a:r>
            <a:r>
              <a:rPr lang="en-US" sz="1800" b="1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course selection per student is submitted for </a:t>
            </a:r>
            <a:r>
              <a:rPr lang="en-US" sz="1800" b="1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secondary school by the elementary school counsello</a:t>
            </a:r>
            <a:r>
              <a:rPr lang="en-US" sz="1800" i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</a:t>
            </a:r>
            <a:br>
              <a:rPr lang="en-US" sz="1800" i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1800" i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2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It is the parent/guardian’s responsibility to deliver this application to the school or schools of choice. Faxed or scanned copies will not be accepted.</a:t>
            </a:r>
            <a:endParaRPr sz="1800" i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441590" y="201950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T Sans"/>
              <a:buNone/>
            </a:pPr>
            <a:r>
              <a:rPr lang="en-US" sz="2900"/>
              <a:t>Important </a:t>
            </a:r>
            <a:r>
              <a:rPr lang="en-US" sz="2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Dates</a:t>
            </a:r>
            <a:endParaRPr sz="2900"/>
          </a:p>
        </p:txBody>
      </p:sp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152400" y="259225"/>
            <a:ext cx="571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/>
              <a:t>Beyond 8 - Choices for Nine</a:t>
            </a:r>
            <a:endParaRPr/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426125" y="609600"/>
            <a:ext cx="82608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US"/>
              <a:t>Questions?</a:t>
            </a:r>
            <a:endParaRPr sz="35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5" name="Google Shape;285;p32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2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T San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 sz="1600" b="1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87" name="Google Shape;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975" y="1230925"/>
            <a:ext cx="4396151" cy="439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41665" y="620175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T San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Creating Pathways to Success</a:t>
            </a: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2013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7772400" y="6400800"/>
            <a:ext cx="1066799" cy="32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00" y="1571536"/>
            <a:ext cx="7735551" cy="3915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576262" y="169863"/>
            <a:ext cx="8008936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Accessing myBlueprint.ca/tdsb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Online educational &amp; career planning tool for students and parents</a:t>
            </a: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2015313" y="5326037"/>
            <a:ext cx="5130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www.myBlueprint.ca/tdsb</a:t>
            </a: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Use your TDSB Computer User name &amp; Password to login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7772400" y="6400800"/>
            <a:ext cx="1066799" cy="32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62" y="1484784"/>
            <a:ext cx="8045751" cy="35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8"/>
              <a:buFont typeface="PT Sans"/>
              <a:buNone/>
            </a:pPr>
            <a: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Can Families Do to Help Students Make the Best Choices?</a:t>
            </a:r>
            <a:endParaRPr sz="315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Access and investigate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myBlueprint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career planning tool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Attend ANY Secondary Information Evenings/Open Houses of interest including Regular or Specialized Programs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Encourage continued participation in extracurricular activities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Choose courses of interest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Discuss future plans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Stay involved and connected with the school</a:t>
            </a:r>
            <a:endParaRPr sz="2000"/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Contact your school’s Elementary Itinerant Guidance Counsellor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160338" y="601662"/>
            <a:ext cx="8766175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Information Evenings/Open Houses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at </a:t>
            </a: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TDSB</a:t>
            </a: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High Schools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52400" y="190500"/>
            <a:ext cx="57149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/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96347" y="1795463"/>
            <a:ext cx="7832035" cy="25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Program and school specific information is shared</a:t>
            </a:r>
            <a:endParaRPr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Updated dates and times of High School Information Evenings are posted on the TDSB website by accessing the link below:</a:t>
            </a: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15617" y="5157192"/>
            <a:ext cx="7712765" cy="721750"/>
          </a:xfrm>
          <a:prstGeom prst="rect">
            <a:avLst/>
          </a:prstGeom>
          <a:solidFill>
            <a:srgbClr val="B6D7A8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PT Sans"/>
              <a:buNone/>
            </a:pPr>
            <a:r>
              <a:rPr lang="en-US" sz="1800" b="0" i="0" u="sng" strike="noStrike" cap="none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http://www.tdsb.on.ca/HighSchool/GoingtoHighSchool/OpenHousesandInformationNights.aspx</a:t>
            </a:r>
            <a:r>
              <a:rPr lang="en-US" sz="1800" b="0" i="0" u="none" strike="noStrike" cap="none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26127" y="609600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8"/>
              <a:buFont typeface="PT Sans"/>
              <a:buNone/>
            </a:pPr>
            <a: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to Access Secondary Information Evenings and Open Houses:</a:t>
            </a:r>
            <a:endParaRPr sz="315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830" y="1628800"/>
            <a:ext cx="6228184" cy="485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5"/>
          <p:cNvCxnSpPr/>
          <p:nvPr/>
        </p:nvCxnSpPr>
        <p:spPr>
          <a:xfrm flipH="1">
            <a:off x="5220072" y="2636912"/>
            <a:ext cx="792088" cy="57606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395536" y="620688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8"/>
              <a:buFont typeface="PT Sans"/>
              <a:buNone/>
            </a:pPr>
            <a: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Considerations When</a:t>
            </a:r>
            <a:b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315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Choosing a High School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67544" y="1556792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range of subjects and programs offered in each grade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Semester and non-semester schedules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“Composite” schools and “Alternative” schools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size of the school – big or small settings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range of  extracurricular activities, clubs and sports offered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supports available for English Language Learners and students with special education needs</a:t>
            </a:r>
            <a:endParaRPr/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Location from your home address</a:t>
            </a:r>
            <a:endParaRPr/>
          </a:p>
          <a:p>
            <a:pPr marL="342900" marR="0" lvl="0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Where does your child want to go?</a:t>
            </a: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1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762000" y="495299"/>
            <a:ext cx="7632699" cy="153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T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Year Ahead: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Educational Planning and Course Selection Process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52400" y="190500"/>
            <a:ext cx="57149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/>
              <a:t>Beyond 8 -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Choices for Nine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10816" y="2027583"/>
            <a:ext cx="8348869" cy="212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Planning for the coming year is a process (myBlueprint)</a:t>
            </a:r>
            <a:endParaRPr/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That process begins now and will continue until Course Selection Sheets are due in late February</a:t>
            </a:r>
            <a:endParaRPr/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721966" y="4867490"/>
            <a:ext cx="7712765" cy="721750"/>
          </a:xfrm>
          <a:prstGeom prst="rect">
            <a:avLst/>
          </a:prstGeom>
          <a:solidFill>
            <a:srgbClr val="72C267"/>
          </a:solidFill>
          <a:ln w="254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073425" y="5022573"/>
            <a:ext cx="7089913" cy="35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T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www.tdsb.on.ca/GoingtoHighSchool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DSB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On-screen Show (4:3)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PT Sans</vt:lpstr>
      <vt:lpstr>Times New Roman</vt:lpstr>
      <vt:lpstr>Libre Baskerville</vt:lpstr>
      <vt:lpstr>Calibri</vt:lpstr>
      <vt:lpstr>TDSB</vt:lpstr>
      <vt:lpstr>PowerPoint Presentation</vt:lpstr>
      <vt:lpstr>Goals for the Evening</vt:lpstr>
      <vt:lpstr>Creating Pathways to Success, 2013</vt:lpstr>
      <vt:lpstr>PowerPoint Presentation</vt:lpstr>
      <vt:lpstr>What Can Families Do to Help Students Make the Best Choices?</vt:lpstr>
      <vt:lpstr>PowerPoint Presentation</vt:lpstr>
      <vt:lpstr>How to Access Secondary Information Evenings and Open Houses:</vt:lpstr>
      <vt:lpstr> Considerations When  Choosing a High School</vt:lpstr>
      <vt:lpstr>PowerPoint Presentation</vt:lpstr>
      <vt:lpstr>Find Your School</vt:lpstr>
      <vt:lpstr>Find Your School</vt:lpstr>
      <vt:lpstr>PowerPoint Presentation</vt:lpstr>
      <vt:lpstr>What Are the Graduation Requirements?</vt:lpstr>
      <vt:lpstr>PowerPoint Presentation</vt:lpstr>
      <vt:lpstr>PowerPoint Presentation</vt:lpstr>
      <vt:lpstr>Making Course Choices</vt:lpstr>
      <vt:lpstr>What Course Type Choices Do Students Make in Grades 9 and 10? As per Ontario Schools, Kindergarten to Grade 12: Policy and Program Requirements, 2016 (OS)</vt:lpstr>
      <vt:lpstr>Choosing Course Types</vt:lpstr>
      <vt:lpstr>Open Course Types</vt:lpstr>
      <vt:lpstr>Locally Developed Course Types</vt:lpstr>
      <vt:lpstr>Special Education Supports</vt:lpstr>
      <vt:lpstr>PowerPoint Presentation</vt:lpstr>
      <vt:lpstr>Important Dates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2019-10-23T18:34:01Z</dcterms:modified>
</cp:coreProperties>
</file>