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sldIdLst>
    <p:sldId id="258" r:id="rId2"/>
    <p:sldId id="256" r:id="rId3"/>
    <p:sldId id="305" r:id="rId4"/>
    <p:sldId id="306" r:id="rId5"/>
    <p:sldId id="257" r:id="rId6"/>
    <p:sldId id="259" r:id="rId7"/>
    <p:sldId id="261" r:id="rId8"/>
    <p:sldId id="266" r:id="rId9"/>
    <p:sldId id="267" r:id="rId10"/>
    <p:sldId id="283" r:id="rId11"/>
    <p:sldId id="284" r:id="rId12"/>
    <p:sldId id="304" r:id="rId13"/>
    <p:sldId id="285" r:id="rId14"/>
    <p:sldId id="286" r:id="rId15"/>
    <p:sldId id="269" r:id="rId16"/>
    <p:sldId id="270" r:id="rId17"/>
    <p:sldId id="271" r:id="rId18"/>
    <p:sldId id="272" r:id="rId19"/>
    <p:sldId id="282" r:id="rId20"/>
    <p:sldId id="281" r:id="rId21"/>
    <p:sldId id="260" r:id="rId22"/>
    <p:sldId id="263" r:id="rId23"/>
    <p:sldId id="274" r:id="rId24"/>
    <p:sldId id="287" r:id="rId25"/>
    <p:sldId id="288" r:id="rId26"/>
    <p:sldId id="289" r:id="rId27"/>
    <p:sldId id="290" r:id="rId28"/>
    <p:sldId id="291" r:id="rId29"/>
    <p:sldId id="278" r:id="rId30"/>
    <p:sldId id="293" r:id="rId31"/>
    <p:sldId id="298" r:id="rId32"/>
    <p:sldId id="294" r:id="rId33"/>
    <p:sldId id="292" r:id="rId34"/>
    <p:sldId id="295" r:id="rId35"/>
    <p:sldId id="296" r:id="rId36"/>
    <p:sldId id="297" r:id="rId37"/>
    <p:sldId id="299" r:id="rId38"/>
    <p:sldId id="300" r:id="rId39"/>
    <p:sldId id="301" r:id="rId40"/>
    <p:sldId id="302" r:id="rId41"/>
    <p:sldId id="307" r:id="rId4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87779" autoAdjust="0"/>
  </p:normalViewPr>
  <p:slideViewPr>
    <p:cSldViewPr>
      <p:cViewPr varScale="1">
        <p:scale>
          <a:sx n="100" d="100"/>
          <a:sy n="100" d="100"/>
        </p:scale>
        <p:origin x="191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13B845-B2AD-450C-B8E7-73897171954B}" type="datetimeFigureOut">
              <a:rPr lang="en-CA" smtClean="0"/>
              <a:t>2023-08-29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8ECB286-0A67-4BC4-A044-C8A83E1AC8EC}" type="slidenum">
              <a:rPr lang="en-CA" smtClean="0"/>
              <a:t>‹#›</a:t>
            </a:fld>
            <a:endParaRPr lang="en-CA"/>
          </a:p>
        </p:txBody>
      </p:sp>
    </p:spTree>
    <p:extLst>
      <p:ext uri="{BB962C8B-B14F-4D97-AF65-F5344CB8AC3E}">
        <p14:creationId xmlns:p14="http://schemas.microsoft.com/office/powerpoint/2010/main" val="3626055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13B845-B2AD-450C-B8E7-73897171954B}" type="datetimeFigureOut">
              <a:rPr lang="en-CA" smtClean="0"/>
              <a:t>2023-08-29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8ECB286-0A67-4BC4-A044-C8A83E1AC8EC}" type="slidenum">
              <a:rPr lang="en-CA" smtClean="0"/>
              <a:t>‹#›</a:t>
            </a:fld>
            <a:endParaRPr lang="en-CA"/>
          </a:p>
        </p:txBody>
      </p:sp>
    </p:spTree>
    <p:extLst>
      <p:ext uri="{BB962C8B-B14F-4D97-AF65-F5344CB8AC3E}">
        <p14:creationId xmlns:p14="http://schemas.microsoft.com/office/powerpoint/2010/main" val="1037506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13B845-B2AD-450C-B8E7-73897171954B}" type="datetimeFigureOut">
              <a:rPr lang="en-CA" smtClean="0"/>
              <a:t>2023-08-29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8ECB286-0A67-4BC4-A044-C8A83E1AC8EC}" type="slidenum">
              <a:rPr lang="en-CA" smtClean="0"/>
              <a:t>‹#›</a:t>
            </a:fld>
            <a:endParaRPr lang="en-CA"/>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80698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13B845-B2AD-450C-B8E7-73897171954B}" type="datetimeFigureOut">
              <a:rPr lang="en-CA" smtClean="0"/>
              <a:t>2023-08-29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8ECB286-0A67-4BC4-A044-C8A83E1AC8EC}" type="slidenum">
              <a:rPr lang="en-CA" smtClean="0"/>
              <a:t>‹#›</a:t>
            </a:fld>
            <a:endParaRPr lang="en-CA"/>
          </a:p>
        </p:txBody>
      </p:sp>
    </p:spTree>
    <p:extLst>
      <p:ext uri="{BB962C8B-B14F-4D97-AF65-F5344CB8AC3E}">
        <p14:creationId xmlns:p14="http://schemas.microsoft.com/office/powerpoint/2010/main" val="1852387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13B845-B2AD-450C-B8E7-73897171954B}" type="datetimeFigureOut">
              <a:rPr lang="en-CA" smtClean="0"/>
              <a:t>2023-08-29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8ECB286-0A67-4BC4-A044-C8A83E1AC8EC}" type="slidenum">
              <a:rPr lang="en-CA" smtClean="0"/>
              <a:t>‹#›</a:t>
            </a:fld>
            <a:endParaRPr lang="en-CA"/>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04725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13B845-B2AD-450C-B8E7-73897171954B}" type="datetimeFigureOut">
              <a:rPr lang="en-CA" smtClean="0"/>
              <a:t>2023-08-29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8ECB286-0A67-4BC4-A044-C8A83E1AC8EC}" type="slidenum">
              <a:rPr lang="en-CA" smtClean="0"/>
              <a:t>‹#›</a:t>
            </a:fld>
            <a:endParaRPr lang="en-CA"/>
          </a:p>
        </p:txBody>
      </p:sp>
    </p:spTree>
    <p:extLst>
      <p:ext uri="{BB962C8B-B14F-4D97-AF65-F5344CB8AC3E}">
        <p14:creationId xmlns:p14="http://schemas.microsoft.com/office/powerpoint/2010/main" val="386981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13B845-B2AD-450C-B8E7-73897171954B}" type="datetimeFigureOut">
              <a:rPr lang="en-CA" smtClean="0"/>
              <a:t>2023-08-29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8ECB286-0A67-4BC4-A044-C8A83E1AC8EC}" type="slidenum">
              <a:rPr lang="en-CA" smtClean="0"/>
              <a:t>‹#›</a:t>
            </a:fld>
            <a:endParaRPr lang="en-CA"/>
          </a:p>
        </p:txBody>
      </p:sp>
    </p:spTree>
    <p:extLst>
      <p:ext uri="{BB962C8B-B14F-4D97-AF65-F5344CB8AC3E}">
        <p14:creationId xmlns:p14="http://schemas.microsoft.com/office/powerpoint/2010/main" val="1604512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13B845-B2AD-450C-B8E7-73897171954B}" type="datetimeFigureOut">
              <a:rPr lang="en-CA" smtClean="0"/>
              <a:t>2023-08-29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8ECB286-0A67-4BC4-A044-C8A83E1AC8EC}" type="slidenum">
              <a:rPr lang="en-CA" smtClean="0"/>
              <a:t>‹#›</a:t>
            </a:fld>
            <a:endParaRPr lang="en-CA"/>
          </a:p>
        </p:txBody>
      </p:sp>
    </p:spTree>
    <p:extLst>
      <p:ext uri="{BB962C8B-B14F-4D97-AF65-F5344CB8AC3E}">
        <p14:creationId xmlns:p14="http://schemas.microsoft.com/office/powerpoint/2010/main" val="4235679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213B845-B2AD-450C-B8E7-73897171954B}" type="datetimeFigureOut">
              <a:rPr lang="en-CA" smtClean="0"/>
              <a:t>2023-08-29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8ECB286-0A67-4BC4-A044-C8A83E1AC8EC}" type="slidenum">
              <a:rPr lang="en-CA" smtClean="0"/>
              <a:t>‹#›</a:t>
            </a:fld>
            <a:endParaRPr lang="en-CA"/>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3056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13B845-B2AD-450C-B8E7-73897171954B}" type="datetimeFigureOut">
              <a:rPr lang="en-CA" smtClean="0"/>
              <a:t>2023-08-29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8ECB286-0A67-4BC4-A044-C8A83E1AC8EC}" type="slidenum">
              <a:rPr lang="en-CA" smtClean="0"/>
              <a:t>‹#›</a:t>
            </a:fld>
            <a:endParaRPr lang="en-CA"/>
          </a:p>
        </p:txBody>
      </p:sp>
    </p:spTree>
    <p:extLst>
      <p:ext uri="{BB962C8B-B14F-4D97-AF65-F5344CB8AC3E}">
        <p14:creationId xmlns:p14="http://schemas.microsoft.com/office/powerpoint/2010/main" val="134783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13B845-B2AD-450C-B8E7-73897171954B}" type="datetimeFigureOut">
              <a:rPr lang="en-CA" smtClean="0"/>
              <a:t>2023-08-29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8ECB286-0A67-4BC4-A044-C8A83E1AC8EC}" type="slidenum">
              <a:rPr lang="en-CA" smtClean="0"/>
              <a:t>‹#›</a:t>
            </a:fld>
            <a:endParaRPr lang="en-CA"/>
          </a:p>
        </p:txBody>
      </p:sp>
    </p:spTree>
    <p:extLst>
      <p:ext uri="{BB962C8B-B14F-4D97-AF65-F5344CB8AC3E}">
        <p14:creationId xmlns:p14="http://schemas.microsoft.com/office/powerpoint/2010/main" val="3265711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13B845-B2AD-450C-B8E7-73897171954B}" type="datetimeFigureOut">
              <a:rPr lang="en-CA" smtClean="0"/>
              <a:t>2023-08-29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8ECB286-0A67-4BC4-A044-C8A83E1AC8EC}" type="slidenum">
              <a:rPr lang="en-CA" smtClean="0"/>
              <a:t>‹#›</a:t>
            </a:fld>
            <a:endParaRPr lang="en-CA"/>
          </a:p>
        </p:txBody>
      </p:sp>
    </p:spTree>
    <p:extLst>
      <p:ext uri="{BB962C8B-B14F-4D97-AF65-F5344CB8AC3E}">
        <p14:creationId xmlns:p14="http://schemas.microsoft.com/office/powerpoint/2010/main" val="1587935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13B845-B2AD-450C-B8E7-73897171954B}" type="datetimeFigureOut">
              <a:rPr lang="en-CA" smtClean="0"/>
              <a:t>2023-08-29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8ECB286-0A67-4BC4-A044-C8A83E1AC8EC}" type="slidenum">
              <a:rPr lang="en-CA" smtClean="0"/>
              <a:t>‹#›</a:t>
            </a:fld>
            <a:endParaRPr lang="en-CA"/>
          </a:p>
        </p:txBody>
      </p:sp>
    </p:spTree>
    <p:extLst>
      <p:ext uri="{BB962C8B-B14F-4D97-AF65-F5344CB8AC3E}">
        <p14:creationId xmlns:p14="http://schemas.microsoft.com/office/powerpoint/2010/main" val="3806591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13B845-B2AD-450C-B8E7-73897171954B}" type="datetimeFigureOut">
              <a:rPr lang="en-CA" smtClean="0"/>
              <a:t>2023-08-29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8ECB286-0A67-4BC4-A044-C8A83E1AC8EC}" type="slidenum">
              <a:rPr lang="en-CA" smtClean="0"/>
              <a:t>‹#›</a:t>
            </a:fld>
            <a:endParaRPr lang="en-CA"/>
          </a:p>
        </p:txBody>
      </p:sp>
    </p:spTree>
    <p:extLst>
      <p:ext uri="{BB962C8B-B14F-4D97-AF65-F5344CB8AC3E}">
        <p14:creationId xmlns:p14="http://schemas.microsoft.com/office/powerpoint/2010/main" val="2793664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13B845-B2AD-450C-B8E7-73897171954B}" type="datetimeFigureOut">
              <a:rPr lang="en-CA" smtClean="0"/>
              <a:t>2023-08-29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8ECB286-0A67-4BC4-A044-C8A83E1AC8EC}" type="slidenum">
              <a:rPr lang="en-CA" smtClean="0"/>
              <a:t>‹#›</a:t>
            </a:fld>
            <a:endParaRPr lang="en-CA"/>
          </a:p>
        </p:txBody>
      </p:sp>
    </p:spTree>
    <p:extLst>
      <p:ext uri="{BB962C8B-B14F-4D97-AF65-F5344CB8AC3E}">
        <p14:creationId xmlns:p14="http://schemas.microsoft.com/office/powerpoint/2010/main" val="120449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213B845-B2AD-450C-B8E7-73897171954B}" type="datetimeFigureOut">
              <a:rPr lang="en-CA" smtClean="0"/>
              <a:t>2023-08-29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8ECB286-0A67-4BC4-A044-C8A83E1AC8EC}" type="slidenum">
              <a:rPr lang="en-CA" smtClean="0"/>
              <a:t>‹#›</a:t>
            </a:fld>
            <a:endParaRPr lang="en-CA"/>
          </a:p>
        </p:txBody>
      </p:sp>
    </p:spTree>
    <p:extLst>
      <p:ext uri="{BB962C8B-B14F-4D97-AF65-F5344CB8AC3E}">
        <p14:creationId xmlns:p14="http://schemas.microsoft.com/office/powerpoint/2010/main" val="13040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13B845-B2AD-450C-B8E7-73897171954B}" type="datetimeFigureOut">
              <a:rPr lang="en-CA" smtClean="0"/>
              <a:t>2023-08-29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8ECB286-0A67-4BC4-A044-C8A83E1AC8EC}" type="slidenum">
              <a:rPr lang="en-CA" smtClean="0"/>
              <a:t>‹#›</a:t>
            </a:fld>
            <a:endParaRPr lang="en-CA"/>
          </a:p>
        </p:txBody>
      </p:sp>
    </p:spTree>
    <p:extLst>
      <p:ext uri="{BB962C8B-B14F-4D97-AF65-F5344CB8AC3E}">
        <p14:creationId xmlns:p14="http://schemas.microsoft.com/office/powerpoint/2010/main" val="255456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13B845-B2AD-450C-B8E7-73897171954B}" type="datetimeFigureOut">
              <a:rPr lang="en-CA" smtClean="0"/>
              <a:t>2023-08-29</a:t>
            </a:fld>
            <a:endParaRPr lang="en-CA"/>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8ECB286-0A67-4BC4-A044-C8A83E1AC8EC}" type="slidenum">
              <a:rPr lang="en-CA" smtClean="0"/>
              <a:t>‹#›</a:t>
            </a:fld>
            <a:endParaRPr lang="en-CA"/>
          </a:p>
        </p:txBody>
      </p:sp>
    </p:spTree>
    <p:extLst>
      <p:ext uri="{BB962C8B-B14F-4D97-AF65-F5344CB8AC3E}">
        <p14:creationId xmlns:p14="http://schemas.microsoft.com/office/powerpoint/2010/main" val="301226820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lythwood@tdsb.on.ca" TargetMode="External"/><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tdsb.on.ca/Elementary-School/Caring-Safe-Schools" TargetMode="External"/><Relationship Id="rId2" Type="http://schemas.openxmlformats.org/officeDocument/2006/relationships/hyperlink" Target="http://www.tdsb.on.ca/"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s://www.tdsb.on.ca/School-Year-2022-2023"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schoolweb.tdsb.on.ca/blythwood"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9" name="Straight Connector 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 name="Picture 2" descr="Logo&#10;&#10;Description automatically generated">
            <a:extLst>
              <a:ext uri="{FF2B5EF4-FFF2-40B4-BE49-F238E27FC236}">
                <a16:creationId xmlns:a16="http://schemas.microsoft.com/office/drawing/2014/main" id="{2B858E01-A0C5-4FA9-9111-7829D815126E}"/>
              </a:ext>
            </a:extLst>
          </p:cNvPr>
          <p:cNvPicPr/>
          <p:nvPr/>
        </p:nvPicPr>
        <p:blipFill rotWithShape="1">
          <a:blip r:embed="rId2">
            <a:extLst>
              <a:ext uri="{28A0092B-C50C-407E-A947-70E740481C1C}">
                <a14:useLocalDpi xmlns:a14="http://schemas.microsoft.com/office/drawing/2010/main" val="0"/>
              </a:ext>
            </a:extLst>
          </a:blip>
          <a:srcRect l="19083" r="5699" b="9090"/>
          <a:stretch/>
        </p:blipFill>
        <p:spPr bwMode="auto">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p:spPr>
      </p:pic>
      <p:cxnSp>
        <p:nvCxnSpPr>
          <p:cNvPr id="6" name="Straight Connector 1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2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ADCF4804-FC98-4A28-8907-7F74E87625C9}"/>
              </a:ext>
            </a:extLst>
          </p:cNvPr>
          <p:cNvSpPr/>
          <p:nvPr/>
        </p:nvSpPr>
        <p:spPr>
          <a:xfrm>
            <a:off x="179512" y="1638670"/>
            <a:ext cx="4120052" cy="1754326"/>
          </a:xfrm>
          <a:prstGeom prst="rect">
            <a:avLst/>
          </a:prstGeom>
          <a:noFill/>
          <a:ln>
            <a:noFill/>
          </a:ln>
        </p:spPr>
        <p:txBody>
          <a:bodyPr wrap="squar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PARENT</a:t>
            </a:r>
            <a:r>
              <a:rPr lang="en-US" sz="5400" b="1" cap="none" spc="0" dirty="0">
                <a:ln w="22225">
                  <a:solidFill>
                    <a:schemeClr val="accent2"/>
                  </a:solidFill>
                  <a:prstDash val="solid"/>
                </a:ln>
                <a:solidFill>
                  <a:schemeClr val="accent2">
                    <a:lumMod val="40000"/>
                    <a:lumOff val="60000"/>
                  </a:schemeClr>
                </a:solidFill>
              </a:rPr>
              <a:t> HANDBOOK</a:t>
            </a:r>
            <a:endParaRPr lang="en-CA" sz="5400" b="1" cap="none" spc="0" dirty="0">
              <a:ln w="22225">
                <a:solidFill>
                  <a:schemeClr val="accent2"/>
                </a:solidFill>
                <a:prstDash val="solid"/>
              </a:ln>
              <a:solidFill>
                <a:schemeClr val="accent2">
                  <a:lumMod val="40000"/>
                  <a:lumOff val="60000"/>
                </a:schemeClr>
              </a:solidFill>
            </a:endParaRPr>
          </a:p>
        </p:txBody>
      </p:sp>
      <p:sp>
        <p:nvSpPr>
          <p:cNvPr id="37" name="TextBox 36">
            <a:extLst>
              <a:ext uri="{FF2B5EF4-FFF2-40B4-BE49-F238E27FC236}">
                <a16:creationId xmlns:a16="http://schemas.microsoft.com/office/drawing/2014/main" id="{331F6D7B-943D-4CD4-BC26-C36FB21BA760}"/>
              </a:ext>
            </a:extLst>
          </p:cNvPr>
          <p:cNvSpPr txBox="1"/>
          <p:nvPr/>
        </p:nvSpPr>
        <p:spPr>
          <a:xfrm>
            <a:off x="631948" y="3167829"/>
            <a:ext cx="2943102" cy="3046988"/>
          </a:xfrm>
          <a:prstGeom prst="rect">
            <a:avLst/>
          </a:prstGeom>
          <a:noFill/>
        </p:spPr>
        <p:txBody>
          <a:bodyPr wrap="square" rtlCol="0">
            <a:spAutoFit/>
          </a:bodyPr>
          <a:lstStyle/>
          <a:p>
            <a:pPr algn="ctr"/>
            <a:r>
              <a:rPr lang="en-CA" sz="1200" dirty="0"/>
              <a:t>2 </a:t>
            </a:r>
            <a:r>
              <a:rPr lang="en-CA" sz="1200" dirty="0" err="1"/>
              <a:t>Strathgowan</a:t>
            </a:r>
            <a:r>
              <a:rPr lang="en-CA" sz="1200" dirty="0"/>
              <a:t> Crescent</a:t>
            </a:r>
          </a:p>
          <a:p>
            <a:pPr algn="ctr"/>
            <a:r>
              <a:rPr lang="en-CA" sz="1200" dirty="0"/>
              <a:t>Toronto, Ontario</a:t>
            </a:r>
          </a:p>
          <a:p>
            <a:pPr algn="ctr"/>
            <a:r>
              <a:rPr lang="en-CA" sz="1200" dirty="0"/>
              <a:t>M4N 2Z5</a:t>
            </a:r>
          </a:p>
          <a:p>
            <a:pPr algn="ctr"/>
            <a:r>
              <a:rPr lang="en-CA" sz="1200" dirty="0"/>
              <a:t>Telephone: (416)393-9105</a:t>
            </a:r>
          </a:p>
          <a:p>
            <a:pPr algn="ctr"/>
            <a:r>
              <a:rPr lang="en-CA" sz="1200" dirty="0">
                <a:hlinkClick r:id="rId3"/>
              </a:rPr>
              <a:t>Blythwood@tdsb.on.ca</a:t>
            </a:r>
            <a:r>
              <a:rPr lang="en-CA" sz="1200" dirty="0"/>
              <a:t> </a:t>
            </a:r>
          </a:p>
          <a:p>
            <a:pPr algn="ctr"/>
            <a:endParaRPr lang="en-CA" sz="1200" dirty="0"/>
          </a:p>
          <a:p>
            <a:pPr algn="ctr"/>
            <a:r>
              <a:rPr lang="en-CA" sz="1200" dirty="0"/>
              <a:t>Principal:</a:t>
            </a:r>
          </a:p>
          <a:p>
            <a:pPr algn="ctr"/>
            <a:r>
              <a:rPr lang="en-CA" sz="1200" dirty="0"/>
              <a:t>Romina Barone-Pace</a:t>
            </a:r>
          </a:p>
          <a:p>
            <a:pPr algn="ctr"/>
            <a:endParaRPr lang="en-CA" sz="1200" dirty="0"/>
          </a:p>
          <a:p>
            <a:pPr algn="ctr"/>
            <a:r>
              <a:rPr lang="en-CA" sz="1200" dirty="0"/>
              <a:t>Office Administrator:</a:t>
            </a:r>
          </a:p>
          <a:p>
            <a:pPr algn="ctr"/>
            <a:r>
              <a:rPr lang="en-CA" sz="1200" dirty="0" err="1"/>
              <a:t>Dimnitra</a:t>
            </a:r>
            <a:r>
              <a:rPr lang="en-CA" sz="1200" dirty="0"/>
              <a:t> </a:t>
            </a:r>
            <a:r>
              <a:rPr lang="en-CA" sz="1200" dirty="0" err="1"/>
              <a:t>Giftakis</a:t>
            </a:r>
            <a:endParaRPr lang="en-CA" sz="1200" dirty="0"/>
          </a:p>
          <a:p>
            <a:pPr algn="ctr"/>
            <a:r>
              <a:rPr lang="en-CA" sz="1200" dirty="0"/>
              <a:t>Superintendent:</a:t>
            </a:r>
          </a:p>
          <a:p>
            <a:pPr algn="ctr"/>
            <a:r>
              <a:rPr lang="en-CA" sz="1200" dirty="0"/>
              <a:t>Roni Felsen</a:t>
            </a:r>
          </a:p>
          <a:p>
            <a:pPr algn="ctr"/>
            <a:endParaRPr lang="en-CA" sz="1200" dirty="0"/>
          </a:p>
          <a:p>
            <a:pPr algn="ctr"/>
            <a:r>
              <a:rPr lang="en-CA" sz="1200" dirty="0"/>
              <a:t>Trustee:</a:t>
            </a:r>
          </a:p>
          <a:p>
            <a:pPr algn="ctr"/>
            <a:r>
              <a:rPr lang="en-CA" sz="1200" dirty="0"/>
              <a:t>Rachel Chernos-Lin</a:t>
            </a:r>
          </a:p>
        </p:txBody>
      </p:sp>
    </p:spTree>
    <p:extLst>
      <p:ext uri="{BB962C8B-B14F-4D97-AF65-F5344CB8AC3E}">
        <p14:creationId xmlns:p14="http://schemas.microsoft.com/office/powerpoint/2010/main" val="2072071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332656"/>
            <a:ext cx="7772400" cy="1470025"/>
          </a:xfrm>
        </p:spPr>
        <p:txBody>
          <a:bodyPr/>
          <a:lstStyle/>
          <a:p>
            <a:pPr algn="ctr"/>
            <a:r>
              <a:rPr lang="en-CA" dirty="0">
                <a:solidFill>
                  <a:srgbClr val="7030A0"/>
                </a:solidFill>
              </a:rPr>
              <a:t>PUNCTUALITY</a:t>
            </a:r>
          </a:p>
        </p:txBody>
      </p:sp>
      <p:sp>
        <p:nvSpPr>
          <p:cNvPr id="5" name="Subtitle 4"/>
          <p:cNvSpPr>
            <a:spLocks noGrp="1"/>
          </p:cNvSpPr>
          <p:nvPr>
            <p:ph type="subTitle" idx="1"/>
          </p:nvPr>
        </p:nvSpPr>
        <p:spPr>
          <a:xfrm>
            <a:off x="1331640" y="1700808"/>
            <a:ext cx="5976664" cy="4176464"/>
          </a:xfrm>
        </p:spPr>
        <p:txBody>
          <a:bodyPr>
            <a:normAutofit/>
          </a:bodyPr>
          <a:lstStyle/>
          <a:p>
            <a:pPr algn="l"/>
            <a:r>
              <a:rPr lang="en-US" dirty="0">
                <a:solidFill>
                  <a:schemeClr val="tx1"/>
                </a:solidFill>
              </a:rPr>
              <a:t>Being on time for school is a key to success and a good valuable habit to establish.  The bell rings at 8:55 a.m.  Children should be in the schoolyard shortly before those times, ready to enter the school with their classmates. Students who arrive late create learning interruptions not only for themselves but also for their classmates. If your child is late, he/she will be met at the front; then make their way on their own to the office for a late slip.</a:t>
            </a:r>
            <a:endParaRPr lang="en-CA" dirty="0">
              <a:solidFill>
                <a:schemeClr val="tx1"/>
              </a:solidFill>
            </a:endParaRPr>
          </a:p>
          <a:p>
            <a:pPr algn="l"/>
            <a:endParaRPr lang="en-CA" dirty="0">
              <a:solidFill>
                <a:schemeClr val="tx1"/>
              </a:solidFill>
            </a:endParaRPr>
          </a:p>
        </p:txBody>
      </p:sp>
      <p:pic>
        <p:nvPicPr>
          <p:cNvPr id="2050" name="Picture 2" descr="C:\Users\021691\AppData\Local\Microsoft\Windows\INetCache\IE\Y41BFRNA\166px-Additional_time.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32656"/>
            <a:ext cx="140188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31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764704"/>
            <a:ext cx="5976664" cy="1181993"/>
          </a:xfrm>
        </p:spPr>
        <p:txBody>
          <a:bodyPr/>
          <a:lstStyle/>
          <a:p>
            <a:pPr algn="l"/>
            <a:r>
              <a:rPr lang="en-CA" dirty="0">
                <a:solidFill>
                  <a:srgbClr val="7030A0"/>
                </a:solidFill>
              </a:rPr>
              <a:t>EARLY</a:t>
            </a:r>
            <a:r>
              <a:rPr lang="en-CA" dirty="0"/>
              <a:t> </a:t>
            </a:r>
            <a:r>
              <a:rPr lang="en-CA" dirty="0">
                <a:solidFill>
                  <a:srgbClr val="7030A0"/>
                </a:solidFill>
              </a:rPr>
              <a:t>PICK UP</a:t>
            </a:r>
            <a:r>
              <a:rPr lang="en-CA" dirty="0"/>
              <a:t>/</a:t>
            </a:r>
            <a:r>
              <a:rPr lang="en-CA" dirty="0">
                <a:solidFill>
                  <a:srgbClr val="7030A0"/>
                </a:solidFill>
              </a:rPr>
              <a:t>LATE</a:t>
            </a:r>
            <a:r>
              <a:rPr lang="en-CA" dirty="0"/>
              <a:t> </a:t>
            </a:r>
            <a:r>
              <a:rPr lang="en-CA" dirty="0">
                <a:solidFill>
                  <a:srgbClr val="7030A0"/>
                </a:solidFill>
              </a:rPr>
              <a:t>ARRIVALS</a:t>
            </a:r>
          </a:p>
        </p:txBody>
      </p:sp>
      <p:sp>
        <p:nvSpPr>
          <p:cNvPr id="3" name="Subtitle 2"/>
          <p:cNvSpPr>
            <a:spLocks noGrp="1"/>
          </p:cNvSpPr>
          <p:nvPr>
            <p:ph type="subTitle" idx="1"/>
          </p:nvPr>
        </p:nvSpPr>
        <p:spPr>
          <a:xfrm>
            <a:off x="539552" y="1946697"/>
            <a:ext cx="6840760" cy="4506639"/>
          </a:xfrm>
        </p:spPr>
        <p:txBody>
          <a:bodyPr>
            <a:normAutofit/>
          </a:bodyPr>
          <a:lstStyle/>
          <a:p>
            <a:pPr algn="l"/>
            <a:r>
              <a:rPr lang="en-US" dirty="0">
                <a:solidFill>
                  <a:schemeClr val="tx1"/>
                </a:solidFill>
              </a:rPr>
              <a:t>If your child arrives to school late, he/she needs to come to the front entrance; then make their way on their own to the school office to obtain a late slip before going to their classroom. </a:t>
            </a:r>
          </a:p>
          <a:p>
            <a:pPr algn="l"/>
            <a:r>
              <a:rPr lang="en-US" dirty="0">
                <a:solidFill>
                  <a:schemeClr val="tx1"/>
                </a:solidFill>
              </a:rPr>
              <a:t>If your child is required to leave school before dismissal time a note or email, signed and dated is needed to sign your child out. We ask that you buzz the office at the front entrance, and we will send your child out to you. </a:t>
            </a:r>
          </a:p>
          <a:p>
            <a:pPr algn="l"/>
            <a:r>
              <a:rPr lang="en-US" dirty="0">
                <a:solidFill>
                  <a:schemeClr val="tx1"/>
                </a:solidFill>
              </a:rPr>
              <a:t>If an early pick up is unplanned, please contact the school office, prior to arriving. The office staff will contact the teacher to have your child meet you at the front doors.  </a:t>
            </a:r>
          </a:p>
          <a:p>
            <a:pPr algn="l"/>
            <a:r>
              <a:rPr lang="en-US" dirty="0">
                <a:solidFill>
                  <a:schemeClr val="tx1"/>
                </a:solidFill>
              </a:rPr>
              <a:t>Please give yourself 10-15 minutes to allow for your child to be located, gather his/her personal items and make their way to the front entrance.</a:t>
            </a:r>
            <a:endParaRPr lang="en-CA" dirty="0">
              <a:solidFill>
                <a:schemeClr val="tx1"/>
              </a:solidFill>
            </a:endParaRPr>
          </a:p>
          <a:p>
            <a:pPr algn="l"/>
            <a:endParaRPr lang="en-CA" dirty="0">
              <a:solidFill>
                <a:schemeClr val="tx1"/>
              </a:solidFill>
            </a:endParaRPr>
          </a:p>
        </p:txBody>
      </p:sp>
    </p:spTree>
    <p:extLst>
      <p:ext uri="{BB962C8B-B14F-4D97-AF65-F5344CB8AC3E}">
        <p14:creationId xmlns:p14="http://schemas.microsoft.com/office/powerpoint/2010/main" val="4201884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F55E7-E2A7-4700-BC64-335BF3A5CE86}"/>
              </a:ext>
            </a:extLst>
          </p:cNvPr>
          <p:cNvSpPr>
            <a:spLocks noGrp="1"/>
          </p:cNvSpPr>
          <p:nvPr>
            <p:ph type="title"/>
          </p:nvPr>
        </p:nvSpPr>
        <p:spPr/>
        <p:txBody>
          <a:bodyPr/>
          <a:lstStyle/>
          <a:p>
            <a:r>
              <a:rPr lang="en-CA" dirty="0">
                <a:solidFill>
                  <a:srgbClr val="7030A0"/>
                </a:solidFill>
              </a:rPr>
              <a:t>STUDENT ABSENCES</a:t>
            </a:r>
          </a:p>
        </p:txBody>
      </p:sp>
      <p:sp>
        <p:nvSpPr>
          <p:cNvPr id="3" name="Content Placeholder 2">
            <a:extLst>
              <a:ext uri="{FF2B5EF4-FFF2-40B4-BE49-F238E27FC236}">
                <a16:creationId xmlns:a16="http://schemas.microsoft.com/office/drawing/2014/main" id="{F60A4046-45FC-4702-A878-E2B9A1A77A4B}"/>
              </a:ext>
            </a:extLst>
          </p:cNvPr>
          <p:cNvSpPr>
            <a:spLocks noGrp="1"/>
          </p:cNvSpPr>
          <p:nvPr>
            <p:ph idx="1"/>
          </p:nvPr>
        </p:nvSpPr>
        <p:spPr>
          <a:xfrm>
            <a:off x="609599" y="1340768"/>
            <a:ext cx="6347714" cy="4700595"/>
          </a:xfrm>
        </p:spPr>
        <p:txBody>
          <a:bodyPr/>
          <a:lstStyle/>
          <a:p>
            <a:r>
              <a:rPr lang="en-CA" dirty="0"/>
              <a:t>If your child is sick he/she should be kept home to rest to recover quickly and not transmit the illness to others. Parents are requested to call the main office at 416-393-9105, option 1 or to call 1-833-250-2290 to inform the school of their child’s absence as soon as it becomes known. Please </a:t>
            </a:r>
            <a:r>
              <a:rPr lang="en-CA"/>
              <a:t>advise of </a:t>
            </a:r>
            <a:r>
              <a:rPr lang="en-CA" dirty="0"/>
              <a:t>any absences before 8:40 a.m. and 12:40 p.m.</a:t>
            </a:r>
          </a:p>
          <a:p>
            <a:r>
              <a:rPr lang="en-CA" dirty="0"/>
              <a:t>In accordance with the TDSB Student Attendance and Safe Arrival Policy, the school is required to regularly track and monitor student attendance and bring to the attention of the Principal prolonged and/or frequent absences/</a:t>
            </a:r>
            <a:r>
              <a:rPr lang="en-CA" dirty="0" err="1"/>
              <a:t>lates</a:t>
            </a:r>
            <a:r>
              <a:rPr lang="en-CA" dirty="0"/>
              <a:t>. In those situations where the attendance is deemed problematic, the Principal will adhere to TDSB processes and address the issue.</a:t>
            </a:r>
          </a:p>
        </p:txBody>
      </p:sp>
    </p:spTree>
    <p:extLst>
      <p:ext uri="{BB962C8B-B14F-4D97-AF65-F5344CB8AC3E}">
        <p14:creationId xmlns:p14="http://schemas.microsoft.com/office/powerpoint/2010/main" val="1287391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6622504" cy="1008111"/>
          </a:xfrm>
        </p:spPr>
        <p:txBody>
          <a:bodyPr/>
          <a:lstStyle/>
          <a:p>
            <a:r>
              <a:rPr lang="en-CA" sz="5300" dirty="0">
                <a:solidFill>
                  <a:srgbClr val="7030A0"/>
                </a:solidFill>
              </a:rPr>
              <a:t>SCHOOL SUPERVISION</a:t>
            </a:r>
          </a:p>
        </p:txBody>
      </p:sp>
      <p:sp>
        <p:nvSpPr>
          <p:cNvPr id="4" name="Subtitle 3"/>
          <p:cNvSpPr>
            <a:spLocks noGrp="1"/>
          </p:cNvSpPr>
          <p:nvPr>
            <p:ph type="subTitle" idx="1"/>
          </p:nvPr>
        </p:nvSpPr>
        <p:spPr>
          <a:xfrm>
            <a:off x="683568" y="1628800"/>
            <a:ext cx="6766520" cy="4032448"/>
          </a:xfrm>
        </p:spPr>
        <p:txBody>
          <a:bodyPr>
            <a:normAutofit/>
          </a:bodyPr>
          <a:lstStyle/>
          <a:p>
            <a:pPr algn="l"/>
            <a:r>
              <a:rPr lang="en-US" dirty="0">
                <a:solidFill>
                  <a:schemeClr val="tx1"/>
                </a:solidFill>
              </a:rPr>
              <a:t>Staff supervision in our schoolyard begins at 8:40 a.m.  Students should not be dropped off in the schoolyard prior to this time. </a:t>
            </a:r>
          </a:p>
          <a:p>
            <a:pPr algn="l"/>
            <a:br>
              <a:rPr lang="en-US" dirty="0">
                <a:solidFill>
                  <a:schemeClr val="tx1"/>
                </a:solidFill>
              </a:rPr>
            </a:br>
            <a:r>
              <a:rPr lang="en-US" dirty="0">
                <a:solidFill>
                  <a:schemeClr val="tx1"/>
                </a:solidFill>
              </a:rPr>
              <a:t>Schoolyard supervision, at the end of the day, ends at 3:50 p.m.  Parents/caregivers should meet students at their designated exit/entry door by this time. </a:t>
            </a:r>
          </a:p>
          <a:p>
            <a:pPr algn="l"/>
            <a:endParaRPr lang="en-US" dirty="0">
              <a:solidFill>
                <a:schemeClr val="tx1"/>
              </a:solidFill>
            </a:endParaRPr>
          </a:p>
          <a:p>
            <a:pPr algn="l"/>
            <a:r>
              <a:rPr lang="en-US" b="1" u="sng" dirty="0">
                <a:solidFill>
                  <a:srgbClr val="FF0000"/>
                </a:solidFill>
              </a:rPr>
              <a:t>**Please note that staff does not supervise the Playscape before and after school. If you allow your child to access the Playscape during these times, parents are responsible for supervising their child(ren) **</a:t>
            </a:r>
            <a:endParaRPr lang="en-CA" b="1" u="sng" dirty="0">
              <a:solidFill>
                <a:srgbClr val="FF0000"/>
              </a:solidFill>
            </a:endParaRPr>
          </a:p>
        </p:txBody>
      </p:sp>
      <p:pic>
        <p:nvPicPr>
          <p:cNvPr id="3074" name="Picture 2" descr="C:\Users\021691\AppData\Local\Microsoft\Windows\INetCache\IE\R9KY431X\6992731983_cdaef07e1f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5255071"/>
            <a:ext cx="1512168"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170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6" y="404664"/>
            <a:ext cx="6840760" cy="1470025"/>
          </a:xfrm>
        </p:spPr>
        <p:txBody>
          <a:bodyPr>
            <a:normAutofit/>
          </a:bodyPr>
          <a:lstStyle/>
          <a:p>
            <a:r>
              <a:rPr lang="en-CA" sz="4400" dirty="0">
                <a:solidFill>
                  <a:srgbClr val="7030A0"/>
                </a:solidFill>
              </a:rPr>
              <a:t>CHANGE OF ADDRESS AND TELEPHONE NUMBERS</a:t>
            </a:r>
          </a:p>
        </p:txBody>
      </p:sp>
      <p:sp>
        <p:nvSpPr>
          <p:cNvPr id="5" name="Subtitle 4"/>
          <p:cNvSpPr>
            <a:spLocks noGrp="1"/>
          </p:cNvSpPr>
          <p:nvPr>
            <p:ph type="subTitle" idx="1"/>
          </p:nvPr>
        </p:nvSpPr>
        <p:spPr>
          <a:xfrm>
            <a:off x="899592" y="1916832"/>
            <a:ext cx="6336704" cy="4392488"/>
          </a:xfrm>
        </p:spPr>
        <p:txBody>
          <a:bodyPr>
            <a:normAutofit/>
          </a:bodyPr>
          <a:lstStyle/>
          <a:p>
            <a:pPr algn="l"/>
            <a:r>
              <a:rPr lang="en-US" dirty="0">
                <a:solidFill>
                  <a:schemeClr val="tx1"/>
                </a:solidFill>
              </a:rPr>
              <a:t>Please report any of the following changes immediately to the school:</a:t>
            </a:r>
            <a:endParaRPr lang="en-CA" dirty="0">
              <a:solidFill>
                <a:schemeClr val="tx1"/>
              </a:solidFill>
            </a:endParaRPr>
          </a:p>
          <a:p>
            <a:pPr marL="971550" lvl="1" indent="-514350" algn="l">
              <a:buFont typeface="Arial" panose="020B0604020202020204" pitchFamily="34" charset="0"/>
              <a:buChar char="•"/>
            </a:pPr>
            <a:r>
              <a:rPr lang="en-US" dirty="0">
                <a:solidFill>
                  <a:schemeClr val="tx1"/>
                </a:solidFill>
              </a:rPr>
              <a:t>change of address and telephone numbers</a:t>
            </a:r>
            <a:endParaRPr lang="en-CA" dirty="0">
              <a:solidFill>
                <a:schemeClr val="tx1"/>
              </a:solidFill>
            </a:endParaRPr>
          </a:p>
          <a:p>
            <a:pPr marL="914400" lvl="1" indent="-457200" algn="l">
              <a:buFont typeface="Arial" panose="020B0604020202020204" pitchFamily="34" charset="0"/>
              <a:buChar char="•"/>
            </a:pPr>
            <a:r>
              <a:rPr lang="en-US" dirty="0">
                <a:solidFill>
                  <a:schemeClr val="tx1"/>
                </a:solidFill>
              </a:rPr>
              <a:t>change of business telephone numbers</a:t>
            </a:r>
            <a:endParaRPr lang="en-CA" dirty="0">
              <a:solidFill>
                <a:schemeClr val="tx1"/>
              </a:solidFill>
            </a:endParaRPr>
          </a:p>
          <a:p>
            <a:pPr marL="914400" lvl="1" indent="-457200" algn="l">
              <a:buFont typeface="Arial" panose="020B0604020202020204" pitchFamily="34" charset="0"/>
              <a:buChar char="•"/>
            </a:pPr>
            <a:r>
              <a:rPr lang="en-US" dirty="0">
                <a:solidFill>
                  <a:schemeClr val="tx1"/>
                </a:solidFill>
              </a:rPr>
              <a:t>change of “emergency” contact person </a:t>
            </a:r>
            <a:endParaRPr lang="en-CA" dirty="0">
              <a:solidFill>
                <a:schemeClr val="tx1"/>
              </a:solidFill>
            </a:endParaRPr>
          </a:p>
          <a:p>
            <a:pPr marL="914400" lvl="1" indent="-457200" algn="l">
              <a:buFont typeface="Arial" panose="020B0604020202020204" pitchFamily="34" charset="0"/>
              <a:buChar char="•"/>
            </a:pPr>
            <a:r>
              <a:rPr lang="en-US" dirty="0">
                <a:solidFill>
                  <a:schemeClr val="tx1"/>
                </a:solidFill>
              </a:rPr>
              <a:t>change in medical information</a:t>
            </a:r>
            <a:endParaRPr lang="en-CA" dirty="0">
              <a:solidFill>
                <a:schemeClr val="tx1"/>
              </a:solidFill>
            </a:endParaRPr>
          </a:p>
          <a:p>
            <a:pPr marL="914400" lvl="1" indent="-457200" algn="l">
              <a:buFont typeface="Arial" panose="020B0604020202020204" pitchFamily="34" charset="0"/>
              <a:buChar char="•"/>
            </a:pPr>
            <a:r>
              <a:rPr lang="en-US" dirty="0">
                <a:solidFill>
                  <a:schemeClr val="tx1"/>
                </a:solidFill>
              </a:rPr>
              <a:t>change in e-mail address(</a:t>
            </a:r>
            <a:r>
              <a:rPr lang="en-US" dirty="0" err="1">
                <a:solidFill>
                  <a:schemeClr val="tx1"/>
                </a:solidFill>
              </a:rPr>
              <a:t>es</a:t>
            </a:r>
            <a:r>
              <a:rPr lang="en-US" dirty="0">
                <a:solidFill>
                  <a:schemeClr val="tx1"/>
                </a:solidFill>
              </a:rPr>
              <a:t>)</a:t>
            </a:r>
            <a:endParaRPr lang="en-CA" dirty="0">
              <a:solidFill>
                <a:schemeClr val="tx1"/>
              </a:solidFill>
            </a:endParaRPr>
          </a:p>
          <a:p>
            <a:pPr algn="l"/>
            <a:r>
              <a:rPr lang="en-US" dirty="0">
                <a:solidFill>
                  <a:schemeClr val="tx1"/>
                </a:solidFill>
              </a:rPr>
              <a:t>In the event that your child is sick or injured; or if the school needs to close for an emergency reason, it is essential that we are able to contact you.  Please keep us informed  with all up-to-date information.</a:t>
            </a:r>
            <a:endParaRPr lang="en-CA" dirty="0">
              <a:solidFill>
                <a:schemeClr val="tx1"/>
              </a:solidFill>
            </a:endParaRPr>
          </a:p>
          <a:p>
            <a:r>
              <a:rPr lang="en-US" dirty="0"/>
              <a:t> </a:t>
            </a:r>
            <a:endParaRPr lang="en-CA" dirty="0"/>
          </a:p>
          <a:p>
            <a:endParaRPr lang="en-CA" dirty="0"/>
          </a:p>
        </p:txBody>
      </p:sp>
    </p:spTree>
    <p:extLst>
      <p:ext uri="{BB962C8B-B14F-4D97-AF65-F5344CB8AC3E}">
        <p14:creationId xmlns:p14="http://schemas.microsoft.com/office/powerpoint/2010/main" val="785660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27584" y="476673"/>
            <a:ext cx="6264696" cy="864096"/>
          </a:xfrm>
        </p:spPr>
        <p:txBody>
          <a:bodyPr/>
          <a:lstStyle/>
          <a:p>
            <a:r>
              <a:rPr lang="en-CA" dirty="0">
                <a:solidFill>
                  <a:srgbClr val="7030A0"/>
                </a:solidFill>
              </a:rPr>
              <a:t>RECESS ROUTINES</a:t>
            </a:r>
          </a:p>
        </p:txBody>
      </p:sp>
      <p:sp>
        <p:nvSpPr>
          <p:cNvPr id="5" name="Subtitle 4"/>
          <p:cNvSpPr>
            <a:spLocks noGrp="1"/>
          </p:cNvSpPr>
          <p:nvPr>
            <p:ph type="subTitle" idx="1"/>
          </p:nvPr>
        </p:nvSpPr>
        <p:spPr>
          <a:xfrm>
            <a:off x="1043608" y="2492896"/>
            <a:ext cx="6552728" cy="2736304"/>
          </a:xfrm>
        </p:spPr>
        <p:txBody>
          <a:bodyPr>
            <a:normAutofit/>
          </a:bodyPr>
          <a:lstStyle/>
          <a:p>
            <a:pPr algn="l"/>
            <a:r>
              <a:rPr lang="en-CA" sz="2400" dirty="0">
                <a:solidFill>
                  <a:schemeClr val="tx1"/>
                </a:solidFill>
              </a:rPr>
              <a:t>Students will have three recess breaks throughout the day. Students will have morning recess at 10:05-10:20 a.m., lunch recess between 12:10-12:40, and afternoon recess at 2:10-2:25 p.m.</a:t>
            </a:r>
          </a:p>
          <a:p>
            <a:pPr algn="l"/>
            <a:endParaRPr lang="en-CA" sz="2400" dirty="0">
              <a:solidFill>
                <a:schemeClr val="tx1"/>
              </a:solidFill>
            </a:endParaRPr>
          </a:p>
          <a:p>
            <a:pPr algn="l"/>
            <a:endParaRPr lang="en-CA" sz="2400" dirty="0">
              <a:solidFill>
                <a:schemeClr val="tx1"/>
              </a:solidFill>
            </a:endParaRPr>
          </a:p>
          <a:p>
            <a:pPr algn="l"/>
            <a:endParaRPr lang="en-CA" sz="2400" dirty="0">
              <a:solidFill>
                <a:schemeClr val="tx1"/>
              </a:solidFill>
            </a:endParaRPr>
          </a:p>
        </p:txBody>
      </p:sp>
      <p:pic>
        <p:nvPicPr>
          <p:cNvPr id="4098" name="Picture 2" descr="C:\Users\021691\AppData\Local\Microsoft\Windows\INetCache\IE\1S57FPSD\unname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02" y="1043980"/>
            <a:ext cx="2076822"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370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548681"/>
            <a:ext cx="6480720" cy="1296144"/>
          </a:xfrm>
        </p:spPr>
        <p:txBody>
          <a:bodyPr/>
          <a:lstStyle/>
          <a:p>
            <a:r>
              <a:rPr lang="en-CA" dirty="0">
                <a:solidFill>
                  <a:srgbClr val="7030A0"/>
                </a:solidFill>
              </a:rPr>
              <a:t>LUNCH ROUTINES</a:t>
            </a:r>
          </a:p>
        </p:txBody>
      </p:sp>
      <p:sp>
        <p:nvSpPr>
          <p:cNvPr id="3" name="Subtitle 2"/>
          <p:cNvSpPr>
            <a:spLocks noGrp="1"/>
          </p:cNvSpPr>
          <p:nvPr>
            <p:ph type="subTitle" idx="1"/>
          </p:nvPr>
        </p:nvSpPr>
        <p:spPr>
          <a:xfrm>
            <a:off x="1371600" y="1916832"/>
            <a:ext cx="6368752" cy="3816424"/>
          </a:xfrm>
        </p:spPr>
        <p:txBody>
          <a:bodyPr>
            <a:normAutofit fontScale="85000" lnSpcReduction="20000"/>
          </a:bodyPr>
          <a:lstStyle/>
          <a:p>
            <a:pPr algn="l"/>
            <a:r>
              <a:rPr lang="en-CA" dirty="0">
                <a:solidFill>
                  <a:schemeClr val="tx1"/>
                </a:solidFill>
              </a:rPr>
              <a:t>Parents will be required to commit to either having your child stay at school EVERY DAY or go home for lunch EVERY DAY. For safety reasons we cannot manage diverse schedules for multiple students. On the occasion where a student who stays for lunch, is required to go out for lunch, parents will need to inform the school of this. </a:t>
            </a:r>
          </a:p>
          <a:p>
            <a:pPr algn="l"/>
            <a:r>
              <a:rPr lang="en-CA" dirty="0">
                <a:solidFill>
                  <a:schemeClr val="tx1"/>
                </a:solidFill>
              </a:rPr>
              <a:t>Students will eat lunch between 11:40 to 12:10 p.m. at their desks, in their classrooms, supervised by our Lunchroom Supervisors. Students can bring a placemat for their desk if they wish and must have all necessary eating utensils with them.  Students will not be sharing food or utensils. </a:t>
            </a:r>
          </a:p>
          <a:p>
            <a:pPr algn="l"/>
            <a:r>
              <a:rPr lang="en-CA" dirty="0">
                <a:solidFill>
                  <a:schemeClr val="tx1"/>
                </a:solidFill>
              </a:rPr>
              <a:t>Students will be outside for the lunch recess and should be dressed accordingly for the weather.  In the event of inclement weather, students will be in their classrooms for lunch recess.</a:t>
            </a:r>
          </a:p>
          <a:p>
            <a:pPr algn="l"/>
            <a:r>
              <a:rPr lang="en-CA" dirty="0">
                <a:solidFill>
                  <a:schemeClr val="tx1"/>
                </a:solidFill>
              </a:rPr>
              <a:t>Students who go home everyday for lunch will be dismissed at their designated entry/exit door.  They need to return to their designated area in the schoolyard at the end of their lunch recess break; remembering to arrive on time to come into the school with their class. </a:t>
            </a:r>
          </a:p>
          <a:p>
            <a:pPr algn="l"/>
            <a:endParaRPr lang="en-CA" dirty="0">
              <a:solidFill>
                <a:schemeClr val="tx1"/>
              </a:solidFill>
            </a:endParaRPr>
          </a:p>
        </p:txBody>
      </p:sp>
      <p:pic>
        <p:nvPicPr>
          <p:cNvPr id="5122" name="Picture 2" descr="C:\Users\021691\AppData\Local\Microsoft\Windows\INetCache\IE\Y41BFRNA\sandwich-311262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9" y="116632"/>
            <a:ext cx="1680374" cy="144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091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1560" y="548680"/>
            <a:ext cx="6872808" cy="1470025"/>
          </a:xfrm>
        </p:spPr>
        <p:txBody>
          <a:bodyPr/>
          <a:lstStyle/>
          <a:p>
            <a:r>
              <a:rPr lang="en-CA" dirty="0">
                <a:solidFill>
                  <a:srgbClr val="7030A0"/>
                </a:solidFill>
              </a:rPr>
              <a:t>WASTE FREE LUNCH</a:t>
            </a:r>
          </a:p>
        </p:txBody>
      </p:sp>
      <p:sp>
        <p:nvSpPr>
          <p:cNvPr id="5" name="Subtitle 4"/>
          <p:cNvSpPr>
            <a:spLocks noGrp="1"/>
          </p:cNvSpPr>
          <p:nvPr>
            <p:ph type="subTitle" idx="1"/>
          </p:nvPr>
        </p:nvSpPr>
        <p:spPr>
          <a:xfrm>
            <a:off x="1371600" y="1916832"/>
            <a:ext cx="6872808" cy="3721968"/>
          </a:xfrm>
        </p:spPr>
        <p:txBody>
          <a:bodyPr>
            <a:normAutofit/>
          </a:bodyPr>
          <a:lstStyle/>
          <a:p>
            <a:pPr algn="l"/>
            <a:r>
              <a:rPr lang="en-CA" dirty="0">
                <a:solidFill>
                  <a:schemeClr val="tx1"/>
                </a:solidFill>
              </a:rPr>
              <a:t>We continue  encouraging “Waste Free Lunch ” at our school. Help us become leaders in this environmentally friendly waste reduction program.  It involves the following steps:  </a:t>
            </a:r>
          </a:p>
          <a:p>
            <a:pPr marL="285750" indent="-285750" algn="l">
              <a:buFont typeface="Wingdings" panose="05000000000000000000" pitchFamily="2" charset="2"/>
              <a:buChar char="ü"/>
            </a:pPr>
            <a:r>
              <a:rPr lang="en-CA" dirty="0">
                <a:solidFill>
                  <a:schemeClr val="tx1"/>
                </a:solidFill>
              </a:rPr>
              <a:t>Lunches and snacks should be packed in re-usable containers, not in disposable bags.</a:t>
            </a:r>
          </a:p>
          <a:p>
            <a:pPr marL="285750" indent="-285750" algn="l">
              <a:buFont typeface="Wingdings" panose="05000000000000000000" pitchFamily="2" charset="2"/>
              <a:buChar char="ü"/>
            </a:pPr>
            <a:r>
              <a:rPr lang="en-CA" dirty="0">
                <a:solidFill>
                  <a:schemeClr val="tx1"/>
                </a:solidFill>
              </a:rPr>
              <a:t>Unfinished lunch will be brought back home.</a:t>
            </a:r>
          </a:p>
          <a:p>
            <a:pPr marL="285750" indent="-285750" algn="l">
              <a:buFont typeface="Wingdings" panose="05000000000000000000" pitchFamily="2" charset="2"/>
              <a:buChar char="ü"/>
            </a:pPr>
            <a:r>
              <a:rPr lang="en-CA" dirty="0">
                <a:solidFill>
                  <a:schemeClr val="tx1"/>
                </a:solidFill>
              </a:rPr>
              <a:t>In order to avoid spills, we ask you to use containers that are re-sealable.</a:t>
            </a:r>
          </a:p>
          <a:p>
            <a:pPr algn="l"/>
            <a:r>
              <a:rPr lang="en-CA" dirty="0">
                <a:solidFill>
                  <a:schemeClr val="tx1"/>
                </a:solidFill>
              </a:rPr>
              <a:t>Thank you for your ongoing support with our school’s environmental efforts.</a:t>
            </a:r>
          </a:p>
          <a:p>
            <a:pPr algn="l"/>
            <a:endParaRPr lang="en-CA" dirty="0">
              <a:solidFill>
                <a:schemeClr val="tx1"/>
              </a:solidFill>
            </a:endParaRPr>
          </a:p>
          <a:p>
            <a:pPr algn="l"/>
            <a:endParaRPr lang="en-CA" dirty="0">
              <a:solidFill>
                <a:schemeClr val="tx1"/>
              </a:solidFill>
            </a:endParaRPr>
          </a:p>
        </p:txBody>
      </p:sp>
      <p:pic>
        <p:nvPicPr>
          <p:cNvPr id="6148" name="Picture 4" descr="C:\Users\021691\AppData\Local\Microsoft\Windows\INetCache\IE\1S57FPSD\Lunch-Box-Free-PNG-Ima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5084342"/>
            <a:ext cx="2088232" cy="1108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870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620689"/>
            <a:ext cx="6552728" cy="1368151"/>
          </a:xfrm>
        </p:spPr>
        <p:txBody>
          <a:bodyPr/>
          <a:lstStyle/>
          <a:p>
            <a:r>
              <a:rPr lang="en-CA" sz="4800" dirty="0">
                <a:solidFill>
                  <a:srgbClr val="7030A0"/>
                </a:solidFill>
              </a:rPr>
              <a:t>WASHROOM ROUTINES</a:t>
            </a:r>
          </a:p>
        </p:txBody>
      </p:sp>
      <p:sp>
        <p:nvSpPr>
          <p:cNvPr id="5" name="Subtitle 4"/>
          <p:cNvSpPr>
            <a:spLocks noGrp="1"/>
          </p:cNvSpPr>
          <p:nvPr>
            <p:ph type="subTitle" idx="1"/>
          </p:nvPr>
        </p:nvSpPr>
        <p:spPr>
          <a:xfrm>
            <a:off x="827584" y="2276872"/>
            <a:ext cx="6944816" cy="1368151"/>
          </a:xfrm>
        </p:spPr>
        <p:txBody>
          <a:bodyPr>
            <a:normAutofit/>
          </a:bodyPr>
          <a:lstStyle/>
          <a:p>
            <a:pPr algn="l"/>
            <a:r>
              <a:rPr lang="en-US" dirty="0">
                <a:solidFill>
                  <a:schemeClr val="tx1"/>
                </a:solidFill>
              </a:rPr>
              <a:t>Students are expected to use the washrooms responsibly and with extra care. Students are to practice proper hygiene and minimize contact with high touch surfaces. </a:t>
            </a:r>
            <a:endParaRPr lang="en-CA" dirty="0">
              <a:solidFill>
                <a:schemeClr val="tx1"/>
              </a:solidFill>
            </a:endParaRPr>
          </a:p>
        </p:txBody>
      </p:sp>
    </p:spTree>
    <p:extLst>
      <p:ext uri="{BB962C8B-B14F-4D97-AF65-F5344CB8AC3E}">
        <p14:creationId xmlns:p14="http://schemas.microsoft.com/office/powerpoint/2010/main" val="633048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260648"/>
            <a:ext cx="5040560" cy="2016224"/>
          </a:xfrm>
        </p:spPr>
        <p:txBody>
          <a:bodyPr/>
          <a:lstStyle/>
          <a:p>
            <a:r>
              <a:rPr lang="en-CA" dirty="0">
                <a:solidFill>
                  <a:srgbClr val="7030A0"/>
                </a:solidFill>
              </a:rPr>
              <a:t>VISITORS AND VOLUNTEERS</a:t>
            </a:r>
          </a:p>
        </p:txBody>
      </p:sp>
      <p:sp>
        <p:nvSpPr>
          <p:cNvPr id="5" name="Subtitle 4"/>
          <p:cNvSpPr>
            <a:spLocks noGrp="1"/>
          </p:cNvSpPr>
          <p:nvPr>
            <p:ph type="subTitle" idx="1"/>
          </p:nvPr>
        </p:nvSpPr>
        <p:spPr>
          <a:xfrm>
            <a:off x="755576" y="2564904"/>
            <a:ext cx="5976664" cy="2256656"/>
          </a:xfrm>
        </p:spPr>
        <p:txBody>
          <a:bodyPr>
            <a:normAutofit lnSpcReduction="10000"/>
          </a:bodyPr>
          <a:lstStyle/>
          <a:p>
            <a:pPr algn="l"/>
            <a:r>
              <a:rPr lang="en-CA" dirty="0">
                <a:solidFill>
                  <a:schemeClr val="tx1"/>
                </a:solidFill>
              </a:rPr>
              <a:t>Parents, visitors and volunteers are required to come to the office and sign in upon arrival. A binder is available along with a visitor lanyard which you are expected to wear while in the school building. Please remember to sign out at the office when you are leaving.</a:t>
            </a:r>
          </a:p>
          <a:p>
            <a:pPr algn="l"/>
            <a:r>
              <a:rPr lang="en-CA" dirty="0">
                <a:solidFill>
                  <a:schemeClr val="tx1"/>
                </a:solidFill>
              </a:rPr>
              <a:t>IMPORTANT: All volunteers require a Police Reference Check. Please contact the office for further information.</a:t>
            </a:r>
          </a:p>
          <a:p>
            <a:pPr algn="l"/>
            <a:endParaRPr lang="en-CA" dirty="0"/>
          </a:p>
        </p:txBody>
      </p:sp>
      <p:pic>
        <p:nvPicPr>
          <p:cNvPr id="7170" name="Picture 2" descr="C:\Users\021691\AppData\Local\Microsoft\Windows\INetCache\IE\8FNLMUVQ\volunteer-2055015_960_72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437112"/>
            <a:ext cx="45720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983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76673"/>
            <a:ext cx="6912768" cy="1080120"/>
          </a:xfrm>
        </p:spPr>
        <p:txBody>
          <a:bodyPr/>
          <a:lstStyle/>
          <a:p>
            <a:r>
              <a:rPr lang="en-CA" dirty="0">
                <a:solidFill>
                  <a:srgbClr val="7030A0"/>
                </a:solidFill>
              </a:rPr>
              <a:t>PRINCIPAL’S</a:t>
            </a:r>
            <a:r>
              <a:rPr lang="en-CA" dirty="0"/>
              <a:t> </a:t>
            </a:r>
            <a:r>
              <a:rPr lang="en-CA" dirty="0">
                <a:solidFill>
                  <a:srgbClr val="7030A0"/>
                </a:solidFill>
              </a:rPr>
              <a:t>MESSAGE</a:t>
            </a:r>
          </a:p>
        </p:txBody>
      </p:sp>
      <p:sp>
        <p:nvSpPr>
          <p:cNvPr id="3" name="Subtitle 2"/>
          <p:cNvSpPr>
            <a:spLocks noGrp="1"/>
          </p:cNvSpPr>
          <p:nvPr>
            <p:ph type="subTitle" idx="1"/>
          </p:nvPr>
        </p:nvSpPr>
        <p:spPr>
          <a:xfrm>
            <a:off x="755576" y="1556793"/>
            <a:ext cx="6552728" cy="5112567"/>
          </a:xfrm>
        </p:spPr>
        <p:txBody>
          <a:bodyPr>
            <a:noAutofit/>
          </a:bodyPr>
          <a:lstStyle/>
          <a:p>
            <a:pPr algn="l"/>
            <a:r>
              <a:rPr lang="en-CA" sz="1400" dirty="0">
                <a:solidFill>
                  <a:schemeClr val="tx1"/>
                </a:solidFill>
                <a:latin typeface="Arial" panose="020B0604020202020204" pitchFamily="34" charset="0"/>
                <a:cs typeface="Arial" panose="020B0604020202020204" pitchFamily="34" charset="0"/>
              </a:rPr>
              <a:t>Welcome to Blythwood Junior Public School. We look forward to a wonderful year ahead! At Blythwood we are dedicated to the safety, well-being and success of all our students. In partnership with staff, students and parents we strive to create a stimulating and challenging learning environment that encourages all students to realize their full potential. Our goal is to develop responsible and independent members of society.</a:t>
            </a:r>
          </a:p>
          <a:p>
            <a:pPr algn="l"/>
            <a:r>
              <a:rPr lang="en-CA" sz="1400" dirty="0">
                <a:solidFill>
                  <a:schemeClr val="tx1"/>
                </a:solidFill>
                <a:latin typeface="Arial" panose="020B0604020202020204" pitchFamily="34" charset="0"/>
                <a:cs typeface="Arial" panose="020B0604020202020204" pitchFamily="34" charset="0"/>
              </a:rPr>
              <a:t>In support of this vision, at Blythwood we provide a variety of academic and extra-curricular programs that allow each student to develop important life skills and become well rounded individuals. Our students are given the opportunity to participate in a variety of sports; explore Science, Technology and Mathematics both in and outside of their classrooms; challenge Global and Social Issues via clubs, fundraisers and anti-bullying initiatives; share student voice and enjoy the Arts through our Music, Dance and Drama performances.</a:t>
            </a:r>
          </a:p>
          <a:p>
            <a:pPr algn="l"/>
            <a:r>
              <a:rPr lang="en-CA" sz="1400" dirty="0">
                <a:solidFill>
                  <a:schemeClr val="tx1"/>
                </a:solidFill>
                <a:latin typeface="Arial" panose="020B0604020202020204" pitchFamily="34" charset="0"/>
                <a:cs typeface="Arial" panose="020B0604020202020204" pitchFamily="34" charset="0"/>
              </a:rPr>
              <a:t>The staff and parents at Blythwood are committed to the development and growth of each child. Together we teach, mentor and inspire our students to grow as learners and to challenge themselves in order to achieve success.</a:t>
            </a:r>
          </a:p>
          <a:p>
            <a:pPr algn="l"/>
            <a:r>
              <a:rPr lang="en-CA" sz="1400" dirty="0">
                <a:solidFill>
                  <a:schemeClr val="tx1"/>
                </a:solidFill>
                <a:latin typeface="Arial" panose="020B0604020202020204" pitchFamily="34" charset="0"/>
                <a:cs typeface="Arial" panose="020B0604020202020204" pitchFamily="34" charset="0"/>
              </a:rPr>
              <a:t>I am very proud to be part of this wonderful school community.</a:t>
            </a:r>
          </a:p>
          <a:p>
            <a:pPr algn="l"/>
            <a:r>
              <a:rPr lang="en-CA" sz="1400" dirty="0">
                <a:solidFill>
                  <a:schemeClr val="tx1"/>
                </a:solidFill>
                <a:latin typeface="Arial" panose="020B0604020202020204" pitchFamily="34" charset="0"/>
                <a:cs typeface="Arial" panose="020B0604020202020204" pitchFamily="34" charset="0"/>
              </a:rPr>
              <a:t>Regards,</a:t>
            </a:r>
          </a:p>
          <a:p>
            <a:pPr algn="l"/>
            <a:r>
              <a:rPr lang="en-CA" sz="1400" dirty="0">
                <a:solidFill>
                  <a:schemeClr val="tx1"/>
                </a:solidFill>
                <a:latin typeface="Arial" panose="020B0604020202020204" pitchFamily="34" charset="0"/>
                <a:cs typeface="Arial" panose="020B0604020202020204" pitchFamily="34" charset="0"/>
              </a:rPr>
              <a:t>Ms. Barone-Pace</a:t>
            </a:r>
          </a:p>
          <a:p>
            <a:pPr algn="l"/>
            <a:endParaRPr lang="en-CA" sz="1400" dirty="0">
              <a:solidFill>
                <a:schemeClr val="tx1"/>
              </a:solidFill>
              <a:latin typeface="Arial" panose="020B0604020202020204" pitchFamily="34" charset="0"/>
              <a:cs typeface="Arial" panose="020B0604020202020204" pitchFamily="34" charset="0"/>
            </a:endParaRPr>
          </a:p>
          <a:p>
            <a:pPr algn="l"/>
            <a:endParaRPr lang="en-C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0710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a:t>HEALTH &amp; SAFETY</a:t>
            </a:r>
          </a:p>
        </p:txBody>
      </p:sp>
    </p:spTree>
    <p:extLst>
      <p:ext uri="{BB962C8B-B14F-4D97-AF65-F5344CB8AC3E}">
        <p14:creationId xmlns:p14="http://schemas.microsoft.com/office/powerpoint/2010/main" val="2882966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1"/>
            <a:ext cx="3454152" cy="1008111"/>
          </a:xfrm>
        </p:spPr>
        <p:txBody>
          <a:bodyPr>
            <a:normAutofit/>
          </a:bodyPr>
          <a:lstStyle/>
          <a:p>
            <a:r>
              <a:rPr lang="en-CA" sz="4000" dirty="0">
                <a:solidFill>
                  <a:srgbClr val="7030A0"/>
                </a:solidFill>
              </a:rPr>
              <a:t>SCREENING</a:t>
            </a:r>
          </a:p>
        </p:txBody>
      </p:sp>
      <p:sp>
        <p:nvSpPr>
          <p:cNvPr id="5" name="TextBox 4"/>
          <p:cNvSpPr txBox="1"/>
          <p:nvPr/>
        </p:nvSpPr>
        <p:spPr>
          <a:xfrm>
            <a:off x="827584" y="1628800"/>
            <a:ext cx="6480720" cy="923330"/>
          </a:xfrm>
          <a:prstGeom prst="rect">
            <a:avLst/>
          </a:prstGeom>
          <a:noFill/>
        </p:spPr>
        <p:txBody>
          <a:bodyPr wrap="square" rtlCol="0">
            <a:spAutoFit/>
          </a:bodyPr>
          <a:lstStyle/>
          <a:p>
            <a:r>
              <a:rPr lang="en-CA" sz="1800" dirty="0">
                <a:solidFill>
                  <a:srgbClr val="000000"/>
                </a:solidFill>
                <a:effectLst/>
                <a:latin typeface="Times New Roman" panose="02020603050405020304" pitchFamily="18" charset="0"/>
                <a:ea typeface="Calibri" panose="020F0502020204030204" pitchFamily="34" charset="0"/>
              </a:rPr>
              <a:t>Students and staff should continue to do a daily </a:t>
            </a:r>
            <a:r>
              <a:rPr lang="en-CA" sz="1800" b="1" dirty="0">
                <a:solidFill>
                  <a:srgbClr val="000000"/>
                </a:solidFill>
                <a:effectLst/>
                <a:latin typeface="Times New Roman" panose="02020603050405020304" pitchFamily="18" charset="0"/>
                <a:ea typeface="Calibri" panose="020F0502020204030204" pitchFamily="34" charset="0"/>
              </a:rPr>
              <a:t>self-assessment</a:t>
            </a:r>
            <a:r>
              <a:rPr lang="en-CA" sz="1800" dirty="0">
                <a:solidFill>
                  <a:srgbClr val="000000"/>
                </a:solidFill>
                <a:effectLst/>
                <a:latin typeface="Times New Roman" panose="02020603050405020304" pitchFamily="18" charset="0"/>
                <a:ea typeface="Calibri" panose="020F0502020204030204" pitchFamily="34" charset="0"/>
              </a:rPr>
              <a:t> before entering school or Board buildings and stay home if they are sick. </a:t>
            </a:r>
            <a:endParaRPr lang="en-CA"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6559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332656"/>
            <a:ext cx="7056784" cy="1470025"/>
          </a:xfrm>
        </p:spPr>
        <p:txBody>
          <a:bodyPr>
            <a:noAutofit/>
          </a:bodyPr>
          <a:lstStyle/>
          <a:p>
            <a:r>
              <a:rPr lang="en-CA" sz="4000" dirty="0">
                <a:solidFill>
                  <a:srgbClr val="7030A0"/>
                </a:solidFill>
              </a:rPr>
              <a:t>REPORTING AND ABSEENTISM</a:t>
            </a:r>
          </a:p>
        </p:txBody>
      </p:sp>
      <p:sp>
        <p:nvSpPr>
          <p:cNvPr id="3" name="Subtitle 2"/>
          <p:cNvSpPr>
            <a:spLocks noGrp="1"/>
          </p:cNvSpPr>
          <p:nvPr>
            <p:ph type="subTitle" idx="1"/>
          </p:nvPr>
        </p:nvSpPr>
        <p:spPr>
          <a:xfrm>
            <a:off x="1115616" y="2060848"/>
            <a:ext cx="4248472" cy="4104456"/>
          </a:xfrm>
        </p:spPr>
        <p:txBody>
          <a:bodyPr>
            <a:normAutofit/>
          </a:bodyPr>
          <a:lstStyle/>
          <a:p>
            <a:pPr algn="l"/>
            <a:r>
              <a:rPr lang="en-CA" sz="1800" dirty="0">
                <a:solidFill>
                  <a:srgbClr val="000000"/>
                </a:solidFill>
                <a:effectLst/>
                <a:latin typeface="Times New Roman" panose="02020603050405020304" pitchFamily="18" charset="0"/>
                <a:ea typeface="Calibri" panose="020F0502020204030204" pitchFamily="34" charset="0"/>
              </a:rPr>
              <a:t>The Ministry of Education no longer requires COVID-19 cases or absences to be reported. Of course, we will continue to monitor high absenteeism due to illness and alert our Superintendent and TPH. </a:t>
            </a:r>
            <a:endParaRPr lang="en-CA" sz="1800" dirty="0">
              <a:effectLst/>
              <a:latin typeface="Calibri" panose="020F0502020204030204" pitchFamily="34" charset="0"/>
              <a:ea typeface="Calibri" panose="020F0502020204030204" pitchFamily="34" charset="0"/>
            </a:endParaRPr>
          </a:p>
          <a:p>
            <a:pPr algn="l"/>
            <a:endParaRPr lang="en-CA" dirty="0">
              <a:solidFill>
                <a:schemeClr val="tx1"/>
              </a:solidFill>
            </a:endParaRPr>
          </a:p>
        </p:txBody>
      </p:sp>
    </p:spTree>
    <p:extLst>
      <p:ext uri="{BB962C8B-B14F-4D97-AF65-F5344CB8AC3E}">
        <p14:creationId xmlns:p14="http://schemas.microsoft.com/office/powerpoint/2010/main" val="2712748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332656"/>
            <a:ext cx="6624736" cy="1470025"/>
          </a:xfrm>
        </p:spPr>
        <p:txBody>
          <a:bodyPr/>
          <a:lstStyle/>
          <a:p>
            <a:r>
              <a:rPr lang="en-CA" dirty="0">
                <a:solidFill>
                  <a:srgbClr val="7030A0"/>
                </a:solidFill>
              </a:rPr>
              <a:t>WATER FOUNTAINS</a:t>
            </a:r>
          </a:p>
        </p:txBody>
      </p:sp>
      <p:sp>
        <p:nvSpPr>
          <p:cNvPr id="5" name="Subtitle 4"/>
          <p:cNvSpPr>
            <a:spLocks noGrp="1"/>
          </p:cNvSpPr>
          <p:nvPr>
            <p:ph type="subTitle" idx="1"/>
          </p:nvPr>
        </p:nvSpPr>
        <p:spPr>
          <a:xfrm>
            <a:off x="1475656" y="1772816"/>
            <a:ext cx="6400800" cy="3960440"/>
          </a:xfrm>
        </p:spPr>
        <p:txBody>
          <a:bodyPr/>
          <a:lstStyle/>
          <a:p>
            <a:pPr algn="l"/>
            <a:r>
              <a:rPr lang="en-CA" dirty="0">
                <a:solidFill>
                  <a:schemeClr val="tx1"/>
                </a:solidFill>
              </a:rPr>
              <a:t>ALL students are to continue using our filling stations for drinking water.  Students are to bring their own water bottles and refill them at the water stations.</a:t>
            </a:r>
          </a:p>
          <a:p>
            <a:pPr algn="l"/>
            <a:r>
              <a:rPr lang="en-CA" dirty="0">
                <a:solidFill>
                  <a:schemeClr val="tx1"/>
                </a:solidFill>
              </a:rPr>
              <a:t>Classroom sinks are not to be used for drinking water.</a:t>
            </a:r>
          </a:p>
        </p:txBody>
      </p:sp>
      <p:pic>
        <p:nvPicPr>
          <p:cNvPr id="10242" name="Picture 2" descr="C:\Users\021691\AppData\Local\Microsoft\Windows\INetCache\IE\Y41BFRNA\aiga-drinking-fountain-b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541" y="3242841"/>
            <a:ext cx="3456384"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902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404664"/>
            <a:ext cx="8136904" cy="1470025"/>
          </a:xfrm>
        </p:spPr>
        <p:txBody>
          <a:bodyPr/>
          <a:lstStyle/>
          <a:p>
            <a:pPr algn="l"/>
            <a:r>
              <a:rPr lang="en-CA" dirty="0">
                <a:solidFill>
                  <a:srgbClr val="7030A0"/>
                </a:solidFill>
              </a:rPr>
              <a:t>EMERGENCY MEDICAL INFORMATION</a:t>
            </a:r>
          </a:p>
        </p:txBody>
      </p:sp>
      <p:sp>
        <p:nvSpPr>
          <p:cNvPr id="5" name="Subtitle 4"/>
          <p:cNvSpPr>
            <a:spLocks noGrp="1"/>
          </p:cNvSpPr>
          <p:nvPr>
            <p:ph type="subTitle" idx="1"/>
          </p:nvPr>
        </p:nvSpPr>
        <p:spPr>
          <a:xfrm>
            <a:off x="1115616" y="2132856"/>
            <a:ext cx="6912768" cy="4104456"/>
          </a:xfrm>
        </p:spPr>
        <p:txBody>
          <a:bodyPr>
            <a:normAutofit/>
          </a:bodyPr>
          <a:lstStyle/>
          <a:p>
            <a:pPr algn="l"/>
            <a:r>
              <a:rPr lang="en-US" dirty="0">
                <a:solidFill>
                  <a:schemeClr val="tx1"/>
                </a:solidFill>
              </a:rPr>
              <a:t>For students who are at risk medically i.e.  anaphylactic (reaction to insects or food), asthma, etc. it  is imperative that parents complete emergency forms.  These forms need to be reviewed with a family doctor and returned to the school office as soon as possible. Anaphylactic students are required to have two </a:t>
            </a:r>
            <a:r>
              <a:rPr lang="en-US" dirty="0" err="1">
                <a:solidFill>
                  <a:schemeClr val="tx1"/>
                </a:solidFill>
              </a:rPr>
              <a:t>epipens</a:t>
            </a:r>
            <a:r>
              <a:rPr lang="en-US" dirty="0">
                <a:solidFill>
                  <a:schemeClr val="tx1"/>
                </a:solidFill>
              </a:rPr>
              <a:t> at school; </a:t>
            </a:r>
            <a:r>
              <a:rPr lang="en-US" b="1" dirty="0">
                <a:solidFill>
                  <a:schemeClr val="tx1"/>
                </a:solidFill>
              </a:rPr>
              <a:t>one to be kept in a ‘fanny pack’ and worn at all times</a:t>
            </a:r>
            <a:r>
              <a:rPr lang="en-US" dirty="0">
                <a:solidFill>
                  <a:schemeClr val="tx1"/>
                </a:solidFill>
              </a:rPr>
              <a:t> and one to be kept in the office. </a:t>
            </a:r>
            <a:endParaRPr lang="en-CA" dirty="0">
              <a:solidFill>
                <a:schemeClr val="tx1"/>
              </a:solidFill>
            </a:endParaRPr>
          </a:p>
          <a:p>
            <a:pPr algn="l"/>
            <a:r>
              <a:rPr lang="en-US" dirty="0">
                <a:solidFill>
                  <a:schemeClr val="tx1"/>
                </a:solidFill>
              </a:rPr>
              <a:t>All students are required by law to be immunized.  Failure to provide proof of immunization/declaration of non-immunization could result in suspension of a student by the Medical Officer of Health.  Any medical needs or restrictions must be reported to the office.  If a child requires medication during the school day, the TDSB Permission to Administer Medication Form must be completed prior to administration of any medication.</a:t>
            </a:r>
            <a:endParaRPr lang="en-CA" dirty="0">
              <a:solidFill>
                <a:schemeClr val="tx1"/>
              </a:solidFill>
            </a:endParaRPr>
          </a:p>
          <a:p>
            <a:pPr algn="l"/>
            <a:endParaRPr lang="en-CA" dirty="0">
              <a:solidFill>
                <a:schemeClr val="tx1"/>
              </a:solidFill>
            </a:endParaRPr>
          </a:p>
        </p:txBody>
      </p:sp>
    </p:spTree>
    <p:extLst>
      <p:ext uri="{BB962C8B-B14F-4D97-AF65-F5344CB8AC3E}">
        <p14:creationId xmlns:p14="http://schemas.microsoft.com/office/powerpoint/2010/main" val="3625025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158775"/>
            <a:ext cx="4388024" cy="1470025"/>
          </a:xfrm>
        </p:spPr>
        <p:txBody>
          <a:bodyPr/>
          <a:lstStyle/>
          <a:p>
            <a:r>
              <a:rPr lang="en-CA" dirty="0">
                <a:solidFill>
                  <a:srgbClr val="7030A0"/>
                </a:solidFill>
              </a:rPr>
              <a:t>MEDICATIONS</a:t>
            </a:r>
          </a:p>
        </p:txBody>
      </p:sp>
      <p:sp>
        <p:nvSpPr>
          <p:cNvPr id="5" name="Subtitle 4"/>
          <p:cNvSpPr>
            <a:spLocks noGrp="1"/>
          </p:cNvSpPr>
          <p:nvPr>
            <p:ph type="subTitle" idx="1"/>
          </p:nvPr>
        </p:nvSpPr>
        <p:spPr>
          <a:xfrm>
            <a:off x="683568" y="1628800"/>
            <a:ext cx="7920880" cy="4176464"/>
          </a:xfrm>
        </p:spPr>
        <p:txBody>
          <a:bodyPr>
            <a:normAutofit/>
          </a:bodyPr>
          <a:lstStyle/>
          <a:p>
            <a:pPr algn="l"/>
            <a:r>
              <a:rPr lang="en-US" dirty="0">
                <a:solidFill>
                  <a:schemeClr val="tx1"/>
                </a:solidFill>
              </a:rPr>
              <a:t>Principals, teachers and support staff of the TDSB are not permitted to administer any type of prescription medication during the school day, unless we have written authorization signed by a parent and the </a:t>
            </a:r>
            <a:r>
              <a:rPr lang="en-US" b="1" i="1" dirty="0">
                <a:solidFill>
                  <a:schemeClr val="tx1"/>
                </a:solidFill>
              </a:rPr>
              <a:t>prescribing physician (doctor)</a:t>
            </a:r>
            <a:r>
              <a:rPr lang="en-US" dirty="0">
                <a:solidFill>
                  <a:schemeClr val="tx1"/>
                </a:solidFill>
              </a:rPr>
              <a:t>.  The forms to dispense any medication must be updated when a change occurs. These forms are available from the school office.</a:t>
            </a:r>
            <a:endParaRPr lang="en-CA" dirty="0">
              <a:solidFill>
                <a:schemeClr val="tx1"/>
              </a:solidFill>
            </a:endParaRPr>
          </a:p>
          <a:p>
            <a:pPr algn="l"/>
            <a:r>
              <a:rPr lang="en-US" b="1" dirty="0">
                <a:solidFill>
                  <a:schemeClr val="tx1"/>
                </a:solidFill>
              </a:rPr>
              <a:t>Also, please be advised that staff in TDSB schools cannot dispense any non-prescription medications (aspirin, Tylenol, cough syrup, etc.) to students.</a:t>
            </a:r>
            <a:endParaRPr lang="en-CA" dirty="0">
              <a:solidFill>
                <a:schemeClr val="tx1"/>
              </a:solidFill>
            </a:endParaRPr>
          </a:p>
          <a:p>
            <a:pPr algn="l"/>
            <a:endParaRPr lang="en-CA" dirty="0">
              <a:solidFill>
                <a:schemeClr val="tx1"/>
              </a:solidFill>
            </a:endParaRPr>
          </a:p>
        </p:txBody>
      </p:sp>
      <p:pic>
        <p:nvPicPr>
          <p:cNvPr id="11266" name="Picture 2" descr="C:\Users\021691\AppData\Local\Microsoft\Windows\INetCache\IE\Y41BFRNA\How-to-get-free-EpiPe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5157192"/>
            <a:ext cx="3095625"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553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1560" y="404665"/>
            <a:ext cx="6696744" cy="1008112"/>
          </a:xfrm>
        </p:spPr>
        <p:txBody>
          <a:bodyPr/>
          <a:lstStyle/>
          <a:p>
            <a:r>
              <a:rPr lang="en-CA" sz="4800" dirty="0">
                <a:solidFill>
                  <a:srgbClr val="7030A0"/>
                </a:solidFill>
              </a:rPr>
              <a:t>ALLERGEN AWARENESS</a:t>
            </a:r>
          </a:p>
        </p:txBody>
      </p:sp>
      <p:sp>
        <p:nvSpPr>
          <p:cNvPr id="5" name="Subtitle 4"/>
          <p:cNvSpPr>
            <a:spLocks noGrp="1"/>
          </p:cNvSpPr>
          <p:nvPr>
            <p:ph type="subTitle" idx="1"/>
          </p:nvPr>
        </p:nvSpPr>
        <p:spPr>
          <a:xfrm>
            <a:off x="1043608" y="1628800"/>
            <a:ext cx="6480720" cy="4104456"/>
          </a:xfrm>
        </p:spPr>
        <p:txBody>
          <a:bodyPr>
            <a:normAutofit fontScale="92500" lnSpcReduction="20000"/>
          </a:bodyPr>
          <a:lstStyle/>
          <a:p>
            <a:pPr algn="l"/>
            <a:r>
              <a:rPr lang="en-CA" dirty="0">
                <a:solidFill>
                  <a:schemeClr val="tx1"/>
                </a:solidFill>
              </a:rPr>
              <a:t>Please be aware that there are children in our school with severe life threatening food allergies to peanuts/nuts.  This is a medical condition (anaphylaxis) that causes a </a:t>
            </a:r>
            <a:r>
              <a:rPr lang="en-CA" i="1" dirty="0">
                <a:solidFill>
                  <a:schemeClr val="tx1"/>
                </a:solidFill>
              </a:rPr>
              <a:t>severe reaction</a:t>
            </a:r>
            <a:r>
              <a:rPr lang="en-CA" dirty="0">
                <a:solidFill>
                  <a:schemeClr val="tx1"/>
                </a:solidFill>
              </a:rPr>
              <a:t> to specific foods and can result in death within minutes.  As this affects the entire school community, please remember:</a:t>
            </a:r>
          </a:p>
          <a:p>
            <a:pPr algn="l"/>
            <a:endParaRPr lang="en-CA" dirty="0">
              <a:solidFill>
                <a:schemeClr val="tx1"/>
              </a:solidFill>
            </a:endParaRPr>
          </a:p>
          <a:p>
            <a:pPr lvl="0" algn="l"/>
            <a:r>
              <a:rPr lang="en-CA" b="1" dirty="0">
                <a:solidFill>
                  <a:schemeClr val="tx1"/>
                </a:solidFill>
              </a:rPr>
              <a:t>Do not send snacks or lunches with your child that contain (or say “may contain”) peanut and/or nut products</a:t>
            </a:r>
            <a:r>
              <a:rPr lang="en-CA" dirty="0">
                <a:solidFill>
                  <a:schemeClr val="tx1"/>
                </a:solidFill>
              </a:rPr>
              <a:t>.. </a:t>
            </a:r>
          </a:p>
          <a:p>
            <a:pPr lvl="0" algn="l"/>
            <a:endParaRPr lang="en-CA" dirty="0">
              <a:solidFill>
                <a:schemeClr val="tx1"/>
              </a:solidFill>
            </a:endParaRPr>
          </a:p>
          <a:p>
            <a:pPr lvl="0" algn="l"/>
            <a:r>
              <a:rPr lang="en-CA" dirty="0">
                <a:solidFill>
                  <a:schemeClr val="tx1"/>
                </a:solidFill>
              </a:rPr>
              <a:t>Speak with your child about not sharing their snacks or lunches with students. Washing hands after every meal is also a safe practice to help prevent spreading of peanut residue.</a:t>
            </a:r>
          </a:p>
          <a:p>
            <a:pPr lvl="0" algn="l"/>
            <a:endParaRPr lang="en-CA" dirty="0">
              <a:solidFill>
                <a:schemeClr val="tx1"/>
              </a:solidFill>
            </a:endParaRPr>
          </a:p>
          <a:p>
            <a:pPr algn="l"/>
            <a:r>
              <a:rPr lang="en-CA" b="1" i="1" dirty="0">
                <a:solidFill>
                  <a:schemeClr val="tx1"/>
                </a:solidFill>
              </a:rPr>
              <a:t>Birthday celebrations: please DO NOT SEND ANY ITEMS OR FOOD products for birthday celebrations.  </a:t>
            </a:r>
            <a:endParaRPr lang="en-CA" dirty="0">
              <a:solidFill>
                <a:schemeClr val="tx1"/>
              </a:solidFill>
            </a:endParaRPr>
          </a:p>
          <a:p>
            <a:pPr algn="l"/>
            <a:endParaRPr lang="en-CA" dirty="0"/>
          </a:p>
        </p:txBody>
      </p:sp>
      <p:pic>
        <p:nvPicPr>
          <p:cNvPr id="12292" name="Picture 4" descr="C:\Users\021691\AppData\Local\Microsoft\Windows\INetCache\IE\R9KY431X\Blog_4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4347" y="5445224"/>
            <a:ext cx="1800200" cy="1237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009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332656"/>
            <a:ext cx="5832648" cy="1470025"/>
          </a:xfrm>
        </p:spPr>
        <p:txBody>
          <a:bodyPr/>
          <a:lstStyle/>
          <a:p>
            <a:r>
              <a:rPr lang="en-CA" sz="4400" dirty="0">
                <a:solidFill>
                  <a:srgbClr val="7030A0"/>
                </a:solidFill>
              </a:rPr>
              <a:t>PEDICULOSIS (HEAD LICE)</a:t>
            </a:r>
          </a:p>
        </p:txBody>
      </p:sp>
      <p:sp>
        <p:nvSpPr>
          <p:cNvPr id="5" name="Subtitle 4"/>
          <p:cNvSpPr>
            <a:spLocks noGrp="1"/>
          </p:cNvSpPr>
          <p:nvPr>
            <p:ph type="subTitle" idx="1"/>
          </p:nvPr>
        </p:nvSpPr>
        <p:spPr>
          <a:xfrm>
            <a:off x="1547664" y="1844824"/>
            <a:ext cx="5688632" cy="1872208"/>
          </a:xfrm>
        </p:spPr>
        <p:txBody>
          <a:bodyPr>
            <a:normAutofit/>
          </a:bodyPr>
          <a:lstStyle/>
          <a:p>
            <a:pPr algn="l"/>
            <a:r>
              <a:rPr lang="en-US" dirty="0">
                <a:solidFill>
                  <a:schemeClr val="tx1"/>
                </a:solidFill>
              </a:rPr>
              <a:t>Pediculosis is a common occurrence in school.  Parents/guardians should check their child’s hair regularly. Students who have live lice will be sent home to complete the course of treatment. </a:t>
            </a:r>
            <a:endParaRPr lang="en-CA" dirty="0">
              <a:solidFill>
                <a:schemeClr val="tx1"/>
              </a:solidFill>
            </a:endParaRPr>
          </a:p>
          <a:p>
            <a:pPr algn="l"/>
            <a:endParaRPr lang="en-CA" dirty="0"/>
          </a:p>
        </p:txBody>
      </p:sp>
    </p:spTree>
    <p:extLst>
      <p:ext uri="{BB962C8B-B14F-4D97-AF65-F5344CB8AC3E}">
        <p14:creationId xmlns:p14="http://schemas.microsoft.com/office/powerpoint/2010/main" val="997164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332656"/>
            <a:ext cx="6912768" cy="1470025"/>
          </a:xfrm>
        </p:spPr>
        <p:txBody>
          <a:bodyPr/>
          <a:lstStyle/>
          <a:p>
            <a:r>
              <a:rPr lang="en-CA" dirty="0">
                <a:solidFill>
                  <a:srgbClr val="7030A0"/>
                </a:solidFill>
              </a:rPr>
              <a:t>SAFETY &amp; ACCIDENTS</a:t>
            </a:r>
          </a:p>
        </p:txBody>
      </p:sp>
      <p:sp>
        <p:nvSpPr>
          <p:cNvPr id="5" name="Subtitle 4"/>
          <p:cNvSpPr>
            <a:spLocks noGrp="1"/>
          </p:cNvSpPr>
          <p:nvPr>
            <p:ph type="subTitle" idx="1"/>
          </p:nvPr>
        </p:nvSpPr>
        <p:spPr>
          <a:xfrm>
            <a:off x="1403648" y="1802680"/>
            <a:ext cx="5616624" cy="4218608"/>
          </a:xfrm>
        </p:spPr>
        <p:txBody>
          <a:bodyPr>
            <a:normAutofit fontScale="85000" lnSpcReduction="20000"/>
          </a:bodyPr>
          <a:lstStyle/>
          <a:p>
            <a:pPr algn="l"/>
            <a:r>
              <a:rPr lang="en-CA" dirty="0">
                <a:solidFill>
                  <a:schemeClr val="tx1"/>
                </a:solidFill>
              </a:rPr>
              <a:t>Please take a few minutes to review basic safety rules with your child.  This will reinforce the lessons taught by the teachers regarding safety and rules at school.  Despite the constant reminders and attention given to students regarding safety, occasional accidents do happen.  </a:t>
            </a:r>
          </a:p>
          <a:p>
            <a:pPr algn="l"/>
            <a:r>
              <a:rPr lang="en-CA" dirty="0">
                <a:solidFill>
                  <a:schemeClr val="tx1"/>
                </a:solidFill>
              </a:rPr>
              <a:t>In case of a minor accident i.e. cuts, scratches etc., first aid will be administered by the school staff.   If the child continues to be uncomfortable or is in distress, it is the school's practice to notify the parent/guardian.  In case of serious accidents the parents/guardians will be notified as soon as possible to request direction from them.  </a:t>
            </a:r>
          </a:p>
          <a:p>
            <a:pPr algn="l"/>
            <a:r>
              <a:rPr lang="en-CA" dirty="0">
                <a:solidFill>
                  <a:schemeClr val="tx1"/>
                </a:solidFill>
              </a:rPr>
              <a:t>The Principal will take the appropriate action as directed by the TDSB if attempts to contact you are not successful.  </a:t>
            </a:r>
            <a:r>
              <a:rPr lang="en-CA" b="1" dirty="0">
                <a:solidFill>
                  <a:srgbClr val="FF0000"/>
                </a:solidFill>
              </a:rPr>
              <a:t>In case of an emergency it is imperative that we have an up-to-date telephone number for your home, work, daytime care provider, day care or emergency contact other than a parent.  Please inform the school of any changes in contact information throughout the  year.</a:t>
            </a:r>
            <a:br>
              <a:rPr lang="en-CA" dirty="0">
                <a:solidFill>
                  <a:schemeClr val="tx1"/>
                </a:solidFill>
              </a:rPr>
            </a:br>
            <a:endParaRPr lang="en-CA" dirty="0">
              <a:solidFill>
                <a:schemeClr val="tx1"/>
              </a:solidFill>
            </a:endParaRPr>
          </a:p>
        </p:txBody>
      </p:sp>
    </p:spTree>
    <p:extLst>
      <p:ext uri="{BB962C8B-B14F-4D97-AF65-F5344CB8AC3E}">
        <p14:creationId xmlns:p14="http://schemas.microsoft.com/office/powerpoint/2010/main" val="2878381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9552" y="332656"/>
            <a:ext cx="6696744" cy="1224136"/>
          </a:xfrm>
        </p:spPr>
        <p:txBody>
          <a:bodyPr/>
          <a:lstStyle/>
          <a:p>
            <a:r>
              <a:rPr lang="en-CA" sz="4800" dirty="0">
                <a:solidFill>
                  <a:srgbClr val="7030A0"/>
                </a:solidFill>
              </a:rPr>
              <a:t>STUDENT WELL BEING</a:t>
            </a:r>
          </a:p>
        </p:txBody>
      </p:sp>
      <p:sp>
        <p:nvSpPr>
          <p:cNvPr id="5" name="Subtitle 4"/>
          <p:cNvSpPr>
            <a:spLocks noGrp="1"/>
          </p:cNvSpPr>
          <p:nvPr>
            <p:ph type="subTitle" idx="1"/>
          </p:nvPr>
        </p:nvSpPr>
        <p:spPr>
          <a:xfrm>
            <a:off x="827584" y="1484784"/>
            <a:ext cx="6768752" cy="4464496"/>
          </a:xfrm>
        </p:spPr>
        <p:txBody>
          <a:bodyPr>
            <a:normAutofit/>
          </a:bodyPr>
          <a:lstStyle/>
          <a:p>
            <a:pPr algn="l"/>
            <a:r>
              <a:rPr lang="en-CA" sz="2400" dirty="0">
                <a:solidFill>
                  <a:schemeClr val="tx1"/>
                </a:solidFill>
              </a:rPr>
              <a:t>The change in routines and feelings of separation from peers, educators and other important caregivers may cause distress. However, this time offers an opportunity to strengthen our resilience and pay greater attention to our well-being.  </a:t>
            </a:r>
          </a:p>
          <a:p>
            <a:pPr algn="l"/>
            <a:r>
              <a:rPr lang="en-CA" sz="2400" dirty="0">
                <a:solidFill>
                  <a:schemeClr val="tx1"/>
                </a:solidFill>
              </a:rPr>
              <a:t>At Blythwood we continue to provide support to our students. Building relationships, offering support and building capacity of staff will help ease the transition back to school.</a:t>
            </a:r>
          </a:p>
          <a:p>
            <a:pPr algn="l"/>
            <a:endParaRPr lang="en-CA" sz="2400" dirty="0">
              <a:solidFill>
                <a:schemeClr val="tx1"/>
              </a:solidFill>
            </a:endParaRPr>
          </a:p>
          <a:p>
            <a:pPr algn="l"/>
            <a:endParaRPr lang="en-CA" sz="2400" dirty="0">
              <a:solidFill>
                <a:schemeClr val="tx1"/>
              </a:solidFill>
            </a:endParaRPr>
          </a:p>
        </p:txBody>
      </p:sp>
      <p:pic>
        <p:nvPicPr>
          <p:cNvPr id="13314" name="Picture 2" descr="C:\Users\021691\AppData\Local\Microsoft\Windows\INetCache\IE\8FNLMUVQ\28863045_s-e154170088484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5399087"/>
            <a:ext cx="4680520"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58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7F628-AFBB-427C-BCB5-F118825E956F}"/>
              </a:ext>
            </a:extLst>
          </p:cNvPr>
          <p:cNvSpPr>
            <a:spLocks noGrp="1"/>
          </p:cNvSpPr>
          <p:nvPr>
            <p:ph type="title"/>
          </p:nvPr>
        </p:nvSpPr>
        <p:spPr>
          <a:xfrm>
            <a:off x="971600" y="1916832"/>
            <a:ext cx="6347713" cy="1320800"/>
          </a:xfrm>
        </p:spPr>
        <p:txBody>
          <a:bodyPr/>
          <a:lstStyle/>
          <a:p>
            <a:r>
              <a:rPr lang="en-CA" b="1" dirty="0">
                <a:solidFill>
                  <a:srgbClr val="92D050"/>
                </a:solidFill>
              </a:rPr>
              <a:t>OPERATIONAL GUIDELINES</a:t>
            </a:r>
          </a:p>
        </p:txBody>
      </p:sp>
    </p:spTree>
    <p:extLst>
      <p:ext uri="{BB962C8B-B14F-4D97-AF65-F5344CB8AC3E}">
        <p14:creationId xmlns:p14="http://schemas.microsoft.com/office/powerpoint/2010/main" val="584703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6840760" cy="1470025"/>
          </a:xfrm>
        </p:spPr>
        <p:txBody>
          <a:bodyPr/>
          <a:lstStyle/>
          <a:p>
            <a:r>
              <a:rPr lang="en-CA" dirty="0">
                <a:solidFill>
                  <a:srgbClr val="7030A0"/>
                </a:solidFill>
              </a:rPr>
              <a:t>CODE OF CONDUCT</a:t>
            </a:r>
          </a:p>
        </p:txBody>
      </p:sp>
      <p:sp>
        <p:nvSpPr>
          <p:cNvPr id="3" name="Subtitle 2"/>
          <p:cNvSpPr>
            <a:spLocks noGrp="1"/>
          </p:cNvSpPr>
          <p:nvPr>
            <p:ph type="subTitle" idx="1"/>
          </p:nvPr>
        </p:nvSpPr>
        <p:spPr>
          <a:xfrm>
            <a:off x="683568" y="1874688"/>
            <a:ext cx="6768752" cy="4290616"/>
          </a:xfrm>
        </p:spPr>
        <p:txBody>
          <a:bodyPr>
            <a:normAutofit/>
          </a:bodyPr>
          <a:lstStyle/>
          <a:p>
            <a:pPr algn="l"/>
            <a:r>
              <a:rPr lang="en-CA" dirty="0">
                <a:solidFill>
                  <a:schemeClr val="tx1"/>
                </a:solidFill>
              </a:rPr>
              <a:t>TDSB’s Code of  Conduct, Code of Online Conduct  and Chart of Consequences of Inappropriate Student Behaviour is available on our </a:t>
            </a:r>
            <a:r>
              <a:rPr lang="en-CA" dirty="0" err="1">
                <a:solidFill>
                  <a:schemeClr val="tx1"/>
                </a:solidFill>
              </a:rPr>
              <a:t>tdsb</a:t>
            </a:r>
            <a:r>
              <a:rPr lang="en-CA" dirty="0">
                <a:solidFill>
                  <a:schemeClr val="tx1"/>
                </a:solidFill>
              </a:rPr>
              <a:t> website at </a:t>
            </a:r>
            <a:r>
              <a:rPr lang="en-CA" dirty="0">
                <a:solidFill>
                  <a:schemeClr val="tx1"/>
                </a:solidFill>
                <a:hlinkClick r:id="rId2"/>
              </a:rPr>
              <a:t>www.tdsb.on.ca</a:t>
            </a:r>
            <a:r>
              <a:rPr lang="en-CA" dirty="0">
                <a:solidFill>
                  <a:schemeClr val="tx1"/>
                </a:solidFill>
              </a:rPr>
              <a:t> </a:t>
            </a:r>
          </a:p>
          <a:p>
            <a:pPr algn="l"/>
            <a:r>
              <a:rPr lang="en-CA" dirty="0">
                <a:hlinkClick r:id="rId3"/>
              </a:rPr>
              <a:t>Caring &amp; Safe Schools (tdsb.on.ca)</a:t>
            </a:r>
            <a:r>
              <a:rPr lang="en-CA" dirty="0">
                <a:solidFill>
                  <a:schemeClr val="tx1"/>
                </a:solidFill>
              </a:rPr>
              <a:t>  Staff will be reinforcing these rules in the classrooms and throughout the school and at student assemblies during the year.  We are committed to maintaining a safe and welcoming environment for all members of our community and your support and cooperation is crucial.</a:t>
            </a:r>
          </a:p>
          <a:p>
            <a:pPr algn="l"/>
            <a:endParaRPr lang="en-CA" dirty="0">
              <a:solidFill>
                <a:schemeClr val="tx1"/>
              </a:solidFill>
            </a:endParaRPr>
          </a:p>
          <a:p>
            <a:pPr algn="l"/>
            <a:r>
              <a:rPr lang="en-CA" dirty="0">
                <a:solidFill>
                  <a:schemeClr val="tx1"/>
                </a:solidFill>
              </a:rPr>
              <a:t>Please note our Blythwood cell phone procedures that will be enforced daily on the next slide.</a:t>
            </a:r>
          </a:p>
          <a:p>
            <a:r>
              <a:rPr lang="en-CA" dirty="0"/>
              <a:t> </a:t>
            </a:r>
          </a:p>
          <a:p>
            <a:pPr algn="l"/>
            <a:endParaRPr lang="en-CA" dirty="0"/>
          </a:p>
        </p:txBody>
      </p:sp>
    </p:spTree>
    <p:extLst>
      <p:ext uri="{BB962C8B-B14F-4D97-AF65-F5344CB8AC3E}">
        <p14:creationId xmlns:p14="http://schemas.microsoft.com/office/powerpoint/2010/main" val="2224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27584" y="404664"/>
            <a:ext cx="6480720" cy="1470025"/>
          </a:xfrm>
        </p:spPr>
        <p:txBody>
          <a:bodyPr/>
          <a:lstStyle/>
          <a:p>
            <a:r>
              <a:rPr lang="en-CA" dirty="0">
                <a:solidFill>
                  <a:srgbClr val="7030A0"/>
                </a:solidFill>
              </a:rPr>
              <a:t>CELL PHONES</a:t>
            </a:r>
          </a:p>
        </p:txBody>
      </p:sp>
      <p:sp>
        <p:nvSpPr>
          <p:cNvPr id="5" name="Subtitle 4"/>
          <p:cNvSpPr>
            <a:spLocks noGrp="1"/>
          </p:cNvSpPr>
          <p:nvPr>
            <p:ph type="subTitle" idx="1"/>
          </p:nvPr>
        </p:nvSpPr>
        <p:spPr>
          <a:xfrm>
            <a:off x="827584" y="2156196"/>
            <a:ext cx="7056784" cy="3626619"/>
          </a:xfrm>
        </p:spPr>
        <p:txBody>
          <a:bodyPr>
            <a:normAutofit fontScale="85000" lnSpcReduction="20000"/>
          </a:bodyPr>
          <a:lstStyle/>
          <a:p>
            <a:pPr algn="l"/>
            <a:r>
              <a:rPr lang="en-US" dirty="0">
                <a:solidFill>
                  <a:schemeClr val="tx1"/>
                </a:solidFill>
              </a:rPr>
              <a:t>Students are asked to leave all cell phones and other communication/ media devices at home. If however, parents feel it is necessary to have their child carry a cell phone, the following guideline needs to be respected:</a:t>
            </a:r>
            <a:endParaRPr lang="en-CA" dirty="0">
              <a:solidFill>
                <a:schemeClr val="tx1"/>
              </a:solidFill>
            </a:endParaRPr>
          </a:p>
          <a:p>
            <a:pPr algn="l"/>
            <a:r>
              <a:rPr lang="en-US" dirty="0">
                <a:solidFill>
                  <a:schemeClr val="tx1"/>
                </a:solidFill>
              </a:rPr>
              <a:t>While on school property, all cell phones must be turned off and stored in backpack. Cell phones are NOT to be used during recess, </a:t>
            </a:r>
            <a:r>
              <a:rPr lang="en-US" dirty="0" err="1">
                <a:solidFill>
                  <a:schemeClr val="tx1"/>
                </a:solidFill>
              </a:rPr>
              <a:t>lunch,during</a:t>
            </a:r>
            <a:r>
              <a:rPr lang="en-US" dirty="0">
                <a:solidFill>
                  <a:schemeClr val="tx1"/>
                </a:solidFill>
              </a:rPr>
              <a:t> the instructional day and/or sanctioned school events. Students are NOT to record </a:t>
            </a:r>
            <a:r>
              <a:rPr lang="en-CA" dirty="0">
                <a:solidFill>
                  <a:schemeClr val="tx1"/>
                </a:solidFill>
              </a:rPr>
              <a:t>at any time while on school property. This impacts student, staff and school confidentiality and privacy.</a:t>
            </a:r>
          </a:p>
          <a:p>
            <a:pPr algn="l"/>
            <a:r>
              <a:rPr lang="en-CA" dirty="0">
                <a:solidFill>
                  <a:schemeClr val="tx1"/>
                </a:solidFill>
              </a:rPr>
              <a:t>If your child has a need to call home, he/she needs to come to the school office and use the phone available to them. Electronic devices- </a:t>
            </a:r>
            <a:r>
              <a:rPr lang="en-CA" dirty="0" err="1">
                <a:solidFill>
                  <a:schemeClr val="tx1"/>
                </a:solidFill>
              </a:rPr>
              <a:t>Ipods</a:t>
            </a:r>
            <a:r>
              <a:rPr lang="en-CA" dirty="0">
                <a:solidFill>
                  <a:schemeClr val="tx1"/>
                </a:solidFill>
              </a:rPr>
              <a:t>, cameras, tablets, cell phones  etc., are ONLY permitted  when approved by the teacher for program use in the classrooms. If these items are used during school hours, they will be confiscated and returned only to a parent at the end of the day.</a:t>
            </a:r>
            <a:endParaRPr lang="en-US" dirty="0">
              <a:solidFill>
                <a:schemeClr val="tx1"/>
              </a:solidFill>
            </a:endParaRPr>
          </a:p>
          <a:p>
            <a:pPr algn="l"/>
            <a:r>
              <a:rPr lang="en-US" dirty="0">
                <a:solidFill>
                  <a:schemeClr val="tx1"/>
                </a:solidFill>
              </a:rPr>
              <a:t>Parents wishing to contact students can do so by contacting the main office 416-393-9105. </a:t>
            </a:r>
            <a:endParaRPr lang="en-CA" dirty="0">
              <a:solidFill>
                <a:schemeClr val="tx1"/>
              </a:solidFill>
            </a:endParaRPr>
          </a:p>
          <a:p>
            <a:pPr algn="l"/>
            <a:r>
              <a:rPr lang="en-US" dirty="0">
                <a:solidFill>
                  <a:schemeClr val="tx1"/>
                </a:solidFill>
              </a:rPr>
              <a:t>We thank you for your support.</a:t>
            </a:r>
            <a:endParaRPr lang="en-CA" dirty="0">
              <a:solidFill>
                <a:schemeClr val="tx1"/>
              </a:solidFill>
            </a:endParaRPr>
          </a:p>
          <a:p>
            <a:endParaRPr lang="en-CA" dirty="0"/>
          </a:p>
        </p:txBody>
      </p:sp>
      <p:pic>
        <p:nvPicPr>
          <p:cNvPr id="16386" name="Picture 2" descr="C:\Users\021691\AppData\Local\Microsoft\Windows\INetCache\IE\1S57FPSD\no-cellphones-35121_960_72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016" y="123156"/>
            <a:ext cx="2492896" cy="1546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362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332656"/>
            <a:ext cx="6048672" cy="1512168"/>
          </a:xfrm>
        </p:spPr>
        <p:txBody>
          <a:bodyPr/>
          <a:lstStyle/>
          <a:p>
            <a:r>
              <a:rPr lang="en-CA" dirty="0">
                <a:solidFill>
                  <a:srgbClr val="7030A0"/>
                </a:solidFill>
              </a:rPr>
              <a:t>CHILD WELFARE</a:t>
            </a:r>
          </a:p>
        </p:txBody>
      </p:sp>
      <p:sp>
        <p:nvSpPr>
          <p:cNvPr id="5" name="Subtitle 4"/>
          <p:cNvSpPr>
            <a:spLocks noGrp="1"/>
          </p:cNvSpPr>
          <p:nvPr>
            <p:ph type="subTitle" idx="1"/>
          </p:nvPr>
        </p:nvSpPr>
        <p:spPr>
          <a:xfrm>
            <a:off x="1475656" y="1844824"/>
            <a:ext cx="5472608" cy="2016224"/>
          </a:xfrm>
        </p:spPr>
        <p:txBody>
          <a:bodyPr/>
          <a:lstStyle/>
          <a:p>
            <a:pPr algn="l"/>
            <a:r>
              <a:rPr lang="en-US" dirty="0">
                <a:solidFill>
                  <a:schemeClr val="tx1"/>
                </a:solidFill>
              </a:rPr>
              <a:t>In accordance with Ontario Law, school staff is obliged to report any disclosure or suspicion of alleged child abuse.</a:t>
            </a:r>
            <a:endParaRPr lang="en-CA" dirty="0">
              <a:solidFill>
                <a:schemeClr val="tx1"/>
              </a:solidFill>
            </a:endParaRPr>
          </a:p>
          <a:p>
            <a:pPr algn="l"/>
            <a:endParaRPr lang="en-CA" dirty="0"/>
          </a:p>
        </p:txBody>
      </p:sp>
    </p:spTree>
    <p:extLst>
      <p:ext uri="{BB962C8B-B14F-4D97-AF65-F5344CB8AC3E}">
        <p14:creationId xmlns:p14="http://schemas.microsoft.com/office/powerpoint/2010/main" val="2500153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1988840"/>
            <a:ext cx="7772400" cy="2232248"/>
          </a:xfrm>
        </p:spPr>
        <p:txBody>
          <a:bodyPr/>
          <a:lstStyle/>
          <a:p>
            <a:r>
              <a:rPr lang="en-CA" sz="4800" dirty="0"/>
              <a:t>IMPORTANT REMINDERS</a:t>
            </a:r>
          </a:p>
        </p:txBody>
      </p:sp>
      <p:pic>
        <p:nvPicPr>
          <p:cNvPr id="15362" name="Picture 2" descr="C:\Users\021691\AppData\Local\Microsoft\Windows\INetCache\IE\1S57FPSD\reminde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84784"/>
            <a:ext cx="2016224" cy="1207195"/>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021691\AppData\Local\Microsoft\Windows\INetCache\IE\R9KY431X\note-34670_960_72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0"/>
            <a:ext cx="4572000" cy="325755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Users\021691\AppData\Local\Microsoft\Windows\INetCache\IE\1S57FPSD\elephant-279901_64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4365104"/>
            <a:ext cx="304800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857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332656"/>
            <a:ext cx="6768752" cy="1470025"/>
          </a:xfrm>
        </p:spPr>
        <p:txBody>
          <a:bodyPr/>
          <a:lstStyle/>
          <a:p>
            <a:r>
              <a:rPr lang="en-CA" dirty="0">
                <a:solidFill>
                  <a:srgbClr val="7030A0"/>
                </a:solidFill>
              </a:rPr>
              <a:t>STUDENT AGENDAS</a:t>
            </a:r>
          </a:p>
        </p:txBody>
      </p:sp>
      <p:sp>
        <p:nvSpPr>
          <p:cNvPr id="5" name="Subtitle 4"/>
          <p:cNvSpPr>
            <a:spLocks noGrp="1"/>
          </p:cNvSpPr>
          <p:nvPr>
            <p:ph type="subTitle" idx="1"/>
          </p:nvPr>
        </p:nvSpPr>
        <p:spPr>
          <a:xfrm>
            <a:off x="1371600" y="2276872"/>
            <a:ext cx="5864696" cy="3240360"/>
          </a:xfrm>
        </p:spPr>
        <p:txBody>
          <a:bodyPr>
            <a:normAutofit/>
          </a:bodyPr>
          <a:lstStyle/>
          <a:p>
            <a:pPr algn="l"/>
            <a:r>
              <a:rPr lang="en-US" dirty="0">
                <a:solidFill>
                  <a:schemeClr val="tx1"/>
                </a:solidFill>
              </a:rPr>
              <a:t>We will be using student agendas for our students in Grades 1 – 6.  We strongly encourage the use as it serves as a valuable organizational and teaching tool. The school has purchased agendas for each student this year. Students will not be required to pay for them. </a:t>
            </a:r>
          </a:p>
          <a:p>
            <a:endParaRPr lang="en-CA" dirty="0"/>
          </a:p>
          <a:p>
            <a:endParaRPr lang="en-CA" dirty="0"/>
          </a:p>
        </p:txBody>
      </p:sp>
    </p:spTree>
    <p:extLst>
      <p:ext uri="{BB962C8B-B14F-4D97-AF65-F5344CB8AC3E}">
        <p14:creationId xmlns:p14="http://schemas.microsoft.com/office/powerpoint/2010/main" val="1835503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476672"/>
            <a:ext cx="7772400" cy="1470025"/>
          </a:xfrm>
        </p:spPr>
        <p:txBody>
          <a:bodyPr/>
          <a:lstStyle/>
          <a:p>
            <a:pPr algn="l"/>
            <a:r>
              <a:rPr lang="en-CA" dirty="0">
                <a:solidFill>
                  <a:srgbClr val="7030A0"/>
                </a:solidFill>
              </a:rPr>
              <a:t>LOST AND FOUND</a:t>
            </a:r>
            <a:r>
              <a:rPr lang="en-CA" dirty="0"/>
              <a:t>	</a:t>
            </a:r>
          </a:p>
        </p:txBody>
      </p:sp>
      <p:sp>
        <p:nvSpPr>
          <p:cNvPr id="5" name="Subtitle 4"/>
          <p:cNvSpPr>
            <a:spLocks noGrp="1"/>
          </p:cNvSpPr>
          <p:nvPr>
            <p:ph type="subTitle" idx="1"/>
          </p:nvPr>
        </p:nvSpPr>
        <p:spPr>
          <a:xfrm>
            <a:off x="1259632" y="2420888"/>
            <a:ext cx="6048672" cy="3096344"/>
          </a:xfrm>
        </p:spPr>
        <p:txBody>
          <a:bodyPr/>
          <a:lstStyle/>
          <a:p>
            <a:pPr algn="l"/>
            <a:r>
              <a:rPr lang="en-US" dirty="0">
                <a:solidFill>
                  <a:schemeClr val="tx1"/>
                </a:solidFill>
              </a:rPr>
              <a:t>Please label your child’s clothing/personal items so they may be identified and returned promptly. </a:t>
            </a:r>
          </a:p>
          <a:p>
            <a:pPr algn="l"/>
            <a:r>
              <a:rPr lang="en-US" dirty="0">
                <a:solidFill>
                  <a:schemeClr val="tx1"/>
                </a:solidFill>
              </a:rPr>
              <a:t>If an item is not labelled, it will be placed at our lost and found. Items are displayed periodically during the year for easy retrieval. </a:t>
            </a:r>
            <a:endParaRPr lang="en-CA" dirty="0">
              <a:solidFill>
                <a:schemeClr val="tx1"/>
              </a:solidFill>
            </a:endParaRPr>
          </a:p>
          <a:p>
            <a:endParaRPr lang="en-CA" dirty="0">
              <a:solidFill>
                <a:schemeClr val="tx1"/>
              </a:solidFill>
            </a:endParaRPr>
          </a:p>
        </p:txBody>
      </p:sp>
    </p:spTree>
    <p:extLst>
      <p:ext uri="{BB962C8B-B14F-4D97-AF65-F5344CB8AC3E}">
        <p14:creationId xmlns:p14="http://schemas.microsoft.com/office/powerpoint/2010/main" val="1989745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76672"/>
            <a:ext cx="5832648" cy="1470025"/>
          </a:xfrm>
        </p:spPr>
        <p:txBody>
          <a:bodyPr/>
          <a:lstStyle/>
          <a:p>
            <a:r>
              <a:rPr lang="en-CA" dirty="0">
                <a:solidFill>
                  <a:srgbClr val="7030A0"/>
                </a:solidFill>
              </a:rPr>
              <a:t>VALUABLE ITEMS</a:t>
            </a:r>
          </a:p>
        </p:txBody>
      </p:sp>
      <p:sp>
        <p:nvSpPr>
          <p:cNvPr id="3" name="Subtitle 2"/>
          <p:cNvSpPr>
            <a:spLocks noGrp="1"/>
          </p:cNvSpPr>
          <p:nvPr>
            <p:ph type="subTitle" idx="1"/>
          </p:nvPr>
        </p:nvSpPr>
        <p:spPr>
          <a:xfrm>
            <a:off x="1259632" y="1916832"/>
            <a:ext cx="7272808" cy="3744416"/>
          </a:xfrm>
        </p:spPr>
        <p:txBody>
          <a:bodyPr>
            <a:normAutofit/>
          </a:bodyPr>
          <a:lstStyle/>
          <a:p>
            <a:pPr algn="l"/>
            <a:r>
              <a:rPr lang="en-US" dirty="0">
                <a:solidFill>
                  <a:schemeClr val="tx1"/>
                </a:solidFill>
              </a:rPr>
              <a:t>Students should leave valuable items such as expensive jewelry, iPods, cell phones, video/computer games and toys at home.  Hockey sticks, baseball bats and hard balls are not permitted at school.</a:t>
            </a:r>
            <a:r>
              <a:rPr lang="en-CA" dirty="0">
                <a:solidFill>
                  <a:schemeClr val="tx1"/>
                </a:solidFill>
              </a:rPr>
              <a:t> The school is not responsible for lost, stolen or damaged items. </a:t>
            </a:r>
          </a:p>
          <a:p>
            <a:pPr algn="l"/>
            <a:r>
              <a:rPr lang="en-CA" dirty="0">
                <a:solidFill>
                  <a:schemeClr val="tx1"/>
                </a:solidFill>
              </a:rPr>
              <a:t>Under no circumstances, are weapons, or replicas of a similar nature (i.e., toy gun, water gun) permitted on school premises.  Your child should only bring to school items necessary for the school day or items that the teacher has requested they bring for instructional purposes.  </a:t>
            </a:r>
          </a:p>
          <a:p>
            <a:pPr algn="l"/>
            <a:endParaRPr lang="en-CA" dirty="0"/>
          </a:p>
        </p:txBody>
      </p:sp>
    </p:spTree>
    <p:extLst>
      <p:ext uri="{BB962C8B-B14F-4D97-AF65-F5344CB8AC3E}">
        <p14:creationId xmlns:p14="http://schemas.microsoft.com/office/powerpoint/2010/main" val="1290646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548681"/>
            <a:ext cx="3816424" cy="1152128"/>
          </a:xfrm>
        </p:spPr>
        <p:txBody>
          <a:bodyPr/>
          <a:lstStyle/>
          <a:p>
            <a:r>
              <a:rPr lang="en-CA" dirty="0">
                <a:solidFill>
                  <a:srgbClr val="7030A0"/>
                </a:solidFill>
              </a:rPr>
              <a:t>HOMEWORK</a:t>
            </a:r>
          </a:p>
        </p:txBody>
      </p:sp>
      <p:sp>
        <p:nvSpPr>
          <p:cNvPr id="5" name="Subtitle 4"/>
          <p:cNvSpPr>
            <a:spLocks noGrp="1"/>
          </p:cNvSpPr>
          <p:nvPr>
            <p:ph type="subTitle" idx="1"/>
          </p:nvPr>
        </p:nvSpPr>
        <p:spPr>
          <a:xfrm>
            <a:off x="755576" y="1988840"/>
            <a:ext cx="6624736" cy="3456384"/>
          </a:xfrm>
        </p:spPr>
        <p:txBody>
          <a:bodyPr>
            <a:normAutofit/>
          </a:bodyPr>
          <a:lstStyle/>
          <a:p>
            <a:pPr algn="l"/>
            <a:r>
              <a:rPr lang="en-US" dirty="0">
                <a:solidFill>
                  <a:schemeClr val="tx1"/>
                </a:solidFill>
              </a:rPr>
              <a:t>The TDSB recognizes the value of homework that furthers students’ learning in relation to the curriculum.  Homework should be practical and meaningful and directly related to the Ontario Curriculum Learning Expectations.  A well-designed homework program should not be punitive or place unreasonable demands on the students or parents. </a:t>
            </a:r>
            <a:endParaRPr lang="en-CA" dirty="0">
              <a:solidFill>
                <a:schemeClr val="tx1"/>
              </a:solidFill>
            </a:endParaRPr>
          </a:p>
          <a:p>
            <a:pPr algn="l"/>
            <a:r>
              <a:rPr lang="en-US" dirty="0">
                <a:solidFill>
                  <a:schemeClr val="tx1"/>
                </a:solidFill>
              </a:rPr>
              <a:t> The TDSB Homework Policy strives to create a balance between school expectations, extra-curricular activities and family time. Please refer to the TDSB website for further information.</a:t>
            </a:r>
            <a:endParaRPr lang="en-CA" dirty="0">
              <a:solidFill>
                <a:schemeClr val="tx1"/>
              </a:solidFill>
            </a:endParaRPr>
          </a:p>
        </p:txBody>
      </p:sp>
    </p:spTree>
    <p:extLst>
      <p:ext uri="{BB962C8B-B14F-4D97-AF65-F5344CB8AC3E}">
        <p14:creationId xmlns:p14="http://schemas.microsoft.com/office/powerpoint/2010/main" val="1191148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476672"/>
            <a:ext cx="5112568" cy="1470025"/>
          </a:xfrm>
        </p:spPr>
        <p:txBody>
          <a:bodyPr/>
          <a:lstStyle/>
          <a:p>
            <a:r>
              <a:rPr lang="en-CA" dirty="0">
                <a:solidFill>
                  <a:srgbClr val="7030A0"/>
                </a:solidFill>
              </a:rPr>
              <a:t>STAY IN TOUCH</a:t>
            </a:r>
          </a:p>
        </p:txBody>
      </p:sp>
      <p:sp>
        <p:nvSpPr>
          <p:cNvPr id="5" name="Subtitle 4"/>
          <p:cNvSpPr>
            <a:spLocks noGrp="1"/>
          </p:cNvSpPr>
          <p:nvPr>
            <p:ph type="subTitle" idx="1"/>
          </p:nvPr>
        </p:nvSpPr>
        <p:spPr>
          <a:xfrm>
            <a:off x="1043608" y="2348880"/>
            <a:ext cx="6264696" cy="3289920"/>
          </a:xfrm>
        </p:spPr>
        <p:txBody>
          <a:bodyPr>
            <a:normAutofit/>
          </a:bodyPr>
          <a:lstStyle/>
          <a:p>
            <a:pPr algn="l"/>
            <a:r>
              <a:rPr lang="en-CA" sz="1800" dirty="0">
                <a:solidFill>
                  <a:srgbClr val="000000"/>
                </a:solidFill>
                <a:effectLst/>
                <a:ea typeface="Calibri" panose="020F0502020204030204" pitchFamily="34" charset="0"/>
              </a:rPr>
              <a:t>The Board has launched a </a:t>
            </a:r>
            <a:r>
              <a:rPr lang="en-CA" sz="1800" u="sng" dirty="0">
                <a:solidFill>
                  <a:srgbClr val="1155CC"/>
                </a:solidFill>
                <a:effectLst/>
                <a:ea typeface="Calibri" panose="020F0502020204030204" pitchFamily="34" charset="0"/>
                <a:hlinkClick r:id="rId2"/>
              </a:rPr>
              <a:t>Back to School website</a:t>
            </a:r>
            <a:r>
              <a:rPr lang="en-CA" sz="1800" dirty="0">
                <a:solidFill>
                  <a:srgbClr val="000000"/>
                </a:solidFill>
                <a:effectLst/>
                <a:ea typeface="Calibri" panose="020F0502020204030204" pitchFamily="34" charset="0"/>
              </a:rPr>
              <a:t> for parents, caregivers and students that will continue to be updated in the coming days. More detailed communication will be shared directly with them at the end of next week. </a:t>
            </a:r>
            <a:endParaRPr lang="en-CA" sz="1800" dirty="0">
              <a:effectLst/>
              <a:ea typeface="Calibri" panose="020F0502020204030204" pitchFamily="34" charset="0"/>
            </a:endParaRPr>
          </a:p>
        </p:txBody>
      </p:sp>
    </p:spTree>
    <p:extLst>
      <p:ext uri="{BB962C8B-B14F-4D97-AF65-F5344CB8AC3E}">
        <p14:creationId xmlns:p14="http://schemas.microsoft.com/office/powerpoint/2010/main" val="1570193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99592" y="548680"/>
            <a:ext cx="6408712" cy="1470025"/>
          </a:xfrm>
        </p:spPr>
        <p:txBody>
          <a:bodyPr/>
          <a:lstStyle/>
          <a:p>
            <a:r>
              <a:rPr lang="en-CA" dirty="0">
                <a:solidFill>
                  <a:srgbClr val="7030A0"/>
                </a:solidFill>
              </a:rPr>
              <a:t>Blythwood Weekly</a:t>
            </a:r>
          </a:p>
        </p:txBody>
      </p:sp>
      <p:sp>
        <p:nvSpPr>
          <p:cNvPr id="5" name="Subtitle 4"/>
          <p:cNvSpPr>
            <a:spLocks noGrp="1"/>
          </p:cNvSpPr>
          <p:nvPr>
            <p:ph type="subTitle" idx="1"/>
          </p:nvPr>
        </p:nvSpPr>
        <p:spPr>
          <a:xfrm>
            <a:off x="611560" y="2204864"/>
            <a:ext cx="6840760" cy="3024336"/>
          </a:xfrm>
        </p:spPr>
        <p:txBody>
          <a:bodyPr>
            <a:normAutofit fontScale="92500" lnSpcReduction="20000"/>
          </a:bodyPr>
          <a:lstStyle/>
          <a:p>
            <a:pPr algn="l"/>
            <a:r>
              <a:rPr lang="en-US" dirty="0">
                <a:solidFill>
                  <a:schemeClr val="tx1"/>
                </a:solidFill>
              </a:rPr>
              <a:t>Blythwood communicates with families by e-mail.  Each Friday you will receive the Weekly Friday Flash – providing school information, upcoming dates to keep in mind, school celebrations,  school news, etc.  </a:t>
            </a:r>
          </a:p>
          <a:p>
            <a:pPr algn="l"/>
            <a:r>
              <a:rPr lang="en-US" dirty="0">
                <a:solidFill>
                  <a:schemeClr val="tx1"/>
                </a:solidFill>
              </a:rPr>
              <a:t>The school website is: </a:t>
            </a:r>
            <a:r>
              <a:rPr lang="en-CA" u="sng" dirty="0">
                <a:solidFill>
                  <a:schemeClr val="tx1"/>
                </a:solidFill>
                <a:hlinkClick r:id="rId2"/>
              </a:rPr>
              <a:t>http://schoolweb.tdsb.on.ca/blythwood</a:t>
            </a:r>
            <a:r>
              <a:rPr lang="en-CA" u="sng" dirty="0">
                <a:solidFill>
                  <a:schemeClr val="tx1"/>
                </a:solidFill>
              </a:rPr>
              <a:t> </a:t>
            </a:r>
            <a:endParaRPr lang="en-CA" dirty="0">
              <a:solidFill>
                <a:schemeClr val="tx1"/>
              </a:solidFill>
            </a:endParaRPr>
          </a:p>
          <a:p>
            <a:pPr algn="l"/>
            <a:r>
              <a:rPr lang="en-US" dirty="0">
                <a:solidFill>
                  <a:schemeClr val="tx1"/>
                </a:solidFill>
              </a:rPr>
              <a:t>Important school information is contained in both of these sources  and serve to keep you informed of school news.</a:t>
            </a:r>
          </a:p>
          <a:p>
            <a:pPr algn="l"/>
            <a:r>
              <a:rPr lang="en-US" dirty="0">
                <a:solidFill>
                  <a:schemeClr val="tx1"/>
                </a:solidFill>
              </a:rPr>
              <a:t>We also send out a monthly newsletter at the start of each month. </a:t>
            </a:r>
          </a:p>
          <a:p>
            <a:pPr algn="l"/>
            <a:r>
              <a:rPr lang="en-US" dirty="0">
                <a:solidFill>
                  <a:schemeClr val="tx1"/>
                </a:solidFill>
              </a:rPr>
              <a:t>Please be patient as I update the website this month.</a:t>
            </a:r>
            <a:endParaRPr lang="en-CA" dirty="0">
              <a:solidFill>
                <a:schemeClr val="tx1"/>
              </a:solidFill>
            </a:endParaRPr>
          </a:p>
          <a:p>
            <a:pPr algn="l"/>
            <a:r>
              <a:rPr lang="en-US" dirty="0">
                <a:solidFill>
                  <a:schemeClr val="tx1"/>
                </a:solidFill>
              </a:rPr>
              <a:t> </a:t>
            </a:r>
            <a:endParaRPr lang="en-CA" dirty="0">
              <a:solidFill>
                <a:schemeClr val="tx1"/>
              </a:solidFill>
            </a:endParaRPr>
          </a:p>
          <a:p>
            <a:pPr algn="l"/>
            <a:endParaRPr lang="en-CA" dirty="0"/>
          </a:p>
        </p:txBody>
      </p:sp>
    </p:spTree>
    <p:extLst>
      <p:ext uri="{BB962C8B-B14F-4D97-AF65-F5344CB8AC3E}">
        <p14:creationId xmlns:p14="http://schemas.microsoft.com/office/powerpoint/2010/main" val="2480072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1AECD-4E23-4458-B5B9-F71F99AABB49}"/>
              </a:ext>
            </a:extLst>
          </p:cNvPr>
          <p:cNvSpPr>
            <a:spLocks noGrp="1"/>
          </p:cNvSpPr>
          <p:nvPr>
            <p:ph type="title"/>
          </p:nvPr>
        </p:nvSpPr>
        <p:spPr/>
        <p:txBody>
          <a:bodyPr>
            <a:normAutofit fontScale="90000"/>
          </a:bodyPr>
          <a:lstStyle/>
          <a:p>
            <a:r>
              <a:rPr lang="en-CA" dirty="0">
                <a:solidFill>
                  <a:srgbClr val="7030A0"/>
                </a:solidFill>
              </a:rPr>
              <a:t>SEPTEMBER ORGANIZATION OF CLASSES AND PLACEMENT OF STUDENTS</a:t>
            </a:r>
          </a:p>
        </p:txBody>
      </p:sp>
      <p:sp>
        <p:nvSpPr>
          <p:cNvPr id="3" name="Content Placeholder 2">
            <a:extLst>
              <a:ext uri="{FF2B5EF4-FFF2-40B4-BE49-F238E27FC236}">
                <a16:creationId xmlns:a16="http://schemas.microsoft.com/office/drawing/2014/main" id="{94955543-F091-4FB7-965F-85DE0181E085}"/>
              </a:ext>
            </a:extLst>
          </p:cNvPr>
          <p:cNvSpPr>
            <a:spLocks noGrp="1"/>
          </p:cNvSpPr>
          <p:nvPr>
            <p:ph idx="1"/>
          </p:nvPr>
        </p:nvSpPr>
        <p:spPr/>
        <p:txBody>
          <a:bodyPr>
            <a:normAutofit/>
          </a:bodyPr>
          <a:lstStyle/>
          <a:p>
            <a:pPr marL="0" indent="0">
              <a:buNone/>
            </a:pPr>
            <a:r>
              <a:rPr lang="en-CA" dirty="0"/>
              <a:t>Staff has worked diligently at completing class placements in June. We ask that parents respect the process and time that was put into creating balanced classes that will ensure the success of each of our students.  Please note however, that due to increases and decreases in enrollment, changes may need to be made in grade organizations, teacher’s assignments and the placement of children during the month of September. If changes are required, it is the responsibility of the Principal to ensure that the needs, ability and interests of students are maintained and that all classrooms remain well balanced. Parents will be notified in advance if any changes are required. </a:t>
            </a:r>
          </a:p>
        </p:txBody>
      </p:sp>
    </p:spTree>
    <p:extLst>
      <p:ext uri="{BB962C8B-B14F-4D97-AF65-F5344CB8AC3E}">
        <p14:creationId xmlns:p14="http://schemas.microsoft.com/office/powerpoint/2010/main" val="8601857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620688"/>
            <a:ext cx="5184576" cy="1470025"/>
          </a:xfrm>
        </p:spPr>
        <p:txBody>
          <a:bodyPr/>
          <a:lstStyle/>
          <a:p>
            <a:r>
              <a:rPr lang="en-CA" dirty="0">
                <a:solidFill>
                  <a:srgbClr val="7030A0"/>
                </a:solidFill>
              </a:rPr>
              <a:t>DROP OFF AND PARKING LOT</a:t>
            </a:r>
          </a:p>
        </p:txBody>
      </p:sp>
      <p:sp>
        <p:nvSpPr>
          <p:cNvPr id="5" name="Subtitle 4"/>
          <p:cNvSpPr>
            <a:spLocks noGrp="1"/>
          </p:cNvSpPr>
          <p:nvPr>
            <p:ph type="subTitle" idx="1"/>
          </p:nvPr>
        </p:nvSpPr>
        <p:spPr>
          <a:xfrm>
            <a:off x="1371600" y="1988840"/>
            <a:ext cx="5792688" cy="3649960"/>
          </a:xfrm>
        </p:spPr>
        <p:txBody>
          <a:bodyPr>
            <a:normAutofit fontScale="62500" lnSpcReduction="20000"/>
          </a:bodyPr>
          <a:lstStyle/>
          <a:p>
            <a:pPr algn="l"/>
            <a:r>
              <a:rPr lang="en-US" sz="1900" b="1" i="1" dirty="0">
                <a:solidFill>
                  <a:schemeClr val="tx1"/>
                </a:solidFill>
              </a:rPr>
              <a:t>Please do not park in the school parking lot.</a:t>
            </a:r>
            <a:r>
              <a:rPr lang="en-US" sz="1900" dirty="0">
                <a:solidFill>
                  <a:schemeClr val="tx1"/>
                </a:solidFill>
              </a:rPr>
              <a:t> W</a:t>
            </a:r>
            <a:r>
              <a:rPr lang="en-CA" sz="1900" dirty="0">
                <a:solidFill>
                  <a:schemeClr val="tx1"/>
                </a:solidFill>
              </a:rPr>
              <a:t>e have limited parking for staff and TDSB visiting staff. </a:t>
            </a:r>
          </a:p>
          <a:p>
            <a:pPr algn="l"/>
            <a:r>
              <a:rPr lang="en-CA" sz="1900" dirty="0">
                <a:solidFill>
                  <a:schemeClr val="tx1"/>
                </a:solidFill>
                <a:effectLst/>
                <a:ea typeface="Calibri" panose="020F0502020204030204" pitchFamily="34" charset="0"/>
                <a:cs typeface="Arial" panose="020B0604020202020204" pitchFamily="34" charset="0"/>
              </a:rPr>
              <a:t>Your child(ren) safety is very important to us at Blythwood. Please follow the safety traffic rules for drop off and pick up. We encourage parents driving to school to please use the Kiss and Ride program. It ensures that your child is safely removed from your vehicle. </a:t>
            </a:r>
            <a:endParaRPr lang="en-CA" sz="1900" dirty="0">
              <a:solidFill>
                <a:schemeClr val="tx1"/>
              </a:solidFill>
              <a:effectLst/>
              <a:ea typeface="Calibri" panose="020F0502020204030204" pitchFamily="34" charset="0"/>
            </a:endParaRPr>
          </a:p>
          <a:p>
            <a:pPr algn="l"/>
            <a:r>
              <a:rPr lang="en-CA" sz="1900" dirty="0">
                <a:solidFill>
                  <a:schemeClr val="tx1"/>
                </a:solidFill>
                <a:effectLst/>
                <a:ea typeface="Calibri" panose="020F0502020204030204" pitchFamily="34" charset="0"/>
                <a:cs typeface="Arial" panose="020B0604020202020204" pitchFamily="34" charset="0"/>
              </a:rPr>
              <a:t>Parents, please do not have your children stop to tie their boots/shoes or adjust their clothing behind your vehicle. Cars pulling up to drop off their children may not see your child crouched down and this may result in a serious accident. </a:t>
            </a:r>
            <a:endParaRPr lang="en-CA" sz="1900" dirty="0">
              <a:solidFill>
                <a:schemeClr val="tx1"/>
              </a:solidFill>
              <a:effectLst/>
              <a:ea typeface="Calibri" panose="020F0502020204030204" pitchFamily="34" charset="0"/>
            </a:endParaRPr>
          </a:p>
          <a:p>
            <a:pPr algn="l"/>
            <a:r>
              <a:rPr lang="en-CA" sz="1900" dirty="0">
                <a:solidFill>
                  <a:schemeClr val="tx1"/>
                </a:solidFill>
                <a:effectLst/>
                <a:ea typeface="Calibri" panose="020F0502020204030204" pitchFamily="34" charset="0"/>
                <a:cs typeface="Arial" panose="020B0604020202020204" pitchFamily="34" charset="0"/>
              </a:rPr>
              <a:t>After school pick</a:t>
            </a:r>
            <a:r>
              <a:rPr lang="en-CA" sz="1900" dirty="0">
                <a:solidFill>
                  <a:schemeClr val="tx1"/>
                </a:solidFill>
                <a:ea typeface="Calibri" panose="020F0502020204030204" pitchFamily="34" charset="0"/>
                <a:cs typeface="Arial" panose="020B0604020202020204" pitchFamily="34" charset="0"/>
              </a:rPr>
              <a:t> </a:t>
            </a:r>
            <a:r>
              <a:rPr lang="en-CA" sz="1900" dirty="0">
                <a:solidFill>
                  <a:schemeClr val="tx1"/>
                </a:solidFill>
                <a:effectLst/>
                <a:ea typeface="Calibri" panose="020F0502020204030204" pitchFamily="34" charset="0"/>
                <a:cs typeface="Arial" panose="020B0604020202020204" pitchFamily="34" charset="0"/>
              </a:rPr>
              <a:t>up continues to cause some disruption to our bus picking up our students. You are not to be parked in the bus pick up zone at any time during the day.  Cars should not be stopped or parked on the East side of </a:t>
            </a:r>
            <a:r>
              <a:rPr lang="en-CA" sz="1900" dirty="0" err="1">
                <a:solidFill>
                  <a:schemeClr val="tx1"/>
                </a:solidFill>
                <a:effectLst/>
                <a:ea typeface="Calibri" panose="020F0502020204030204" pitchFamily="34" charset="0"/>
                <a:cs typeface="Arial" panose="020B0604020202020204" pitchFamily="34" charset="0"/>
              </a:rPr>
              <a:t>Strathgowan</a:t>
            </a:r>
            <a:r>
              <a:rPr lang="en-CA" sz="1900" dirty="0">
                <a:solidFill>
                  <a:schemeClr val="tx1"/>
                </a:solidFill>
                <a:effectLst/>
                <a:ea typeface="Calibri" panose="020F0502020204030204" pitchFamily="34" charset="0"/>
                <a:cs typeface="Arial" panose="020B0604020202020204" pitchFamily="34" charset="0"/>
              </a:rPr>
              <a:t>.</a:t>
            </a:r>
            <a:endParaRPr lang="en-CA" sz="1900" dirty="0">
              <a:solidFill>
                <a:schemeClr val="tx1"/>
              </a:solidFill>
              <a:effectLst/>
              <a:ea typeface="Calibri" panose="020F0502020204030204" pitchFamily="34" charset="0"/>
            </a:endParaRPr>
          </a:p>
          <a:p>
            <a:pPr algn="l"/>
            <a:r>
              <a:rPr lang="en-CA" sz="1900" dirty="0">
                <a:solidFill>
                  <a:schemeClr val="tx1"/>
                </a:solidFill>
                <a:effectLst/>
                <a:ea typeface="Calibri" panose="020F0502020204030204" pitchFamily="34" charset="0"/>
                <a:cs typeface="Arial" panose="020B0604020202020204" pitchFamily="34" charset="0"/>
              </a:rPr>
              <a:t>Lastly, please do not park in our neighbours’ driveways. This is private property and </a:t>
            </a:r>
            <a:r>
              <a:rPr lang="en-CA" sz="1900">
                <a:solidFill>
                  <a:schemeClr val="tx1"/>
                </a:solidFill>
                <a:effectLst/>
                <a:ea typeface="Calibri" panose="020F0502020204030204" pitchFamily="34" charset="0"/>
                <a:cs typeface="Arial" panose="020B0604020202020204" pitchFamily="34" charset="0"/>
              </a:rPr>
              <a:t>maintaining a positive </a:t>
            </a:r>
            <a:r>
              <a:rPr lang="en-CA" sz="1900" dirty="0">
                <a:solidFill>
                  <a:schemeClr val="tx1"/>
                </a:solidFill>
                <a:effectLst/>
                <a:ea typeface="Calibri" panose="020F0502020204030204" pitchFamily="34" charset="0"/>
                <a:cs typeface="Arial" panose="020B0604020202020204" pitchFamily="34" charset="0"/>
              </a:rPr>
              <a:t>relationship with our community neighbours is very important. Cars should not be using these driveways to turn around or make three point turns on </a:t>
            </a:r>
            <a:r>
              <a:rPr lang="en-CA" sz="1900" dirty="0" err="1">
                <a:solidFill>
                  <a:schemeClr val="tx1"/>
                </a:solidFill>
                <a:effectLst/>
                <a:ea typeface="Calibri" panose="020F0502020204030204" pitchFamily="34" charset="0"/>
                <a:cs typeface="Arial" panose="020B0604020202020204" pitchFamily="34" charset="0"/>
              </a:rPr>
              <a:t>Strathgowan</a:t>
            </a:r>
            <a:r>
              <a:rPr lang="en-CA" sz="1900" dirty="0">
                <a:solidFill>
                  <a:schemeClr val="tx1"/>
                </a:solidFill>
                <a:effectLst/>
                <a:ea typeface="Calibri" panose="020F0502020204030204" pitchFamily="34" charset="0"/>
                <a:cs typeface="Arial" panose="020B0604020202020204" pitchFamily="34" charset="0"/>
              </a:rPr>
              <a:t>. </a:t>
            </a:r>
            <a:endParaRPr lang="en-CA" sz="1900" dirty="0">
              <a:solidFill>
                <a:schemeClr val="tx1"/>
              </a:solidFill>
              <a:effectLst/>
              <a:ea typeface="Calibri" panose="020F0502020204030204" pitchFamily="34" charset="0"/>
            </a:endParaRPr>
          </a:p>
          <a:p>
            <a:pPr algn="l"/>
            <a:r>
              <a:rPr lang="en-CA" sz="1900" dirty="0">
                <a:solidFill>
                  <a:schemeClr val="tx1"/>
                </a:solidFill>
                <a:effectLst/>
                <a:ea typeface="Calibri" panose="020F0502020204030204" pitchFamily="34" charset="0"/>
                <a:cs typeface="Arial" panose="020B0604020202020204" pitchFamily="34" charset="0"/>
              </a:rPr>
              <a:t>Your cooperation and understanding are greatly appreciated. We all want to keep your children safe.</a:t>
            </a:r>
            <a:endParaRPr lang="en-CA" sz="1900" dirty="0">
              <a:solidFill>
                <a:schemeClr val="tx1"/>
              </a:solidFill>
              <a:effectLst/>
              <a:ea typeface="Calibri" panose="020F0502020204030204" pitchFamily="34" charset="0"/>
            </a:endParaRPr>
          </a:p>
          <a:p>
            <a:pPr algn="l"/>
            <a:endParaRPr lang="en-CA" dirty="0">
              <a:solidFill>
                <a:schemeClr val="tx1"/>
              </a:solidFill>
            </a:endParaRPr>
          </a:p>
        </p:txBody>
      </p:sp>
    </p:spTree>
    <p:extLst>
      <p:ext uri="{BB962C8B-B14F-4D97-AF65-F5344CB8AC3E}">
        <p14:creationId xmlns:p14="http://schemas.microsoft.com/office/powerpoint/2010/main" val="1670057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D62F5-1A3D-C23E-7B1D-C2F4DABAF117}"/>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28C8B23B-73EF-985B-AFF1-5EE068010A84}"/>
              </a:ext>
            </a:extLst>
          </p:cNvPr>
          <p:cNvSpPr>
            <a:spLocks noGrp="1"/>
          </p:cNvSpPr>
          <p:nvPr>
            <p:ph idx="1"/>
          </p:nvPr>
        </p:nvSpPr>
        <p:spPr/>
        <p:txBody>
          <a:bodyPr>
            <a:normAutofit/>
          </a:bodyPr>
          <a:lstStyle/>
          <a:p>
            <a:r>
              <a:rPr lang="en-CA" sz="4400" dirty="0">
                <a:solidFill>
                  <a:srgbClr val="7030A0"/>
                </a:solidFill>
              </a:rPr>
              <a:t>WE LOOK FORWARD TO WORKING TOGETHER!</a:t>
            </a:r>
          </a:p>
        </p:txBody>
      </p:sp>
    </p:spTree>
    <p:extLst>
      <p:ext uri="{BB962C8B-B14F-4D97-AF65-F5344CB8AC3E}">
        <p14:creationId xmlns:p14="http://schemas.microsoft.com/office/powerpoint/2010/main" val="413457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88641"/>
            <a:ext cx="5688632" cy="1152128"/>
          </a:xfrm>
        </p:spPr>
        <p:txBody>
          <a:bodyPr>
            <a:normAutofit/>
          </a:bodyPr>
          <a:lstStyle/>
          <a:p>
            <a:pPr algn="l"/>
            <a:r>
              <a:rPr lang="en-CA" sz="4000" dirty="0">
                <a:solidFill>
                  <a:srgbClr val="7030A0"/>
                </a:solidFill>
              </a:rPr>
              <a:t>Key Dates</a:t>
            </a:r>
            <a:r>
              <a:rPr lang="en-CA" sz="4000" dirty="0">
                <a:solidFill>
                  <a:schemeClr val="accent2">
                    <a:lumMod val="75000"/>
                  </a:schemeClr>
                </a:solidFill>
              </a:rPr>
              <a:t>– </a:t>
            </a:r>
            <a:r>
              <a:rPr lang="en-CA" sz="4000" dirty="0">
                <a:solidFill>
                  <a:srgbClr val="7030A0"/>
                </a:solidFill>
              </a:rPr>
              <a:t>2023-2024</a:t>
            </a:r>
          </a:p>
        </p:txBody>
      </p:sp>
      <p:sp>
        <p:nvSpPr>
          <p:cNvPr id="3" name="Subtitle 2"/>
          <p:cNvSpPr>
            <a:spLocks noGrp="1"/>
          </p:cNvSpPr>
          <p:nvPr>
            <p:ph type="subTitle" idx="1"/>
          </p:nvPr>
        </p:nvSpPr>
        <p:spPr>
          <a:xfrm>
            <a:off x="1115616" y="1556792"/>
            <a:ext cx="7304856" cy="4752528"/>
          </a:xfrm>
        </p:spPr>
        <p:txBody>
          <a:bodyPr>
            <a:normAutofit fontScale="77500" lnSpcReduction="20000"/>
          </a:bodyPr>
          <a:lstStyle/>
          <a:p>
            <a:pPr algn="l"/>
            <a:r>
              <a:rPr lang="en-CA" dirty="0">
                <a:solidFill>
                  <a:schemeClr val="tx1"/>
                </a:solidFill>
              </a:rPr>
              <a:t>September 5</a:t>
            </a:r>
            <a:r>
              <a:rPr lang="en-CA" baseline="30000" dirty="0">
                <a:solidFill>
                  <a:schemeClr val="tx1"/>
                </a:solidFill>
              </a:rPr>
              <a:t>th</a:t>
            </a:r>
            <a:r>
              <a:rPr lang="en-CA" dirty="0">
                <a:solidFill>
                  <a:schemeClr val="tx1"/>
                </a:solidFill>
              </a:rPr>
              <a:t>					 - First Day of School</a:t>
            </a:r>
          </a:p>
          <a:p>
            <a:pPr algn="l"/>
            <a:r>
              <a:rPr lang="en-CA" dirty="0">
                <a:solidFill>
                  <a:schemeClr val="tx1"/>
                </a:solidFill>
              </a:rPr>
              <a:t>October 6</a:t>
            </a:r>
            <a:r>
              <a:rPr lang="en-CA" baseline="30000" dirty="0">
                <a:solidFill>
                  <a:schemeClr val="tx1"/>
                </a:solidFill>
              </a:rPr>
              <a:t>th</a:t>
            </a:r>
            <a:r>
              <a:rPr lang="en-CA" dirty="0">
                <a:solidFill>
                  <a:schemeClr val="tx1"/>
                </a:solidFill>
              </a:rPr>
              <a:t>						 - P.A. Day </a:t>
            </a:r>
          </a:p>
          <a:p>
            <a:pPr algn="l"/>
            <a:r>
              <a:rPr lang="en-CA" dirty="0">
                <a:solidFill>
                  <a:schemeClr val="tx1"/>
                </a:solidFill>
              </a:rPr>
              <a:t>October 9</a:t>
            </a:r>
            <a:r>
              <a:rPr lang="en-CA" baseline="30000" dirty="0">
                <a:solidFill>
                  <a:schemeClr val="tx1"/>
                </a:solidFill>
              </a:rPr>
              <a:t>th</a:t>
            </a:r>
            <a:r>
              <a:rPr lang="en-CA" dirty="0">
                <a:solidFill>
                  <a:schemeClr val="tx1"/>
                </a:solidFill>
              </a:rPr>
              <a:t>                     	           	 -  Thanksgiving Day (No School)</a:t>
            </a:r>
          </a:p>
          <a:p>
            <a:pPr algn="l"/>
            <a:r>
              <a:rPr lang="en-CA" dirty="0">
                <a:solidFill>
                  <a:schemeClr val="tx1"/>
                </a:solidFill>
              </a:rPr>
              <a:t>November 17</a:t>
            </a:r>
            <a:r>
              <a:rPr lang="en-CA" baseline="30000" dirty="0">
                <a:solidFill>
                  <a:schemeClr val="tx1"/>
                </a:solidFill>
              </a:rPr>
              <a:t>th</a:t>
            </a:r>
            <a:r>
              <a:rPr lang="en-CA" dirty="0">
                <a:solidFill>
                  <a:schemeClr val="tx1"/>
                </a:solidFill>
              </a:rPr>
              <a:t>                            		 -  P.A. Day</a:t>
            </a:r>
          </a:p>
          <a:p>
            <a:pPr algn="l"/>
            <a:r>
              <a:rPr lang="en-CA" dirty="0">
                <a:solidFill>
                  <a:schemeClr val="tx1"/>
                </a:solidFill>
              </a:rPr>
              <a:t>December 8</a:t>
            </a:r>
            <a:r>
              <a:rPr lang="en-CA" baseline="30000" dirty="0">
                <a:solidFill>
                  <a:schemeClr val="tx1"/>
                </a:solidFill>
              </a:rPr>
              <a:t>th</a:t>
            </a:r>
            <a:r>
              <a:rPr lang="en-CA" dirty="0">
                <a:solidFill>
                  <a:schemeClr val="tx1"/>
                </a:solidFill>
              </a:rPr>
              <a:t> 					 - P. A. Day			</a:t>
            </a:r>
          </a:p>
          <a:p>
            <a:pPr algn="l"/>
            <a:r>
              <a:rPr lang="en-CA" dirty="0">
                <a:solidFill>
                  <a:schemeClr val="tx1"/>
                </a:solidFill>
              </a:rPr>
              <a:t>December 25</a:t>
            </a:r>
            <a:r>
              <a:rPr lang="en-CA" baseline="30000" dirty="0">
                <a:solidFill>
                  <a:schemeClr val="tx1"/>
                </a:solidFill>
              </a:rPr>
              <a:t>th</a:t>
            </a:r>
            <a:r>
              <a:rPr lang="en-CA" dirty="0">
                <a:solidFill>
                  <a:schemeClr val="tx1"/>
                </a:solidFill>
              </a:rPr>
              <a:t> –Jan. 5</a:t>
            </a:r>
            <a:r>
              <a:rPr lang="en-CA" baseline="30000" dirty="0">
                <a:solidFill>
                  <a:schemeClr val="tx1"/>
                </a:solidFill>
              </a:rPr>
              <a:t>th</a:t>
            </a:r>
            <a:r>
              <a:rPr lang="en-CA" dirty="0">
                <a:solidFill>
                  <a:schemeClr val="tx1"/>
                </a:solidFill>
              </a:rPr>
              <a:t> 			 -  Winter BREAK</a:t>
            </a:r>
          </a:p>
          <a:p>
            <a:pPr algn="l"/>
            <a:r>
              <a:rPr lang="en-CA" dirty="0">
                <a:solidFill>
                  <a:schemeClr val="tx1"/>
                </a:solidFill>
              </a:rPr>
              <a:t>January 19</a:t>
            </a:r>
            <a:r>
              <a:rPr lang="en-CA" baseline="30000" dirty="0">
                <a:solidFill>
                  <a:schemeClr val="tx1"/>
                </a:solidFill>
              </a:rPr>
              <a:t>th</a:t>
            </a:r>
            <a:r>
              <a:rPr lang="en-CA" dirty="0">
                <a:solidFill>
                  <a:schemeClr val="tx1"/>
                </a:solidFill>
              </a:rPr>
              <a:t>                                  	 -  P.A.  Day</a:t>
            </a:r>
          </a:p>
          <a:p>
            <a:pPr algn="l"/>
            <a:r>
              <a:rPr lang="en-CA" dirty="0">
                <a:solidFill>
                  <a:schemeClr val="tx1"/>
                </a:solidFill>
              </a:rPr>
              <a:t>February 16</a:t>
            </a:r>
            <a:r>
              <a:rPr lang="en-CA" baseline="30000" dirty="0">
                <a:solidFill>
                  <a:schemeClr val="tx1"/>
                </a:solidFill>
              </a:rPr>
              <a:t>th</a:t>
            </a:r>
            <a:r>
              <a:rPr lang="en-CA" dirty="0">
                <a:solidFill>
                  <a:schemeClr val="tx1"/>
                </a:solidFill>
              </a:rPr>
              <a:t>                                 	 -  P.A. Day</a:t>
            </a:r>
          </a:p>
          <a:p>
            <a:pPr algn="l"/>
            <a:r>
              <a:rPr lang="en-CA" dirty="0">
                <a:solidFill>
                  <a:schemeClr val="tx1"/>
                </a:solidFill>
              </a:rPr>
              <a:t>February 19</a:t>
            </a:r>
            <a:r>
              <a:rPr lang="en-CA" baseline="30000" dirty="0">
                <a:solidFill>
                  <a:schemeClr val="tx1"/>
                </a:solidFill>
              </a:rPr>
              <a:t>th</a:t>
            </a:r>
            <a:r>
              <a:rPr lang="en-CA" dirty="0">
                <a:solidFill>
                  <a:schemeClr val="tx1"/>
                </a:solidFill>
              </a:rPr>
              <a:t>                                  	 -  Family Day</a:t>
            </a:r>
          </a:p>
          <a:p>
            <a:pPr algn="l"/>
            <a:r>
              <a:rPr lang="en-CA" dirty="0">
                <a:solidFill>
                  <a:schemeClr val="tx1"/>
                </a:solidFill>
              </a:rPr>
              <a:t>March 11</a:t>
            </a:r>
            <a:r>
              <a:rPr lang="en-CA" baseline="30000" dirty="0">
                <a:solidFill>
                  <a:schemeClr val="tx1"/>
                </a:solidFill>
              </a:rPr>
              <a:t>th</a:t>
            </a:r>
            <a:r>
              <a:rPr lang="en-CA" dirty="0">
                <a:solidFill>
                  <a:schemeClr val="tx1"/>
                </a:solidFill>
              </a:rPr>
              <a:t> – 15</a:t>
            </a:r>
            <a:r>
              <a:rPr lang="en-CA" baseline="30000" dirty="0">
                <a:solidFill>
                  <a:schemeClr val="tx1"/>
                </a:solidFill>
              </a:rPr>
              <a:t>th</a:t>
            </a:r>
            <a:r>
              <a:rPr lang="en-CA" dirty="0">
                <a:solidFill>
                  <a:schemeClr val="tx1"/>
                </a:solidFill>
              </a:rPr>
              <a:t>                               	 -  MARCH BREAK</a:t>
            </a:r>
          </a:p>
          <a:p>
            <a:pPr algn="l"/>
            <a:r>
              <a:rPr lang="en-CA" dirty="0">
                <a:solidFill>
                  <a:schemeClr val="tx1"/>
                </a:solidFill>
              </a:rPr>
              <a:t>March 29</a:t>
            </a:r>
            <a:r>
              <a:rPr lang="en-CA" baseline="30000" dirty="0">
                <a:solidFill>
                  <a:schemeClr val="tx1"/>
                </a:solidFill>
              </a:rPr>
              <a:t>th</a:t>
            </a:r>
            <a:r>
              <a:rPr lang="en-CA" dirty="0">
                <a:solidFill>
                  <a:schemeClr val="tx1"/>
                </a:solidFill>
              </a:rPr>
              <a:t> 					          -  Good Friday (No School)</a:t>
            </a:r>
          </a:p>
          <a:p>
            <a:pPr algn="l"/>
            <a:r>
              <a:rPr lang="en-CA" dirty="0">
                <a:solidFill>
                  <a:schemeClr val="tx1"/>
                </a:solidFill>
              </a:rPr>
              <a:t>April 1</a:t>
            </a:r>
            <a:r>
              <a:rPr lang="en-CA" baseline="30000" dirty="0">
                <a:solidFill>
                  <a:schemeClr val="tx1"/>
                </a:solidFill>
              </a:rPr>
              <a:t>st</a:t>
            </a:r>
            <a:r>
              <a:rPr lang="en-CA" dirty="0">
                <a:solidFill>
                  <a:schemeClr val="tx1"/>
                </a:solidFill>
              </a:rPr>
              <a:t>                                            	 -  Easter Monday (No School)</a:t>
            </a:r>
          </a:p>
          <a:p>
            <a:pPr algn="l"/>
            <a:r>
              <a:rPr lang="en-CA" dirty="0">
                <a:solidFill>
                  <a:schemeClr val="tx1"/>
                </a:solidFill>
              </a:rPr>
              <a:t>April 19</a:t>
            </a:r>
            <a:r>
              <a:rPr lang="en-CA" baseline="30000" dirty="0">
                <a:solidFill>
                  <a:schemeClr val="tx1"/>
                </a:solidFill>
              </a:rPr>
              <a:t>th</a:t>
            </a:r>
            <a:r>
              <a:rPr lang="en-CA" dirty="0">
                <a:solidFill>
                  <a:schemeClr val="tx1"/>
                </a:solidFill>
              </a:rPr>
              <a:t> 						 -  P.A. Day</a:t>
            </a:r>
          </a:p>
          <a:p>
            <a:pPr algn="l"/>
            <a:r>
              <a:rPr lang="en-CA" dirty="0">
                <a:solidFill>
                  <a:schemeClr val="tx1"/>
                </a:solidFill>
              </a:rPr>
              <a:t>May 20</a:t>
            </a:r>
            <a:r>
              <a:rPr lang="en-CA" baseline="30000" dirty="0">
                <a:solidFill>
                  <a:schemeClr val="tx1"/>
                </a:solidFill>
              </a:rPr>
              <a:t>th</a:t>
            </a:r>
            <a:r>
              <a:rPr lang="en-CA" dirty="0">
                <a:solidFill>
                  <a:schemeClr val="tx1"/>
                </a:solidFill>
              </a:rPr>
              <a:t> 						 -  Victoria Day</a:t>
            </a:r>
          </a:p>
          <a:p>
            <a:pPr algn="l"/>
            <a:r>
              <a:rPr lang="en-CA" dirty="0">
                <a:solidFill>
                  <a:schemeClr val="tx1"/>
                </a:solidFill>
              </a:rPr>
              <a:t>June 7</a:t>
            </a:r>
            <a:r>
              <a:rPr lang="en-CA" baseline="30000" dirty="0">
                <a:solidFill>
                  <a:schemeClr val="tx1"/>
                </a:solidFill>
              </a:rPr>
              <a:t>th</a:t>
            </a:r>
            <a:r>
              <a:rPr lang="en-CA" dirty="0">
                <a:solidFill>
                  <a:schemeClr val="tx1"/>
                </a:solidFill>
              </a:rPr>
              <a:t>                                           	 -  P.A. Day</a:t>
            </a:r>
          </a:p>
          <a:p>
            <a:pPr algn="l"/>
            <a:r>
              <a:rPr lang="en-CA" dirty="0">
                <a:solidFill>
                  <a:schemeClr val="tx1"/>
                </a:solidFill>
              </a:rPr>
              <a:t>June 28</a:t>
            </a:r>
            <a:r>
              <a:rPr lang="en-CA" baseline="30000" dirty="0">
                <a:solidFill>
                  <a:schemeClr val="tx1"/>
                </a:solidFill>
              </a:rPr>
              <a:t>th</a:t>
            </a:r>
            <a:r>
              <a:rPr lang="en-CA" dirty="0">
                <a:solidFill>
                  <a:schemeClr val="tx1"/>
                </a:solidFill>
              </a:rPr>
              <a:t> 						 - Last Day of School</a:t>
            </a:r>
          </a:p>
          <a:p>
            <a:pPr algn="l"/>
            <a:endParaRPr lang="en-CA" dirty="0">
              <a:solidFill>
                <a:schemeClr val="tx1"/>
              </a:solidFill>
            </a:endParaRPr>
          </a:p>
        </p:txBody>
      </p:sp>
    </p:spTree>
    <p:extLst>
      <p:ext uri="{BB962C8B-B14F-4D97-AF65-F5344CB8AC3E}">
        <p14:creationId xmlns:p14="http://schemas.microsoft.com/office/powerpoint/2010/main" val="3445264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7030A0"/>
                </a:solidFill>
              </a:rPr>
              <a:t>PARENT COUNCIL</a:t>
            </a:r>
          </a:p>
        </p:txBody>
      </p:sp>
      <p:sp>
        <p:nvSpPr>
          <p:cNvPr id="3" name="Content Placeholder 2"/>
          <p:cNvSpPr>
            <a:spLocks noGrp="1"/>
          </p:cNvSpPr>
          <p:nvPr>
            <p:ph sz="quarter" idx="13"/>
          </p:nvPr>
        </p:nvSpPr>
        <p:spPr>
          <a:xfrm>
            <a:off x="899592" y="1556792"/>
            <a:ext cx="6400800" cy="3474720"/>
          </a:xfrm>
        </p:spPr>
        <p:txBody>
          <a:bodyPr>
            <a:normAutofit lnSpcReduction="10000"/>
          </a:bodyPr>
          <a:lstStyle/>
          <a:p>
            <a:pPr marL="0" indent="0">
              <a:buNone/>
            </a:pPr>
            <a:r>
              <a:rPr lang="en-US" dirty="0"/>
              <a:t>With the beginning of each school year comes the opportunity for all parents, new and returning, to participate in Blythwood JMS. As always, parents are encouraged to become involved and are always welcome to attend regular school council meetings. </a:t>
            </a:r>
          </a:p>
          <a:p>
            <a:pPr marL="0" indent="0">
              <a:buNone/>
            </a:pPr>
            <a:r>
              <a:rPr lang="en-US" dirty="0"/>
              <a:t>Blythwood has always had wonderful support and involvement from parents, and we look forward to another year of continued success for our students and parents alike!</a:t>
            </a:r>
          </a:p>
          <a:p>
            <a:pPr marL="0" indent="0">
              <a:buNone/>
            </a:pPr>
            <a:r>
              <a:rPr lang="en-CA" dirty="0"/>
              <a:t>Our current school council chairs are Denise </a:t>
            </a:r>
            <a:r>
              <a:rPr lang="en-CA" dirty="0" err="1"/>
              <a:t>Boushy</a:t>
            </a:r>
            <a:r>
              <a:rPr lang="en-CA" dirty="0"/>
              <a:t>-Christie and Melissa Farjo.</a:t>
            </a:r>
          </a:p>
          <a:p>
            <a:pPr marL="0" indent="0">
              <a:buNone/>
            </a:pPr>
            <a:r>
              <a:rPr lang="en-US" dirty="0"/>
              <a:t> </a:t>
            </a:r>
            <a:endParaRPr lang="en-CA" dirty="0"/>
          </a:p>
          <a:p>
            <a:pPr marL="0" indent="0">
              <a:buNone/>
            </a:pPr>
            <a:endParaRPr lang="en-CA" dirty="0"/>
          </a:p>
        </p:txBody>
      </p:sp>
    </p:spTree>
    <p:extLst>
      <p:ext uri="{BB962C8B-B14F-4D97-AF65-F5344CB8AC3E}">
        <p14:creationId xmlns:p14="http://schemas.microsoft.com/office/powerpoint/2010/main" val="444895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88640"/>
            <a:ext cx="7778825" cy="576064"/>
          </a:xfrm>
        </p:spPr>
        <p:txBody>
          <a:bodyPr>
            <a:normAutofit fontScale="90000"/>
          </a:bodyPr>
          <a:lstStyle/>
          <a:p>
            <a:r>
              <a:rPr lang="en-CA" dirty="0"/>
              <a:t>STAFF FOR 2023-2024</a:t>
            </a:r>
            <a:br>
              <a:rPr lang="en-CA" dirty="0"/>
            </a:br>
            <a:br>
              <a:rPr lang="en-CA" sz="1100" dirty="0">
                <a:solidFill>
                  <a:schemeClr val="tx1"/>
                </a:solidFill>
              </a:rPr>
            </a:br>
            <a:br>
              <a:rPr lang="en-CA" sz="1100" dirty="0">
                <a:solidFill>
                  <a:schemeClr val="tx1"/>
                </a:solidFill>
              </a:rPr>
            </a:br>
            <a:br>
              <a:rPr lang="en-CA" sz="1100" dirty="0">
                <a:solidFill>
                  <a:schemeClr val="tx1"/>
                </a:solidFill>
              </a:rPr>
            </a:br>
            <a:br>
              <a:rPr lang="en-CA" sz="1100" dirty="0">
                <a:solidFill>
                  <a:schemeClr val="tx1"/>
                </a:solidFill>
              </a:rPr>
            </a:br>
            <a:br>
              <a:rPr lang="en-CA" sz="1100" dirty="0">
                <a:solidFill>
                  <a:schemeClr val="tx1"/>
                </a:solidFill>
              </a:rPr>
            </a:br>
            <a:br>
              <a:rPr lang="en-CA" dirty="0"/>
            </a:br>
            <a:br>
              <a:rPr lang="en-CA" dirty="0"/>
            </a:br>
            <a:br>
              <a:rPr lang="en-CA" dirty="0"/>
            </a:br>
            <a:br>
              <a:rPr lang="en-CA" dirty="0"/>
            </a:br>
            <a:br>
              <a:rPr lang="en-CA" dirty="0"/>
            </a:br>
            <a:endParaRPr lang="en-CA" dirty="0"/>
          </a:p>
        </p:txBody>
      </p:sp>
      <p:sp>
        <p:nvSpPr>
          <p:cNvPr id="8" name="TextBox 7">
            <a:extLst>
              <a:ext uri="{FF2B5EF4-FFF2-40B4-BE49-F238E27FC236}">
                <a16:creationId xmlns:a16="http://schemas.microsoft.com/office/drawing/2014/main" id="{9A1A82CE-4366-40E0-8BEE-3AA7F7497D5F}"/>
              </a:ext>
            </a:extLst>
          </p:cNvPr>
          <p:cNvSpPr txBox="1"/>
          <p:nvPr/>
        </p:nvSpPr>
        <p:spPr>
          <a:xfrm>
            <a:off x="539553" y="764704"/>
            <a:ext cx="2880319" cy="5940088"/>
          </a:xfrm>
          <a:prstGeom prst="rect">
            <a:avLst/>
          </a:prstGeom>
          <a:noFill/>
        </p:spPr>
        <p:txBody>
          <a:bodyPr wrap="square" rtlCol="0">
            <a:spAutoFit/>
          </a:bodyPr>
          <a:lstStyle/>
          <a:p>
            <a:r>
              <a:rPr lang="en-CA" sz="1200" b="1" u="sng" dirty="0">
                <a:solidFill>
                  <a:srgbClr val="7030A0"/>
                </a:solidFill>
              </a:rPr>
              <a:t>Kindergarten Team</a:t>
            </a:r>
            <a:br>
              <a:rPr lang="en-CA" sz="1200" dirty="0">
                <a:solidFill>
                  <a:schemeClr val="tx1"/>
                </a:solidFill>
              </a:rPr>
            </a:br>
            <a:r>
              <a:rPr lang="en-CA" sz="1200" dirty="0">
                <a:solidFill>
                  <a:schemeClr val="tx1"/>
                </a:solidFill>
              </a:rPr>
              <a:t>Jodi Lindsay</a:t>
            </a:r>
            <a:br>
              <a:rPr lang="en-CA" sz="1200" dirty="0">
                <a:solidFill>
                  <a:schemeClr val="tx1"/>
                </a:solidFill>
              </a:rPr>
            </a:br>
            <a:r>
              <a:rPr lang="en-CA" sz="1200" dirty="0">
                <a:solidFill>
                  <a:schemeClr val="tx1"/>
                </a:solidFill>
              </a:rPr>
              <a:t>Maria Karras, ECE</a:t>
            </a:r>
            <a:br>
              <a:rPr lang="en-CA" sz="1200" dirty="0">
                <a:solidFill>
                  <a:schemeClr val="tx1"/>
                </a:solidFill>
              </a:rPr>
            </a:br>
            <a:r>
              <a:rPr lang="en-CA" sz="1200" dirty="0">
                <a:solidFill>
                  <a:schemeClr val="tx1"/>
                </a:solidFill>
              </a:rPr>
              <a:t>Alex Zamora</a:t>
            </a:r>
          </a:p>
          <a:p>
            <a:r>
              <a:rPr lang="en-CA" sz="1200" dirty="0">
                <a:solidFill>
                  <a:schemeClr val="tx1"/>
                </a:solidFill>
              </a:rPr>
              <a:t>Anna </a:t>
            </a:r>
            <a:r>
              <a:rPr lang="en-CA" sz="1200" dirty="0" err="1">
                <a:solidFill>
                  <a:schemeClr val="tx1"/>
                </a:solidFill>
              </a:rPr>
              <a:t>Senthivel</a:t>
            </a:r>
            <a:r>
              <a:rPr lang="en-CA" sz="1200" dirty="0">
                <a:solidFill>
                  <a:schemeClr val="tx1"/>
                </a:solidFill>
              </a:rPr>
              <a:t> (Thangarajah), ECE</a:t>
            </a:r>
            <a:br>
              <a:rPr lang="en-CA" sz="1200" dirty="0">
                <a:solidFill>
                  <a:schemeClr val="tx1"/>
                </a:solidFill>
              </a:rPr>
            </a:br>
            <a:br>
              <a:rPr lang="en-CA" sz="1200" dirty="0">
                <a:solidFill>
                  <a:schemeClr val="tx1"/>
                </a:solidFill>
              </a:rPr>
            </a:br>
            <a:br>
              <a:rPr lang="en-CA" sz="1200" b="1" u="sng" dirty="0">
                <a:solidFill>
                  <a:srgbClr val="7030A0"/>
                </a:solidFill>
              </a:rPr>
            </a:br>
            <a:r>
              <a:rPr lang="en-CA" sz="1200" b="1" u="sng" dirty="0">
                <a:solidFill>
                  <a:srgbClr val="7030A0"/>
                </a:solidFill>
              </a:rPr>
              <a:t>Primary Division</a:t>
            </a:r>
            <a:br>
              <a:rPr lang="en-CA" sz="1200" dirty="0">
                <a:solidFill>
                  <a:schemeClr val="tx1"/>
                </a:solidFill>
              </a:rPr>
            </a:br>
            <a:r>
              <a:rPr lang="en-CA" sz="1200" dirty="0">
                <a:solidFill>
                  <a:schemeClr val="tx1"/>
                </a:solidFill>
              </a:rPr>
              <a:t>Carol Stants – Grade 1</a:t>
            </a:r>
            <a:br>
              <a:rPr lang="en-CA" sz="1200" dirty="0">
                <a:solidFill>
                  <a:schemeClr val="tx1"/>
                </a:solidFill>
              </a:rPr>
            </a:br>
            <a:r>
              <a:rPr lang="en-CA" sz="1200" dirty="0">
                <a:solidFill>
                  <a:schemeClr val="tx1"/>
                </a:solidFill>
              </a:rPr>
              <a:t>Antonietta Scalzo – Grade 1</a:t>
            </a:r>
            <a:br>
              <a:rPr lang="en-CA" sz="1200" dirty="0">
                <a:solidFill>
                  <a:schemeClr val="tx1"/>
                </a:solidFill>
              </a:rPr>
            </a:br>
            <a:r>
              <a:rPr lang="en-CA" sz="1200" dirty="0">
                <a:solidFill>
                  <a:schemeClr val="tx1"/>
                </a:solidFill>
              </a:rPr>
              <a:t>Monisha Katyal- Grade </a:t>
            </a:r>
            <a:r>
              <a:rPr lang="en-CA" sz="1200" dirty="0"/>
              <a:t>2</a:t>
            </a:r>
            <a:br>
              <a:rPr lang="en-CA" sz="1200" dirty="0">
                <a:solidFill>
                  <a:schemeClr val="tx1"/>
                </a:solidFill>
              </a:rPr>
            </a:br>
            <a:r>
              <a:rPr lang="en-CA" sz="1200" dirty="0">
                <a:solidFill>
                  <a:schemeClr val="tx1"/>
                </a:solidFill>
              </a:rPr>
              <a:t>Jacqueline Singh (Obradovic) – Grade 2</a:t>
            </a:r>
            <a:br>
              <a:rPr lang="en-CA" sz="1200" dirty="0">
                <a:solidFill>
                  <a:schemeClr val="tx1"/>
                </a:solidFill>
              </a:rPr>
            </a:br>
            <a:r>
              <a:rPr lang="en-CA" sz="1200" dirty="0">
                <a:solidFill>
                  <a:schemeClr val="tx1"/>
                </a:solidFill>
              </a:rPr>
              <a:t>Rocky Rampersad – Grade 3</a:t>
            </a:r>
            <a:br>
              <a:rPr lang="en-CA" sz="1200" dirty="0">
                <a:solidFill>
                  <a:schemeClr val="tx1"/>
                </a:solidFill>
              </a:rPr>
            </a:br>
            <a:br>
              <a:rPr lang="en-CA" sz="1200" dirty="0">
                <a:solidFill>
                  <a:schemeClr val="tx1"/>
                </a:solidFill>
              </a:rPr>
            </a:br>
            <a:r>
              <a:rPr lang="en-CA" sz="1200" b="1" u="sng" dirty="0">
                <a:solidFill>
                  <a:srgbClr val="7030A0"/>
                </a:solidFill>
              </a:rPr>
              <a:t>Junior Division</a:t>
            </a:r>
            <a:br>
              <a:rPr lang="en-CA" sz="1200" dirty="0">
                <a:solidFill>
                  <a:schemeClr val="tx1"/>
                </a:solidFill>
              </a:rPr>
            </a:br>
            <a:r>
              <a:rPr lang="en-CA" sz="1200" dirty="0">
                <a:solidFill>
                  <a:schemeClr val="tx1"/>
                </a:solidFill>
              </a:rPr>
              <a:t>Gail Evelyn- Grade 3/4</a:t>
            </a:r>
            <a:br>
              <a:rPr lang="en-CA" sz="1200" dirty="0">
                <a:solidFill>
                  <a:schemeClr val="tx1"/>
                </a:solidFill>
              </a:rPr>
            </a:br>
            <a:r>
              <a:rPr lang="en-CA" sz="1200" dirty="0">
                <a:solidFill>
                  <a:schemeClr val="tx1"/>
                </a:solidFill>
              </a:rPr>
              <a:t>Jessica Solomon (a.m.) – Grade 4</a:t>
            </a:r>
          </a:p>
          <a:p>
            <a:r>
              <a:rPr lang="en-CA" sz="1200" dirty="0" err="1">
                <a:solidFill>
                  <a:schemeClr val="tx1"/>
                </a:solidFill>
              </a:rPr>
              <a:t>Erli</a:t>
            </a:r>
            <a:r>
              <a:rPr lang="en-CA" sz="1200" dirty="0">
                <a:solidFill>
                  <a:schemeClr val="tx1"/>
                </a:solidFill>
              </a:rPr>
              <a:t> (Erlira) Zacaj (p.m.)– Grade 4</a:t>
            </a:r>
            <a:br>
              <a:rPr lang="en-CA" sz="1200" dirty="0">
                <a:solidFill>
                  <a:schemeClr val="tx1"/>
                </a:solidFill>
              </a:rPr>
            </a:br>
            <a:r>
              <a:rPr lang="en-CA" sz="1200" dirty="0">
                <a:solidFill>
                  <a:schemeClr val="tx1"/>
                </a:solidFill>
              </a:rPr>
              <a:t>Brigitte Ugolini  – Grade 4/5</a:t>
            </a:r>
            <a:br>
              <a:rPr lang="en-CA" sz="1200" dirty="0">
                <a:solidFill>
                  <a:schemeClr val="tx1"/>
                </a:solidFill>
              </a:rPr>
            </a:br>
            <a:r>
              <a:rPr lang="en-CA" sz="1200" dirty="0">
                <a:solidFill>
                  <a:schemeClr val="tx1"/>
                </a:solidFill>
              </a:rPr>
              <a:t>Peter Carnide – Grade 5/6</a:t>
            </a:r>
            <a:br>
              <a:rPr lang="en-CA" sz="1200" dirty="0">
                <a:solidFill>
                  <a:schemeClr val="tx1"/>
                </a:solidFill>
              </a:rPr>
            </a:br>
            <a:r>
              <a:rPr lang="en-CA" sz="1200" dirty="0">
                <a:solidFill>
                  <a:schemeClr val="tx1"/>
                </a:solidFill>
              </a:rPr>
              <a:t>Carri Brown – Grade 5/6</a:t>
            </a:r>
            <a:br>
              <a:rPr lang="en-CA" sz="1200" dirty="0">
                <a:solidFill>
                  <a:schemeClr val="tx1"/>
                </a:solidFill>
              </a:rPr>
            </a:br>
            <a:br>
              <a:rPr lang="en-CA" sz="1200" dirty="0">
                <a:solidFill>
                  <a:schemeClr val="tx1"/>
                </a:solidFill>
              </a:rPr>
            </a:br>
            <a:r>
              <a:rPr lang="en-CA" sz="1200" b="1" u="sng" dirty="0">
                <a:solidFill>
                  <a:srgbClr val="7030A0"/>
                </a:solidFill>
              </a:rPr>
              <a:t>Support Staff and Prep Delivery</a:t>
            </a:r>
            <a:br>
              <a:rPr lang="en-CA" sz="1200" dirty="0">
                <a:solidFill>
                  <a:schemeClr val="tx1"/>
                </a:solidFill>
              </a:rPr>
            </a:br>
            <a:r>
              <a:rPr lang="en-CA" sz="1200" dirty="0">
                <a:solidFill>
                  <a:schemeClr val="tx1"/>
                </a:solidFill>
              </a:rPr>
              <a:t>Debbie Kumpf (a.m.) </a:t>
            </a:r>
            <a:br>
              <a:rPr lang="en-CA" sz="1200" dirty="0">
                <a:solidFill>
                  <a:schemeClr val="tx1"/>
                </a:solidFill>
              </a:rPr>
            </a:br>
            <a:r>
              <a:rPr lang="en-CA" sz="1200" dirty="0">
                <a:solidFill>
                  <a:schemeClr val="tx1"/>
                </a:solidFill>
              </a:rPr>
              <a:t>Debbie Kumpf (p.m.)</a:t>
            </a:r>
            <a:br>
              <a:rPr lang="en-CA" sz="1200" dirty="0">
                <a:solidFill>
                  <a:schemeClr val="tx1"/>
                </a:solidFill>
              </a:rPr>
            </a:br>
            <a:r>
              <a:rPr lang="en-CA" sz="1200" dirty="0" err="1">
                <a:solidFill>
                  <a:schemeClr val="tx1"/>
                </a:solidFill>
              </a:rPr>
              <a:t>Erli</a:t>
            </a:r>
            <a:r>
              <a:rPr lang="en-CA" sz="1200" dirty="0">
                <a:solidFill>
                  <a:schemeClr val="tx1"/>
                </a:solidFill>
              </a:rPr>
              <a:t> Zacaj (a.m.)</a:t>
            </a:r>
            <a:br>
              <a:rPr lang="en-CA" sz="1200" dirty="0">
                <a:solidFill>
                  <a:schemeClr val="tx1"/>
                </a:solidFill>
              </a:rPr>
            </a:br>
            <a:r>
              <a:rPr lang="en-CA" sz="1200" dirty="0">
                <a:solidFill>
                  <a:schemeClr val="tx1"/>
                </a:solidFill>
              </a:rPr>
              <a:t>David Haywood</a:t>
            </a:r>
            <a:br>
              <a:rPr lang="en-CA" sz="1200" dirty="0">
                <a:solidFill>
                  <a:schemeClr val="tx1"/>
                </a:solidFill>
              </a:rPr>
            </a:br>
            <a:r>
              <a:rPr lang="en-CA" sz="1200" dirty="0">
                <a:solidFill>
                  <a:schemeClr val="tx1"/>
                </a:solidFill>
              </a:rPr>
              <a:t>Grace Mirabelli</a:t>
            </a:r>
            <a:br>
              <a:rPr lang="en-CA" sz="1200" dirty="0">
                <a:solidFill>
                  <a:schemeClr val="tx1"/>
                </a:solidFill>
              </a:rPr>
            </a:br>
            <a:r>
              <a:rPr lang="en-CA" sz="1200" dirty="0">
                <a:solidFill>
                  <a:schemeClr val="tx1"/>
                </a:solidFill>
              </a:rPr>
              <a:t>Nancy Compton (a.m.)</a:t>
            </a:r>
          </a:p>
          <a:p>
            <a:r>
              <a:rPr lang="en-CA" sz="1200" dirty="0">
                <a:solidFill>
                  <a:schemeClr val="tx1"/>
                </a:solidFill>
              </a:rPr>
              <a:t>Zoe Lucas</a:t>
            </a:r>
            <a:br>
              <a:rPr lang="en-CA" sz="1200" dirty="0">
                <a:solidFill>
                  <a:schemeClr val="tx1"/>
                </a:solidFill>
              </a:rPr>
            </a:br>
            <a:br>
              <a:rPr lang="en-CA" sz="1000" dirty="0">
                <a:solidFill>
                  <a:schemeClr val="tx1"/>
                </a:solidFill>
              </a:rPr>
            </a:br>
            <a:endParaRPr lang="en-CA" sz="1000" dirty="0"/>
          </a:p>
        </p:txBody>
      </p:sp>
      <p:sp>
        <p:nvSpPr>
          <p:cNvPr id="9" name="TextBox 8">
            <a:extLst>
              <a:ext uri="{FF2B5EF4-FFF2-40B4-BE49-F238E27FC236}">
                <a16:creationId xmlns:a16="http://schemas.microsoft.com/office/drawing/2014/main" id="{FE256145-3326-4612-8332-9696ECFC246B}"/>
              </a:ext>
            </a:extLst>
          </p:cNvPr>
          <p:cNvSpPr txBox="1"/>
          <p:nvPr/>
        </p:nvSpPr>
        <p:spPr>
          <a:xfrm>
            <a:off x="4427984" y="908720"/>
            <a:ext cx="2520280" cy="3785652"/>
          </a:xfrm>
          <a:prstGeom prst="rect">
            <a:avLst/>
          </a:prstGeom>
          <a:noFill/>
        </p:spPr>
        <p:txBody>
          <a:bodyPr wrap="square" rtlCol="0">
            <a:spAutoFit/>
          </a:bodyPr>
          <a:lstStyle/>
          <a:p>
            <a:r>
              <a:rPr lang="en-CA" sz="1200" b="1" u="sng" dirty="0">
                <a:solidFill>
                  <a:srgbClr val="7030A0"/>
                </a:solidFill>
              </a:rPr>
              <a:t>Office Staff</a:t>
            </a:r>
            <a:br>
              <a:rPr lang="en-CA" sz="1200" dirty="0"/>
            </a:br>
            <a:r>
              <a:rPr lang="en-CA" sz="1200" dirty="0">
                <a:solidFill>
                  <a:schemeClr val="tx1"/>
                </a:solidFill>
              </a:rPr>
              <a:t>Romina Barone-Pace- Principal</a:t>
            </a:r>
            <a:br>
              <a:rPr lang="en-CA" sz="1200" dirty="0">
                <a:solidFill>
                  <a:schemeClr val="tx1"/>
                </a:solidFill>
              </a:rPr>
            </a:br>
            <a:r>
              <a:rPr lang="en-CA" sz="1200" dirty="0">
                <a:solidFill>
                  <a:schemeClr val="tx1"/>
                </a:solidFill>
              </a:rPr>
              <a:t>Dimitra </a:t>
            </a:r>
            <a:r>
              <a:rPr lang="en-CA" sz="1200" dirty="0" err="1">
                <a:solidFill>
                  <a:schemeClr val="tx1"/>
                </a:solidFill>
              </a:rPr>
              <a:t>Giftakis</a:t>
            </a:r>
            <a:r>
              <a:rPr lang="en-CA" sz="1200" dirty="0">
                <a:solidFill>
                  <a:schemeClr val="tx1"/>
                </a:solidFill>
              </a:rPr>
              <a:t>- OA</a:t>
            </a:r>
          </a:p>
          <a:p>
            <a:endParaRPr lang="en-CA" sz="1200" dirty="0"/>
          </a:p>
          <a:p>
            <a:r>
              <a:rPr lang="en-CA" sz="1200" b="1" u="sng" dirty="0">
                <a:solidFill>
                  <a:srgbClr val="7030A0"/>
                </a:solidFill>
              </a:rPr>
              <a:t>Caretaking Team</a:t>
            </a:r>
          </a:p>
          <a:p>
            <a:r>
              <a:rPr lang="en-CA" sz="1200" dirty="0">
                <a:solidFill>
                  <a:schemeClr val="tx1"/>
                </a:solidFill>
              </a:rPr>
              <a:t>– Head Caretaker</a:t>
            </a:r>
          </a:p>
          <a:p>
            <a:r>
              <a:rPr lang="en-CA" sz="1200" dirty="0">
                <a:solidFill>
                  <a:schemeClr val="tx1"/>
                </a:solidFill>
              </a:rPr>
              <a:t>Evening caretaker</a:t>
            </a:r>
          </a:p>
          <a:p>
            <a:endParaRPr lang="en-CA" sz="1200" dirty="0"/>
          </a:p>
          <a:p>
            <a:r>
              <a:rPr lang="en-CA" sz="1200" b="1" u="sng" dirty="0">
                <a:solidFill>
                  <a:srgbClr val="7030A0"/>
                </a:solidFill>
              </a:rPr>
              <a:t>Lunchroom Supervisor</a:t>
            </a:r>
          </a:p>
          <a:p>
            <a:r>
              <a:rPr lang="en-CA" sz="1200" dirty="0">
                <a:solidFill>
                  <a:schemeClr val="tx1"/>
                </a:solidFill>
              </a:rPr>
              <a:t>Dona </a:t>
            </a:r>
            <a:r>
              <a:rPr lang="en-CA" sz="1200" dirty="0" err="1">
                <a:solidFill>
                  <a:schemeClr val="tx1"/>
                </a:solidFill>
              </a:rPr>
              <a:t>Scopazzi</a:t>
            </a:r>
            <a:endParaRPr lang="en-CA" sz="1200" dirty="0">
              <a:solidFill>
                <a:schemeClr val="tx1"/>
              </a:solidFill>
            </a:endParaRPr>
          </a:p>
          <a:p>
            <a:r>
              <a:rPr lang="en-CA" sz="1200" dirty="0">
                <a:solidFill>
                  <a:schemeClr val="tx1"/>
                </a:solidFill>
              </a:rPr>
              <a:t>Alison Stanley</a:t>
            </a:r>
          </a:p>
          <a:p>
            <a:r>
              <a:rPr lang="en-CA" sz="1200" dirty="0">
                <a:solidFill>
                  <a:schemeClr val="tx1"/>
                </a:solidFill>
              </a:rPr>
              <a:t>Saima Nasrullah</a:t>
            </a:r>
          </a:p>
          <a:p>
            <a:r>
              <a:rPr lang="en-CA" sz="1200" dirty="0">
                <a:solidFill>
                  <a:schemeClr val="tx1"/>
                </a:solidFill>
              </a:rPr>
              <a:t>Mina Delbasteh</a:t>
            </a:r>
          </a:p>
          <a:p>
            <a:r>
              <a:rPr lang="en-CA" sz="1200" dirty="0" err="1"/>
              <a:t>Suhitha</a:t>
            </a:r>
            <a:r>
              <a:rPr lang="en-CA" sz="1200" dirty="0"/>
              <a:t> Sivakumaran</a:t>
            </a:r>
            <a:endParaRPr lang="en-CA" sz="1200" dirty="0">
              <a:solidFill>
                <a:schemeClr val="tx1"/>
              </a:solidFill>
            </a:endParaRPr>
          </a:p>
          <a:p>
            <a:endParaRPr lang="en-CA" sz="1800" dirty="0">
              <a:solidFill>
                <a:schemeClr val="tx1"/>
              </a:solidFill>
            </a:endParaRPr>
          </a:p>
          <a:p>
            <a:endParaRPr lang="en-CA" sz="1800" dirty="0">
              <a:solidFill>
                <a:schemeClr val="tx1"/>
              </a:solidFill>
            </a:endParaRPr>
          </a:p>
          <a:p>
            <a:br>
              <a:rPr lang="en-CA" sz="1800" dirty="0">
                <a:solidFill>
                  <a:schemeClr val="tx1"/>
                </a:solidFill>
              </a:rPr>
            </a:br>
            <a:endParaRPr lang="en-CA" dirty="0"/>
          </a:p>
        </p:txBody>
      </p:sp>
    </p:spTree>
    <p:extLst>
      <p:ext uri="{BB962C8B-B14F-4D97-AF65-F5344CB8AC3E}">
        <p14:creationId xmlns:p14="http://schemas.microsoft.com/office/powerpoint/2010/main" val="2993937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3608" y="116633"/>
            <a:ext cx="6048672" cy="792088"/>
          </a:xfrm>
        </p:spPr>
        <p:txBody>
          <a:bodyPr/>
          <a:lstStyle/>
          <a:p>
            <a:r>
              <a:rPr lang="en-CA" dirty="0">
                <a:solidFill>
                  <a:srgbClr val="7030A0"/>
                </a:solidFill>
              </a:rPr>
              <a:t>1</a:t>
            </a:r>
            <a:r>
              <a:rPr lang="en-CA" baseline="30000" dirty="0">
                <a:solidFill>
                  <a:srgbClr val="7030A0"/>
                </a:solidFill>
              </a:rPr>
              <a:t>st</a:t>
            </a:r>
            <a:r>
              <a:rPr lang="en-CA" dirty="0">
                <a:solidFill>
                  <a:srgbClr val="7030A0"/>
                </a:solidFill>
              </a:rPr>
              <a:t> Day Procedures</a:t>
            </a:r>
          </a:p>
        </p:txBody>
      </p:sp>
      <p:sp>
        <p:nvSpPr>
          <p:cNvPr id="5" name="Subtitle 4"/>
          <p:cNvSpPr>
            <a:spLocks noGrp="1"/>
          </p:cNvSpPr>
          <p:nvPr>
            <p:ph type="subTitle" idx="1"/>
          </p:nvPr>
        </p:nvSpPr>
        <p:spPr>
          <a:xfrm>
            <a:off x="755576" y="908721"/>
            <a:ext cx="6480720" cy="1800199"/>
          </a:xfrm>
        </p:spPr>
        <p:txBody>
          <a:bodyPr>
            <a:normAutofit fontScale="92500" lnSpcReduction="20000"/>
          </a:bodyPr>
          <a:lstStyle/>
          <a:p>
            <a:pPr algn="l"/>
            <a:r>
              <a:rPr lang="en-CA" sz="1400" dirty="0">
                <a:solidFill>
                  <a:schemeClr val="tx1"/>
                </a:solidFill>
              </a:rPr>
              <a:t>We look forward to welcoming our students back to in school, on Tuesday, September 5</a:t>
            </a:r>
            <a:r>
              <a:rPr lang="en-CA" sz="1400" baseline="30000" dirty="0">
                <a:solidFill>
                  <a:schemeClr val="tx1"/>
                </a:solidFill>
              </a:rPr>
              <a:t>th</a:t>
            </a:r>
            <a:r>
              <a:rPr lang="en-CA" sz="1400" dirty="0">
                <a:solidFill>
                  <a:schemeClr val="tx1"/>
                </a:solidFill>
              </a:rPr>
              <a:t>. Kindergarten students will meet in the kindergarten gated play area in the morning. Staff will be there to greet and support your child(ren) return. Students in grades 1-6 will meet their teacher on the field. Staff will have signs with their names and class lists. Once the bell rings, students will line up and their classroom teacher will bring them inside the building. Parents will not be invited in at this time. </a:t>
            </a:r>
          </a:p>
          <a:p>
            <a:pPr algn="l"/>
            <a:r>
              <a:rPr lang="en-CA" sz="1400" dirty="0">
                <a:solidFill>
                  <a:schemeClr val="tx1"/>
                </a:solidFill>
              </a:rPr>
              <a:t>At the end of day students will be dismissed at their exit doors. Please see location below. This will be the exit used for morning pick up and after school dismissal.</a:t>
            </a:r>
          </a:p>
          <a:p>
            <a:pPr algn="l"/>
            <a:endParaRPr lang="en-CA" dirty="0">
              <a:solidFill>
                <a:schemeClr val="tx1"/>
              </a:solidFill>
            </a:endParaRPr>
          </a:p>
        </p:txBody>
      </p:sp>
      <p:graphicFrame>
        <p:nvGraphicFramePr>
          <p:cNvPr id="2" name="Table 2">
            <a:extLst>
              <a:ext uri="{FF2B5EF4-FFF2-40B4-BE49-F238E27FC236}">
                <a16:creationId xmlns:a16="http://schemas.microsoft.com/office/drawing/2014/main" id="{12964372-D150-46D5-BC89-C362B985F125}"/>
              </a:ext>
            </a:extLst>
          </p:cNvPr>
          <p:cNvGraphicFramePr>
            <a:graphicFrameLocks noGrp="1"/>
          </p:cNvGraphicFramePr>
          <p:nvPr>
            <p:extLst>
              <p:ext uri="{D42A27DB-BD31-4B8C-83A1-F6EECF244321}">
                <p14:modId xmlns:p14="http://schemas.microsoft.com/office/powerpoint/2010/main" val="2652591212"/>
              </p:ext>
            </p:extLst>
          </p:nvPr>
        </p:nvGraphicFramePr>
        <p:xfrm>
          <a:off x="827584" y="2636913"/>
          <a:ext cx="6264696" cy="3826734"/>
        </p:xfrm>
        <a:graphic>
          <a:graphicData uri="http://schemas.openxmlformats.org/drawingml/2006/table">
            <a:tbl>
              <a:tblPr firstRow="1" bandRow="1">
                <a:tableStyleId>{F5AB1C69-6EDB-4FF4-983F-18BD219EF322}</a:tableStyleId>
              </a:tblPr>
              <a:tblGrid>
                <a:gridCol w="3132348">
                  <a:extLst>
                    <a:ext uri="{9D8B030D-6E8A-4147-A177-3AD203B41FA5}">
                      <a16:colId xmlns:a16="http://schemas.microsoft.com/office/drawing/2014/main" val="3083947215"/>
                    </a:ext>
                  </a:extLst>
                </a:gridCol>
                <a:gridCol w="3132348">
                  <a:extLst>
                    <a:ext uri="{9D8B030D-6E8A-4147-A177-3AD203B41FA5}">
                      <a16:colId xmlns:a16="http://schemas.microsoft.com/office/drawing/2014/main" val="3884182932"/>
                    </a:ext>
                  </a:extLst>
                </a:gridCol>
              </a:tblGrid>
              <a:tr h="272601">
                <a:tc>
                  <a:txBody>
                    <a:bodyPr/>
                    <a:lstStyle/>
                    <a:p>
                      <a:r>
                        <a:rPr lang="en-CA" sz="1200" dirty="0"/>
                        <a:t>Door Entry/Exit</a:t>
                      </a:r>
                    </a:p>
                  </a:txBody>
                  <a:tcPr/>
                </a:tc>
                <a:tc>
                  <a:txBody>
                    <a:bodyPr/>
                    <a:lstStyle/>
                    <a:p>
                      <a:r>
                        <a:rPr lang="en-CA" sz="1200" dirty="0"/>
                        <a:t> Homeroom Classes/Room #</a:t>
                      </a:r>
                    </a:p>
                  </a:txBody>
                  <a:tcPr/>
                </a:tc>
                <a:extLst>
                  <a:ext uri="{0D108BD9-81ED-4DB2-BD59-A6C34878D82A}">
                    <a16:rowId xmlns:a16="http://schemas.microsoft.com/office/drawing/2014/main" val="2463289217"/>
                  </a:ext>
                </a:extLst>
              </a:tr>
              <a:tr h="1363009">
                <a:tc>
                  <a:txBody>
                    <a:bodyPr/>
                    <a:lstStyle/>
                    <a:p>
                      <a:r>
                        <a:rPr lang="en-CA" sz="1200" dirty="0"/>
                        <a:t>Exit 2 – South side, facing parking lot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dirty="0"/>
                        <a:t>Mrs. Katyal- Room 6</a:t>
                      </a:r>
                    </a:p>
                    <a:p>
                      <a:r>
                        <a:rPr lang="en-CA" sz="1200" dirty="0"/>
                        <a:t>Mr. Rampersad- Room 11</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dirty="0"/>
                        <a:t>Ms. Scalzo- Room 12</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dirty="0"/>
                        <a:t>Ms. Singh- Room 5</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dirty="0"/>
                        <a:t>Ms. Stants- Room 14</a:t>
                      </a:r>
                    </a:p>
                    <a:p>
                      <a:endParaRPr lang="en-CA" sz="1200" dirty="0"/>
                    </a:p>
                  </a:txBody>
                  <a:tcPr/>
                </a:tc>
                <a:extLst>
                  <a:ext uri="{0D108BD9-81ED-4DB2-BD59-A6C34878D82A}">
                    <a16:rowId xmlns:a16="http://schemas.microsoft.com/office/drawing/2014/main" val="3862753315"/>
                  </a:ext>
                </a:extLst>
              </a:tr>
              <a:tr h="1363009">
                <a:tc>
                  <a:txBody>
                    <a:bodyPr/>
                    <a:lstStyle/>
                    <a:p>
                      <a:r>
                        <a:rPr lang="en-CA" sz="1200" dirty="0"/>
                        <a:t>Exit 5- North Side of school (where portable was)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a:solidFill>
                            <a:schemeClr val="dk1"/>
                          </a:solidFill>
                          <a:effectLst/>
                          <a:latin typeface="+mn-lt"/>
                          <a:ea typeface="+mn-ea"/>
                          <a:cs typeface="+mn-cs"/>
                        </a:rPr>
                        <a:t>Mrs. Zacaj- Room 9</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a:solidFill>
                            <a:schemeClr val="dk1"/>
                          </a:solidFill>
                          <a:effectLst/>
                          <a:latin typeface="+mn-lt"/>
                          <a:ea typeface="+mn-ea"/>
                          <a:cs typeface="+mn-cs"/>
                        </a:rPr>
                        <a:t>Ms. Evelyn- Room 10B</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a:solidFill>
                            <a:schemeClr val="dk1"/>
                          </a:solidFill>
                          <a:effectLst/>
                          <a:latin typeface="+mn-lt"/>
                          <a:ea typeface="+mn-ea"/>
                          <a:cs typeface="+mn-cs"/>
                        </a:rPr>
                        <a:t>Ms. Solomon- Room 8</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a:solidFill>
                            <a:schemeClr val="dk1"/>
                          </a:solidFill>
                          <a:effectLst/>
                          <a:latin typeface="+mn-lt"/>
                          <a:ea typeface="+mn-ea"/>
                          <a:cs typeface="+mn-cs"/>
                        </a:rPr>
                        <a:t>Mme. Ugolini- Room 13</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a:solidFill>
                            <a:schemeClr val="dk1"/>
                          </a:solidFill>
                          <a:effectLst/>
                          <a:latin typeface="+mn-lt"/>
                          <a:ea typeface="+mn-ea"/>
                          <a:cs typeface="+mn-cs"/>
                        </a:rPr>
                        <a:t>Ms. Brown- Room 15</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a:solidFill>
                            <a:schemeClr val="dk1"/>
                          </a:solidFill>
                          <a:effectLst/>
                          <a:latin typeface="+mn-lt"/>
                          <a:ea typeface="+mn-ea"/>
                          <a:cs typeface="+mn-cs"/>
                        </a:rPr>
                        <a:t>Mr. Carnide – Room 17</a:t>
                      </a:r>
                    </a:p>
                    <a:p>
                      <a:endParaRPr lang="en-CA" sz="1200" dirty="0"/>
                    </a:p>
                  </a:txBody>
                  <a:tcPr/>
                </a:tc>
                <a:extLst>
                  <a:ext uri="{0D108BD9-81ED-4DB2-BD59-A6C34878D82A}">
                    <a16:rowId xmlns:a16="http://schemas.microsoft.com/office/drawing/2014/main" val="2679758161"/>
                  </a:ext>
                </a:extLst>
              </a:tr>
              <a:tr h="514914">
                <a:tc>
                  <a:txBody>
                    <a:bodyPr/>
                    <a:lstStyle/>
                    <a:p>
                      <a:r>
                        <a:rPr lang="en-CA" sz="1200" dirty="0"/>
                        <a:t>Exit 3- Back of school </a:t>
                      </a:r>
                    </a:p>
                  </a:txBody>
                  <a:tcPr/>
                </a:tc>
                <a:tc>
                  <a:txBody>
                    <a:bodyPr/>
                    <a:lstStyle/>
                    <a:p>
                      <a:r>
                        <a:rPr lang="en-CA" sz="1200" dirty="0"/>
                        <a:t>Ms. Lindsay- Room 2</a:t>
                      </a:r>
                    </a:p>
                    <a:p>
                      <a:endParaRPr lang="en-CA" sz="1200" dirty="0"/>
                    </a:p>
                  </a:txBody>
                  <a:tcPr/>
                </a:tc>
                <a:extLst>
                  <a:ext uri="{0D108BD9-81ED-4DB2-BD59-A6C34878D82A}">
                    <a16:rowId xmlns:a16="http://schemas.microsoft.com/office/drawing/2014/main" val="1825846874"/>
                  </a:ext>
                </a:extLst>
              </a:tr>
              <a:tr h="302891">
                <a:tc>
                  <a:txBody>
                    <a:bodyPr/>
                    <a:lstStyle/>
                    <a:p>
                      <a:r>
                        <a:rPr lang="en-CA" sz="1200" dirty="0"/>
                        <a:t>Kindergarten classroom door</a:t>
                      </a:r>
                    </a:p>
                  </a:txBody>
                  <a:tcPr/>
                </a:tc>
                <a:tc>
                  <a:txBody>
                    <a:bodyPr/>
                    <a:lstStyle/>
                    <a:p>
                      <a:r>
                        <a:rPr lang="en-CA" sz="1200" dirty="0"/>
                        <a:t>Mr. Zamora- Room 3</a:t>
                      </a:r>
                    </a:p>
                  </a:txBody>
                  <a:tcPr/>
                </a:tc>
                <a:extLst>
                  <a:ext uri="{0D108BD9-81ED-4DB2-BD59-A6C34878D82A}">
                    <a16:rowId xmlns:a16="http://schemas.microsoft.com/office/drawing/2014/main" val="2581913098"/>
                  </a:ext>
                </a:extLst>
              </a:tr>
            </a:tbl>
          </a:graphicData>
        </a:graphic>
      </p:graphicFrame>
    </p:spTree>
    <p:extLst>
      <p:ext uri="{BB962C8B-B14F-4D97-AF65-F5344CB8AC3E}">
        <p14:creationId xmlns:p14="http://schemas.microsoft.com/office/powerpoint/2010/main" val="1657183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32657"/>
            <a:ext cx="5976664" cy="1008112"/>
          </a:xfrm>
        </p:spPr>
        <p:txBody>
          <a:bodyPr/>
          <a:lstStyle/>
          <a:p>
            <a:r>
              <a:rPr lang="en-CA" dirty="0">
                <a:solidFill>
                  <a:srgbClr val="7030A0"/>
                </a:solidFill>
              </a:rPr>
              <a:t>BELL</a:t>
            </a:r>
            <a:r>
              <a:rPr lang="en-CA" dirty="0"/>
              <a:t> </a:t>
            </a:r>
            <a:r>
              <a:rPr lang="en-CA" dirty="0">
                <a:solidFill>
                  <a:srgbClr val="7030A0"/>
                </a:solidFill>
              </a:rPr>
              <a:t>TIMES</a:t>
            </a:r>
            <a:r>
              <a:rPr lang="en-CA" dirty="0"/>
              <a:t> </a:t>
            </a:r>
          </a:p>
        </p:txBody>
      </p:sp>
      <p:pic>
        <p:nvPicPr>
          <p:cNvPr id="1026" name="Picture 2" descr="C:\Users\021691\AppData\Local\Microsoft\Windows\INetCache\IE\Y41BFRNA\icon-4[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32657"/>
            <a:ext cx="1440160" cy="11521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89287A07-86FC-4966-B2F1-1F7FC505559F}"/>
              </a:ext>
            </a:extLst>
          </p:cNvPr>
          <p:cNvGraphicFramePr>
            <a:graphicFrameLocks noGrp="1"/>
          </p:cNvGraphicFramePr>
          <p:nvPr>
            <p:extLst>
              <p:ext uri="{D42A27DB-BD31-4B8C-83A1-F6EECF244321}">
                <p14:modId xmlns:p14="http://schemas.microsoft.com/office/powerpoint/2010/main" val="3603401737"/>
              </p:ext>
            </p:extLst>
          </p:nvPr>
        </p:nvGraphicFramePr>
        <p:xfrm>
          <a:off x="2477611" y="2459752"/>
          <a:ext cx="2612390" cy="3291840"/>
        </p:xfrm>
        <a:graphic>
          <a:graphicData uri="http://schemas.openxmlformats.org/drawingml/2006/table">
            <a:tbl>
              <a:tblPr firstRow="1" firstCol="1" lastRow="1" lastCol="1" bandRow="1" bandCol="1"/>
              <a:tblGrid>
                <a:gridCol w="1313180">
                  <a:extLst>
                    <a:ext uri="{9D8B030D-6E8A-4147-A177-3AD203B41FA5}">
                      <a16:colId xmlns:a16="http://schemas.microsoft.com/office/drawing/2014/main" val="1468431373"/>
                    </a:ext>
                  </a:extLst>
                </a:gridCol>
                <a:gridCol w="1299210">
                  <a:extLst>
                    <a:ext uri="{9D8B030D-6E8A-4147-A177-3AD203B41FA5}">
                      <a16:colId xmlns:a16="http://schemas.microsoft.com/office/drawing/2014/main" val="796785831"/>
                    </a:ext>
                  </a:extLst>
                </a:gridCol>
              </a:tblGrid>
              <a:tr h="178514">
                <a:tc>
                  <a:txBody>
                    <a:bodyPr/>
                    <a:lstStyle/>
                    <a:p>
                      <a:pPr algn="ctr"/>
                      <a:r>
                        <a:rPr lang="en-US" sz="1200" b="1">
                          <a:effectLst/>
                          <a:latin typeface="Arial" panose="020B0604020202020204" pitchFamily="34" charset="0"/>
                          <a:ea typeface="Times New Roman" panose="02020603050405020304" pitchFamily="18" charset="0"/>
                        </a:rPr>
                        <a:t>Periods</a:t>
                      </a:r>
                      <a:endParaRPr lang="en-C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r>
                        <a:rPr lang="en-US" sz="1200" b="1">
                          <a:solidFill>
                            <a:srgbClr val="000000"/>
                          </a:solidFill>
                          <a:effectLst/>
                          <a:latin typeface="Arial" panose="020B0604020202020204" pitchFamily="34" charset="0"/>
                          <a:ea typeface="Times New Roman" panose="02020603050405020304" pitchFamily="18" charset="0"/>
                        </a:rPr>
                        <a:t>Primary/Junior</a:t>
                      </a:r>
                      <a:endParaRPr lang="en-C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3875038033"/>
                  </a:ext>
                </a:extLst>
              </a:tr>
              <a:tr h="0">
                <a:tc>
                  <a:txBody>
                    <a:bodyPr/>
                    <a:lstStyle/>
                    <a:p>
                      <a:r>
                        <a:rPr lang="en-US" sz="1200">
                          <a:effectLst/>
                          <a:latin typeface="Arial" panose="020B0604020202020204" pitchFamily="34" charset="0"/>
                          <a:ea typeface="Times New Roman" panose="02020603050405020304" pitchFamily="18" charset="0"/>
                        </a:rPr>
                        <a:t>Homeroom-Morning</a:t>
                      </a:r>
                      <a:endParaRPr lang="en-C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a:effectLst/>
                          <a:latin typeface="Arial" panose="020B0604020202020204" pitchFamily="34" charset="0"/>
                          <a:ea typeface="Times New Roman" panose="02020603050405020304" pitchFamily="18" charset="0"/>
                        </a:rPr>
                        <a:t>  8:55 – 9:25</a:t>
                      </a:r>
                      <a:endParaRPr lang="en-C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682093"/>
                  </a:ext>
                </a:extLst>
              </a:tr>
              <a:tr h="0">
                <a:tc>
                  <a:txBody>
                    <a:bodyPr/>
                    <a:lstStyle/>
                    <a:p>
                      <a:r>
                        <a:rPr lang="en-US" sz="1200">
                          <a:solidFill>
                            <a:srgbClr val="000000"/>
                          </a:solidFill>
                          <a:effectLst/>
                          <a:latin typeface="Arial" panose="020B0604020202020204" pitchFamily="34" charset="0"/>
                          <a:ea typeface="Times New Roman" panose="02020603050405020304" pitchFamily="18" charset="0"/>
                        </a:rPr>
                        <a:t>Announcements</a:t>
                      </a:r>
                      <a:endParaRPr lang="en-C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a:solidFill>
                            <a:srgbClr val="000000"/>
                          </a:solidFill>
                          <a:effectLst/>
                          <a:latin typeface="Arial" panose="020B0604020202020204" pitchFamily="34" charset="0"/>
                          <a:ea typeface="Times New Roman" panose="02020603050405020304" pitchFamily="18" charset="0"/>
                        </a:rPr>
                        <a:t>  9:15 </a:t>
                      </a:r>
                      <a:endParaRPr lang="en-C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72772330"/>
                  </a:ext>
                </a:extLst>
              </a:tr>
              <a:tr h="0">
                <a:tc>
                  <a:txBody>
                    <a:bodyPr/>
                    <a:lstStyle/>
                    <a:p>
                      <a:r>
                        <a:rPr lang="en-US" sz="1200">
                          <a:effectLst/>
                          <a:latin typeface="Arial" panose="020B0604020202020204" pitchFamily="34" charset="0"/>
                          <a:ea typeface="Times New Roman" panose="02020603050405020304" pitchFamily="18" charset="0"/>
                        </a:rPr>
                        <a:t>Period 1</a:t>
                      </a:r>
                      <a:endParaRPr lang="en-C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a:effectLst/>
                          <a:latin typeface="Arial" panose="020B0604020202020204" pitchFamily="34" charset="0"/>
                          <a:ea typeface="Times New Roman" panose="02020603050405020304" pitchFamily="18" charset="0"/>
                        </a:rPr>
                        <a:t>  9:25 - 10:05</a:t>
                      </a:r>
                      <a:endParaRPr lang="en-C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1112541"/>
                  </a:ext>
                </a:extLst>
              </a:tr>
              <a:tr h="0">
                <a:tc>
                  <a:txBody>
                    <a:bodyPr/>
                    <a:lstStyle/>
                    <a:p>
                      <a:r>
                        <a:rPr lang="en-US" sz="1200">
                          <a:solidFill>
                            <a:srgbClr val="000000"/>
                          </a:solidFill>
                          <a:effectLst/>
                          <a:latin typeface="Arial" panose="020B0604020202020204" pitchFamily="34" charset="0"/>
                          <a:ea typeface="Times New Roman" panose="02020603050405020304" pitchFamily="18" charset="0"/>
                        </a:rPr>
                        <a:t>Recess AM</a:t>
                      </a:r>
                      <a:endParaRPr lang="en-C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a:solidFill>
                            <a:srgbClr val="000000"/>
                          </a:solidFill>
                          <a:effectLst/>
                          <a:latin typeface="Arial" panose="020B0604020202020204" pitchFamily="34" charset="0"/>
                          <a:ea typeface="Times New Roman" panose="02020603050405020304" pitchFamily="18" charset="0"/>
                        </a:rPr>
                        <a:t>10:05-10:20</a:t>
                      </a:r>
                      <a:endParaRPr lang="en-C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73798129"/>
                  </a:ext>
                </a:extLst>
              </a:tr>
              <a:tr h="0">
                <a:tc>
                  <a:txBody>
                    <a:bodyPr/>
                    <a:lstStyle/>
                    <a:p>
                      <a:r>
                        <a:rPr lang="en-US" sz="1200">
                          <a:effectLst/>
                          <a:latin typeface="Arial" panose="020B0604020202020204" pitchFamily="34" charset="0"/>
                          <a:ea typeface="Times New Roman" panose="02020603050405020304" pitchFamily="18" charset="0"/>
                        </a:rPr>
                        <a:t>Period 2</a:t>
                      </a:r>
                      <a:endParaRPr lang="en-C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a:effectLst/>
                          <a:latin typeface="Arial" panose="020B0604020202020204" pitchFamily="34" charset="0"/>
                          <a:ea typeface="Times New Roman" panose="02020603050405020304" pitchFamily="18" charset="0"/>
                        </a:rPr>
                        <a:t>10:20-11:00</a:t>
                      </a:r>
                      <a:endParaRPr lang="en-C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481612"/>
                  </a:ext>
                </a:extLst>
              </a:tr>
              <a:tr h="0">
                <a:tc>
                  <a:txBody>
                    <a:bodyPr/>
                    <a:lstStyle/>
                    <a:p>
                      <a:r>
                        <a:rPr lang="en-US" sz="1200">
                          <a:solidFill>
                            <a:srgbClr val="000000"/>
                          </a:solidFill>
                          <a:effectLst/>
                          <a:latin typeface="Arial" panose="020B0604020202020204" pitchFamily="34" charset="0"/>
                          <a:ea typeface="Times New Roman" panose="02020603050405020304" pitchFamily="18" charset="0"/>
                        </a:rPr>
                        <a:t>Period 3</a:t>
                      </a:r>
                      <a:endParaRPr lang="en-C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a:solidFill>
                            <a:srgbClr val="000000"/>
                          </a:solidFill>
                          <a:effectLst/>
                          <a:latin typeface="Arial" panose="020B0604020202020204" pitchFamily="34" charset="0"/>
                          <a:ea typeface="Times New Roman" panose="02020603050405020304" pitchFamily="18" charset="0"/>
                        </a:rPr>
                        <a:t>11:00-11:40</a:t>
                      </a:r>
                      <a:endParaRPr lang="en-C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6427151"/>
                  </a:ext>
                </a:extLst>
              </a:tr>
              <a:tr h="0">
                <a:tc>
                  <a:txBody>
                    <a:bodyPr/>
                    <a:lstStyle/>
                    <a:p>
                      <a:r>
                        <a:rPr lang="en-US" sz="1200">
                          <a:effectLst/>
                          <a:latin typeface="Arial" panose="020B0604020202020204" pitchFamily="34" charset="0"/>
                          <a:ea typeface="Times New Roman" panose="02020603050405020304" pitchFamily="18" charset="0"/>
                        </a:rPr>
                        <a:t>Period 4</a:t>
                      </a:r>
                      <a:endParaRPr lang="en-C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a:effectLst/>
                          <a:latin typeface="Arial" panose="020B0604020202020204" pitchFamily="34" charset="0"/>
                          <a:ea typeface="Times New Roman" panose="02020603050405020304" pitchFamily="18" charset="0"/>
                        </a:rPr>
                        <a:t>10:55 - 11:35</a:t>
                      </a:r>
                      <a:endParaRPr lang="en-C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4119532"/>
                  </a:ext>
                </a:extLst>
              </a:tr>
              <a:tr h="0">
                <a:tc>
                  <a:txBody>
                    <a:bodyPr/>
                    <a:lstStyle/>
                    <a:p>
                      <a:r>
                        <a:rPr lang="en-US" sz="1200">
                          <a:effectLst/>
                          <a:latin typeface="Arial" panose="020B0604020202020204" pitchFamily="34" charset="0"/>
                          <a:ea typeface="Times New Roman" panose="02020603050405020304" pitchFamily="18" charset="0"/>
                        </a:rPr>
                        <a:t>Lunch </a:t>
                      </a:r>
                      <a:endParaRPr lang="en-C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a:effectLst/>
                          <a:latin typeface="Arial" panose="020B0604020202020204" pitchFamily="34" charset="0"/>
                          <a:ea typeface="Times New Roman" panose="02020603050405020304" pitchFamily="18" charset="0"/>
                        </a:rPr>
                        <a:t>11:40-12:45</a:t>
                      </a:r>
                      <a:endParaRPr lang="en-C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632366"/>
                  </a:ext>
                </a:extLst>
              </a:tr>
              <a:tr h="0">
                <a:tc>
                  <a:txBody>
                    <a:bodyPr/>
                    <a:lstStyle/>
                    <a:p>
                      <a:r>
                        <a:rPr lang="en-US" sz="1200">
                          <a:solidFill>
                            <a:srgbClr val="000000"/>
                          </a:solidFill>
                          <a:effectLst/>
                          <a:latin typeface="Arial" panose="020B0604020202020204" pitchFamily="34" charset="0"/>
                          <a:ea typeface="Times New Roman" panose="02020603050405020304" pitchFamily="18" charset="0"/>
                        </a:rPr>
                        <a:t>Lunch Entry</a:t>
                      </a:r>
                      <a:endParaRPr lang="en-C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r>
                        <a:rPr lang="en-US" sz="1200">
                          <a:solidFill>
                            <a:srgbClr val="000000"/>
                          </a:solidFill>
                          <a:effectLst/>
                          <a:latin typeface="Arial" panose="020B0604020202020204" pitchFamily="34" charset="0"/>
                          <a:ea typeface="Times New Roman" panose="02020603050405020304" pitchFamily="18" charset="0"/>
                        </a:rPr>
                        <a:t>12:45 - 12:50</a:t>
                      </a:r>
                      <a:endParaRPr lang="en-C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706387921"/>
                  </a:ext>
                </a:extLst>
              </a:tr>
              <a:tr h="0">
                <a:tc>
                  <a:txBody>
                    <a:bodyPr/>
                    <a:lstStyle/>
                    <a:p>
                      <a:r>
                        <a:rPr lang="en-US" sz="1200">
                          <a:effectLst/>
                          <a:latin typeface="Arial" panose="020B0604020202020204" pitchFamily="34" charset="0"/>
                          <a:ea typeface="Times New Roman" panose="02020603050405020304" pitchFamily="18" charset="0"/>
                        </a:rPr>
                        <a:t>Period 4</a:t>
                      </a:r>
                      <a:endParaRPr lang="en-C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r>
                        <a:rPr lang="en-US" sz="1200">
                          <a:effectLst/>
                          <a:latin typeface="Arial" panose="020B0604020202020204" pitchFamily="34" charset="0"/>
                          <a:ea typeface="Times New Roman" panose="02020603050405020304" pitchFamily="18" charset="0"/>
                        </a:rPr>
                        <a:t>12:50  -  1:30</a:t>
                      </a:r>
                      <a:endParaRPr lang="en-C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989710"/>
                  </a:ext>
                </a:extLst>
              </a:tr>
              <a:tr h="0">
                <a:tc>
                  <a:txBody>
                    <a:bodyPr/>
                    <a:lstStyle/>
                    <a:p>
                      <a:r>
                        <a:rPr lang="en-US" sz="1200">
                          <a:solidFill>
                            <a:srgbClr val="000000"/>
                          </a:solidFill>
                          <a:effectLst/>
                          <a:latin typeface="Arial" panose="020B0604020202020204" pitchFamily="34" charset="0"/>
                          <a:ea typeface="Times New Roman" panose="02020603050405020304" pitchFamily="18" charset="0"/>
                        </a:rPr>
                        <a:t>Period 5</a:t>
                      </a:r>
                      <a:endParaRPr lang="en-C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a:solidFill>
                            <a:srgbClr val="000000"/>
                          </a:solidFill>
                          <a:effectLst/>
                          <a:latin typeface="Arial" panose="020B0604020202020204" pitchFamily="34" charset="0"/>
                          <a:ea typeface="Times New Roman" panose="02020603050405020304" pitchFamily="18" charset="0"/>
                        </a:rPr>
                        <a:t>1:30-2:10</a:t>
                      </a:r>
                      <a:endParaRPr lang="en-C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97506171"/>
                  </a:ext>
                </a:extLst>
              </a:tr>
              <a:tr h="0">
                <a:tc>
                  <a:txBody>
                    <a:bodyPr/>
                    <a:lstStyle/>
                    <a:p>
                      <a:r>
                        <a:rPr lang="en-US" sz="1200">
                          <a:effectLst/>
                          <a:latin typeface="Arial" panose="020B0604020202020204" pitchFamily="34" charset="0"/>
                          <a:ea typeface="Times New Roman" panose="02020603050405020304" pitchFamily="18" charset="0"/>
                        </a:rPr>
                        <a:t>Recess PM</a:t>
                      </a:r>
                      <a:endParaRPr lang="en-C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a:effectLst/>
                          <a:latin typeface="Arial" panose="020B0604020202020204" pitchFamily="34" charset="0"/>
                          <a:ea typeface="Times New Roman" panose="02020603050405020304" pitchFamily="18" charset="0"/>
                        </a:rPr>
                        <a:t>2:10-2:25</a:t>
                      </a:r>
                      <a:endParaRPr lang="en-C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0826381"/>
                  </a:ext>
                </a:extLst>
              </a:tr>
              <a:tr h="0">
                <a:tc>
                  <a:txBody>
                    <a:bodyPr/>
                    <a:lstStyle/>
                    <a:p>
                      <a:r>
                        <a:rPr lang="en-US" sz="1200">
                          <a:solidFill>
                            <a:srgbClr val="000000"/>
                          </a:solidFill>
                          <a:effectLst/>
                          <a:latin typeface="Arial" panose="020B0604020202020204" pitchFamily="34" charset="0"/>
                          <a:ea typeface="Times New Roman" panose="02020603050405020304" pitchFamily="18" charset="0"/>
                        </a:rPr>
                        <a:t>Period 6</a:t>
                      </a:r>
                      <a:endParaRPr lang="en-C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a:solidFill>
                            <a:srgbClr val="000000"/>
                          </a:solidFill>
                          <a:effectLst/>
                          <a:latin typeface="Arial" panose="020B0604020202020204" pitchFamily="34" charset="0"/>
                          <a:ea typeface="Times New Roman" panose="02020603050405020304" pitchFamily="18" charset="0"/>
                        </a:rPr>
                        <a:t>2:25-3:05</a:t>
                      </a:r>
                      <a:endParaRPr lang="en-C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79689801"/>
                  </a:ext>
                </a:extLst>
              </a:tr>
              <a:tr h="0">
                <a:tc>
                  <a:txBody>
                    <a:bodyPr/>
                    <a:lstStyle/>
                    <a:p>
                      <a:r>
                        <a:rPr lang="en-US" sz="1200">
                          <a:effectLst/>
                          <a:latin typeface="Arial" panose="020B0604020202020204" pitchFamily="34" charset="0"/>
                          <a:ea typeface="Times New Roman" panose="02020603050405020304" pitchFamily="18" charset="0"/>
                        </a:rPr>
                        <a:t>Homeroom- End of Day</a:t>
                      </a:r>
                      <a:endParaRPr lang="en-C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a:effectLst/>
                          <a:latin typeface="Arial" panose="020B0604020202020204" pitchFamily="34" charset="0"/>
                          <a:ea typeface="Times New Roman" panose="02020603050405020304" pitchFamily="18" charset="0"/>
                        </a:rPr>
                        <a:t>3:05-3:35</a:t>
                      </a:r>
                      <a:endParaRPr lang="en-C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6672045"/>
                  </a:ext>
                </a:extLst>
              </a:tr>
              <a:tr h="0">
                <a:tc>
                  <a:txBody>
                    <a:bodyPr/>
                    <a:lstStyle/>
                    <a:p>
                      <a:r>
                        <a:rPr lang="en-US" sz="1200">
                          <a:solidFill>
                            <a:srgbClr val="000000"/>
                          </a:solidFill>
                          <a:effectLst/>
                          <a:latin typeface="Arial" panose="020B0604020202020204" pitchFamily="34" charset="0"/>
                          <a:ea typeface="Times New Roman" panose="02020603050405020304" pitchFamily="18" charset="0"/>
                        </a:rPr>
                        <a:t>Dismissal</a:t>
                      </a:r>
                      <a:endParaRPr lang="en-C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US" sz="1200" dirty="0">
                          <a:solidFill>
                            <a:srgbClr val="000000"/>
                          </a:solidFill>
                          <a:effectLst/>
                          <a:latin typeface="Arial" panose="020B0604020202020204" pitchFamily="34" charset="0"/>
                          <a:ea typeface="Times New Roman" panose="02020603050405020304" pitchFamily="18" charset="0"/>
                        </a:rPr>
                        <a:t>3:35</a:t>
                      </a:r>
                      <a:endParaRPr lang="en-C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03379257"/>
                  </a:ext>
                </a:extLst>
              </a:tr>
            </a:tbl>
          </a:graphicData>
        </a:graphic>
      </p:graphicFrame>
    </p:spTree>
    <p:extLst>
      <p:ext uri="{BB962C8B-B14F-4D97-AF65-F5344CB8AC3E}">
        <p14:creationId xmlns:p14="http://schemas.microsoft.com/office/powerpoint/2010/main" val="344855320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2223</TotalTime>
  <Words>4027</Words>
  <Application>Microsoft Office PowerPoint</Application>
  <PresentationFormat>On-screen Show (4:3)</PresentationFormat>
  <Paragraphs>241</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Times New Roman</vt:lpstr>
      <vt:lpstr>Trebuchet MS</vt:lpstr>
      <vt:lpstr>Wingdings</vt:lpstr>
      <vt:lpstr>Wingdings 3</vt:lpstr>
      <vt:lpstr>Facet</vt:lpstr>
      <vt:lpstr>PowerPoint Presentation</vt:lpstr>
      <vt:lpstr>PRINCIPAL’S MESSAGE</vt:lpstr>
      <vt:lpstr>OPERATIONAL GUIDELINES</vt:lpstr>
      <vt:lpstr>SEPTEMBER ORGANIZATION OF CLASSES AND PLACEMENT OF STUDENTS</vt:lpstr>
      <vt:lpstr>Key Dates– 2023-2024</vt:lpstr>
      <vt:lpstr>PARENT COUNCIL</vt:lpstr>
      <vt:lpstr>STAFF FOR 2023-2024           </vt:lpstr>
      <vt:lpstr>1st Day Procedures</vt:lpstr>
      <vt:lpstr>BELL TIMES </vt:lpstr>
      <vt:lpstr>PUNCTUALITY</vt:lpstr>
      <vt:lpstr>EARLY PICK UP/LATE ARRIVALS</vt:lpstr>
      <vt:lpstr>STUDENT ABSENCES</vt:lpstr>
      <vt:lpstr>SCHOOL SUPERVISION</vt:lpstr>
      <vt:lpstr>CHANGE OF ADDRESS AND TELEPHONE NUMBERS</vt:lpstr>
      <vt:lpstr>RECESS ROUTINES</vt:lpstr>
      <vt:lpstr>LUNCH ROUTINES</vt:lpstr>
      <vt:lpstr>WASTE FREE LUNCH</vt:lpstr>
      <vt:lpstr>WASHROOM ROUTINES</vt:lpstr>
      <vt:lpstr>VISITORS AND VOLUNTEERS</vt:lpstr>
      <vt:lpstr>HEALTH &amp; SAFETY</vt:lpstr>
      <vt:lpstr>SCREENING</vt:lpstr>
      <vt:lpstr>REPORTING AND ABSEENTISM</vt:lpstr>
      <vt:lpstr>WATER FOUNTAINS</vt:lpstr>
      <vt:lpstr>EMERGENCY MEDICAL INFORMATION</vt:lpstr>
      <vt:lpstr>MEDICATIONS</vt:lpstr>
      <vt:lpstr>ALLERGEN AWARENESS</vt:lpstr>
      <vt:lpstr>PEDICULOSIS (HEAD LICE)</vt:lpstr>
      <vt:lpstr>SAFETY &amp; ACCIDENTS</vt:lpstr>
      <vt:lpstr>STUDENT WELL BEING</vt:lpstr>
      <vt:lpstr>CODE OF CONDUCT</vt:lpstr>
      <vt:lpstr>CELL PHONES</vt:lpstr>
      <vt:lpstr>CHILD WELFARE</vt:lpstr>
      <vt:lpstr>IMPORTANT REMINDERS</vt:lpstr>
      <vt:lpstr>STUDENT AGENDAS</vt:lpstr>
      <vt:lpstr>LOST AND FOUND </vt:lpstr>
      <vt:lpstr>VALUABLE ITEMS</vt:lpstr>
      <vt:lpstr>HOMEWORK</vt:lpstr>
      <vt:lpstr>STAY IN TOUCH</vt:lpstr>
      <vt:lpstr>Blythwood Weekly</vt:lpstr>
      <vt:lpstr>DROP OFF AND PARKING LOT</vt:lpstr>
      <vt:lpstr>PowerPoint Presentation</vt:lpstr>
    </vt:vector>
  </TitlesOfParts>
  <Company>Toronto District School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dc:title>
  <dc:creator>Barone - Pace, Romina</dc:creator>
  <cp:lastModifiedBy>Barone - Pace, Romina</cp:lastModifiedBy>
  <cp:revision>72</cp:revision>
  <cp:lastPrinted>2023-06-26T17:15:52Z</cp:lastPrinted>
  <dcterms:created xsi:type="dcterms:W3CDTF">2020-09-10T18:38:05Z</dcterms:created>
  <dcterms:modified xsi:type="dcterms:W3CDTF">2023-08-29T18:15:52Z</dcterms:modified>
</cp:coreProperties>
</file>