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972800" cy="10972800"/>
  <p:notesSz cx="6858000" cy="9144000"/>
  <p:embeddedFontLst>
    <p:embeddedFont>
      <p:font typeface="Playfair Display" panose="020B0604020202020204" charset="0"/>
      <p:regular r:id="rId19"/>
      <p:bold r:id="rId20"/>
      <p:italic r:id="rId21"/>
      <p:boldItalic r:id="rId22"/>
    </p:embeddedFont>
    <p:embeddedFont>
      <p:font typeface="Bungee" panose="020B0604020202020204" charset="0"/>
      <p:regular r:id="rId23"/>
    </p:embeddedFont>
    <p:embeddedFont>
      <p:font typeface="Merriweather" panose="020B0604020202020204" charset="0"/>
      <p:regular r:id="rId24"/>
      <p:bold r:id="rId25"/>
      <p:italic r:id="rId26"/>
      <p:boldItalic r:id="rId27"/>
    </p:embeddedFont>
    <p:embeddedFont>
      <p:font typeface="Pangolin" panose="020B0604020202020204" charset="0"/>
      <p:regular r:id="rId28"/>
    </p:embeddedFont>
    <p:embeddedFont>
      <p:font typeface="Bitter" panose="020B0604020202020204" charset="0"/>
      <p:regular r:id="rId29"/>
      <p:bold r:id="rId30"/>
      <p:italic r:id="rId31"/>
    </p:embeddedFont>
    <p:embeddedFont>
      <p:font typeface="Alegreya"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456">
          <p15:clr>
            <a:srgbClr val="A4A3A4"/>
          </p15:clr>
        </p15:guide>
        <p15:guide id="2" pos="345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hVXHbVMZT/LCkok2bxF1dsXcY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C289160-00AC-462F-B4AD-C15195FF374F}">
  <a:tblStyle styleId="{8C289160-00AC-462F-B4AD-C15195FF374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9" d="100"/>
          <a:sy n="29" d="100"/>
        </p:scale>
        <p:origin x="-828" y="-138"/>
      </p:cViewPr>
      <p:guideLst>
        <p:guide orient="horz" pos="3456"/>
        <p:guide pos="34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816"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3682456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6081089d4_0_0: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6081089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1: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6081089d4_0_7:notes"/>
          <p:cNvSpPr>
            <a:spLocks noGrp="1" noRot="1" noChangeAspect="1"/>
          </p:cNvSpPr>
          <p:nvPr>
            <p:ph type="sldImg" idx="2"/>
          </p:nvPr>
        </p:nvSpPr>
        <p:spPr>
          <a:xfrm>
            <a:off x="1714500" y="685800"/>
            <a:ext cx="3429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6081089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txBox="1">
            <a:spLocks noGrp="1"/>
          </p:cNvSpPr>
          <p:nvPr>
            <p:ph type="ctrTitle"/>
          </p:nvPr>
        </p:nvSpPr>
        <p:spPr>
          <a:xfrm>
            <a:off x="374050" y="1588427"/>
            <a:ext cx="10224600" cy="4378800"/>
          </a:xfrm>
          <a:prstGeom prst="rect">
            <a:avLst/>
          </a:prstGeom>
          <a:noFill/>
          <a:ln>
            <a:noFill/>
          </a:ln>
        </p:spPr>
        <p:txBody>
          <a:bodyPr spcFirstLastPara="1" wrap="square" lIns="138150" tIns="138150" rIns="138150" bIns="138150" anchor="b" anchorCtr="0">
            <a:noAutofit/>
          </a:bodyPr>
          <a:lstStyle>
            <a:lvl1pPr lvl="0" algn="ctr">
              <a:lnSpc>
                <a:spcPct val="100000"/>
              </a:lnSpc>
              <a:spcBef>
                <a:spcPts val="0"/>
              </a:spcBef>
              <a:spcAft>
                <a:spcPts val="0"/>
              </a:spcAft>
              <a:buSzPts val="7900"/>
              <a:buNone/>
              <a:defRPr sz="7900"/>
            </a:lvl1pPr>
            <a:lvl2pPr lvl="1" algn="ctr">
              <a:lnSpc>
                <a:spcPct val="100000"/>
              </a:lnSpc>
              <a:spcBef>
                <a:spcPts val="0"/>
              </a:spcBef>
              <a:spcAft>
                <a:spcPts val="0"/>
              </a:spcAft>
              <a:buSzPts val="7900"/>
              <a:buNone/>
              <a:defRPr sz="7900"/>
            </a:lvl2pPr>
            <a:lvl3pPr lvl="2" algn="ctr">
              <a:lnSpc>
                <a:spcPct val="100000"/>
              </a:lnSpc>
              <a:spcBef>
                <a:spcPts val="0"/>
              </a:spcBef>
              <a:spcAft>
                <a:spcPts val="0"/>
              </a:spcAft>
              <a:buSzPts val="7900"/>
              <a:buNone/>
              <a:defRPr sz="7900"/>
            </a:lvl3pPr>
            <a:lvl4pPr lvl="3" algn="ctr">
              <a:lnSpc>
                <a:spcPct val="100000"/>
              </a:lnSpc>
              <a:spcBef>
                <a:spcPts val="0"/>
              </a:spcBef>
              <a:spcAft>
                <a:spcPts val="0"/>
              </a:spcAft>
              <a:buSzPts val="7900"/>
              <a:buNone/>
              <a:defRPr sz="7900"/>
            </a:lvl4pPr>
            <a:lvl5pPr lvl="4" algn="ctr">
              <a:lnSpc>
                <a:spcPct val="100000"/>
              </a:lnSpc>
              <a:spcBef>
                <a:spcPts val="0"/>
              </a:spcBef>
              <a:spcAft>
                <a:spcPts val="0"/>
              </a:spcAft>
              <a:buSzPts val="7900"/>
              <a:buNone/>
              <a:defRPr sz="7900"/>
            </a:lvl5pPr>
            <a:lvl6pPr lvl="5" algn="ctr">
              <a:lnSpc>
                <a:spcPct val="100000"/>
              </a:lnSpc>
              <a:spcBef>
                <a:spcPts val="0"/>
              </a:spcBef>
              <a:spcAft>
                <a:spcPts val="0"/>
              </a:spcAft>
              <a:buSzPts val="7900"/>
              <a:buNone/>
              <a:defRPr sz="7900"/>
            </a:lvl6pPr>
            <a:lvl7pPr lvl="6" algn="ctr">
              <a:lnSpc>
                <a:spcPct val="100000"/>
              </a:lnSpc>
              <a:spcBef>
                <a:spcPts val="0"/>
              </a:spcBef>
              <a:spcAft>
                <a:spcPts val="0"/>
              </a:spcAft>
              <a:buSzPts val="7900"/>
              <a:buNone/>
              <a:defRPr sz="7900"/>
            </a:lvl7pPr>
            <a:lvl8pPr lvl="7" algn="ctr">
              <a:lnSpc>
                <a:spcPct val="100000"/>
              </a:lnSpc>
              <a:spcBef>
                <a:spcPts val="0"/>
              </a:spcBef>
              <a:spcAft>
                <a:spcPts val="0"/>
              </a:spcAft>
              <a:buSzPts val="7900"/>
              <a:buNone/>
              <a:defRPr sz="7900"/>
            </a:lvl8pPr>
            <a:lvl9pPr lvl="8" algn="ctr">
              <a:lnSpc>
                <a:spcPct val="100000"/>
              </a:lnSpc>
              <a:spcBef>
                <a:spcPts val="0"/>
              </a:spcBef>
              <a:spcAft>
                <a:spcPts val="0"/>
              </a:spcAft>
              <a:buSzPts val="7900"/>
              <a:buNone/>
              <a:defRPr sz="7900"/>
            </a:lvl9pPr>
          </a:lstStyle>
          <a:p>
            <a:endParaRPr/>
          </a:p>
        </p:txBody>
      </p:sp>
      <p:sp>
        <p:nvSpPr>
          <p:cNvPr id="11" name="Google Shape;11;p18"/>
          <p:cNvSpPr txBox="1">
            <a:spLocks noGrp="1"/>
          </p:cNvSpPr>
          <p:nvPr>
            <p:ph type="subTitle" idx="1"/>
          </p:nvPr>
        </p:nvSpPr>
        <p:spPr>
          <a:xfrm>
            <a:off x="374040" y="6046133"/>
            <a:ext cx="10224600" cy="1690800"/>
          </a:xfrm>
          <a:prstGeom prst="rect">
            <a:avLst/>
          </a:prstGeom>
          <a:noFill/>
          <a:ln>
            <a:noFill/>
          </a:ln>
        </p:spPr>
        <p:txBody>
          <a:bodyPr spcFirstLastPara="1" wrap="square" lIns="138150" tIns="138150" rIns="138150" bIns="138150" anchor="t"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 name="Google Shape;12;p18"/>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7"/>
          <p:cNvSpPr txBox="1">
            <a:spLocks noGrp="1"/>
          </p:cNvSpPr>
          <p:nvPr>
            <p:ph type="title" hasCustomPrompt="1"/>
          </p:nvPr>
        </p:nvSpPr>
        <p:spPr>
          <a:xfrm>
            <a:off x="374040" y="2359733"/>
            <a:ext cx="10224600" cy="4188900"/>
          </a:xfrm>
          <a:prstGeom prst="rect">
            <a:avLst/>
          </a:prstGeom>
          <a:noFill/>
          <a:ln>
            <a:noFill/>
          </a:ln>
        </p:spPr>
        <p:txBody>
          <a:bodyPr spcFirstLastPara="1" wrap="square" lIns="138150" tIns="138150" rIns="138150" bIns="138150" anchor="b" anchorCtr="0">
            <a:noAutofit/>
          </a:bodyPr>
          <a:lstStyle>
            <a:lvl1pPr lvl="0" algn="ctr">
              <a:lnSpc>
                <a:spcPct val="100000"/>
              </a:lnSpc>
              <a:spcBef>
                <a:spcPts val="0"/>
              </a:spcBef>
              <a:spcAft>
                <a:spcPts val="0"/>
              </a:spcAft>
              <a:buSzPts val="18100"/>
              <a:buNone/>
              <a:defRPr sz="18100"/>
            </a:lvl1pPr>
            <a:lvl2pPr lvl="1" algn="ctr">
              <a:lnSpc>
                <a:spcPct val="100000"/>
              </a:lnSpc>
              <a:spcBef>
                <a:spcPts val="0"/>
              </a:spcBef>
              <a:spcAft>
                <a:spcPts val="0"/>
              </a:spcAft>
              <a:buSzPts val="18100"/>
              <a:buNone/>
              <a:defRPr sz="18100"/>
            </a:lvl2pPr>
            <a:lvl3pPr lvl="2" algn="ctr">
              <a:lnSpc>
                <a:spcPct val="100000"/>
              </a:lnSpc>
              <a:spcBef>
                <a:spcPts val="0"/>
              </a:spcBef>
              <a:spcAft>
                <a:spcPts val="0"/>
              </a:spcAft>
              <a:buSzPts val="18100"/>
              <a:buNone/>
              <a:defRPr sz="18100"/>
            </a:lvl3pPr>
            <a:lvl4pPr lvl="3" algn="ctr">
              <a:lnSpc>
                <a:spcPct val="100000"/>
              </a:lnSpc>
              <a:spcBef>
                <a:spcPts val="0"/>
              </a:spcBef>
              <a:spcAft>
                <a:spcPts val="0"/>
              </a:spcAft>
              <a:buSzPts val="18100"/>
              <a:buNone/>
              <a:defRPr sz="18100"/>
            </a:lvl4pPr>
            <a:lvl5pPr lvl="4" algn="ctr">
              <a:lnSpc>
                <a:spcPct val="100000"/>
              </a:lnSpc>
              <a:spcBef>
                <a:spcPts val="0"/>
              </a:spcBef>
              <a:spcAft>
                <a:spcPts val="0"/>
              </a:spcAft>
              <a:buSzPts val="18100"/>
              <a:buNone/>
              <a:defRPr sz="18100"/>
            </a:lvl5pPr>
            <a:lvl6pPr lvl="5" algn="ctr">
              <a:lnSpc>
                <a:spcPct val="100000"/>
              </a:lnSpc>
              <a:spcBef>
                <a:spcPts val="0"/>
              </a:spcBef>
              <a:spcAft>
                <a:spcPts val="0"/>
              </a:spcAft>
              <a:buSzPts val="18100"/>
              <a:buNone/>
              <a:defRPr sz="18100"/>
            </a:lvl6pPr>
            <a:lvl7pPr lvl="6" algn="ctr">
              <a:lnSpc>
                <a:spcPct val="100000"/>
              </a:lnSpc>
              <a:spcBef>
                <a:spcPts val="0"/>
              </a:spcBef>
              <a:spcAft>
                <a:spcPts val="0"/>
              </a:spcAft>
              <a:buSzPts val="18100"/>
              <a:buNone/>
              <a:defRPr sz="18100"/>
            </a:lvl7pPr>
            <a:lvl8pPr lvl="7" algn="ctr">
              <a:lnSpc>
                <a:spcPct val="100000"/>
              </a:lnSpc>
              <a:spcBef>
                <a:spcPts val="0"/>
              </a:spcBef>
              <a:spcAft>
                <a:spcPts val="0"/>
              </a:spcAft>
              <a:buSzPts val="18100"/>
              <a:buNone/>
              <a:defRPr sz="18100"/>
            </a:lvl8pPr>
            <a:lvl9pPr lvl="8" algn="ctr">
              <a:lnSpc>
                <a:spcPct val="100000"/>
              </a:lnSpc>
              <a:spcBef>
                <a:spcPts val="0"/>
              </a:spcBef>
              <a:spcAft>
                <a:spcPts val="0"/>
              </a:spcAft>
              <a:buSzPts val="18100"/>
              <a:buNone/>
              <a:defRPr sz="18100"/>
            </a:lvl9pPr>
          </a:lstStyle>
          <a:p>
            <a:r>
              <a:t>xx%</a:t>
            </a:r>
          </a:p>
        </p:txBody>
      </p:sp>
      <p:sp>
        <p:nvSpPr>
          <p:cNvPr id="46" name="Google Shape;46;p27"/>
          <p:cNvSpPr txBox="1">
            <a:spLocks noGrp="1"/>
          </p:cNvSpPr>
          <p:nvPr>
            <p:ph type="body" idx="1"/>
          </p:nvPr>
        </p:nvSpPr>
        <p:spPr>
          <a:xfrm>
            <a:off x="374040" y="6724747"/>
            <a:ext cx="10224600" cy="2775000"/>
          </a:xfrm>
          <a:prstGeom prst="rect">
            <a:avLst/>
          </a:prstGeom>
          <a:noFill/>
          <a:ln>
            <a:noFill/>
          </a:ln>
        </p:spPr>
        <p:txBody>
          <a:bodyPr spcFirstLastPara="1" wrap="square" lIns="138150" tIns="138150" rIns="138150" bIns="138150" anchor="t" anchorCtr="0">
            <a:noAutofit/>
          </a:bodyPr>
          <a:lstStyle>
            <a:lvl1pPr marL="457200" lvl="0" indent="-400050" algn="ctr">
              <a:lnSpc>
                <a:spcPct val="115000"/>
              </a:lnSpc>
              <a:spcBef>
                <a:spcPts val="0"/>
              </a:spcBef>
              <a:spcAft>
                <a:spcPts val="0"/>
              </a:spcAft>
              <a:buSzPts val="2700"/>
              <a:buChar char="●"/>
              <a:defRPr/>
            </a:lvl1pPr>
            <a:lvl2pPr marL="914400" lvl="1" indent="-361950" algn="ctr">
              <a:lnSpc>
                <a:spcPct val="115000"/>
              </a:lnSpc>
              <a:spcBef>
                <a:spcPts val="2400"/>
              </a:spcBef>
              <a:spcAft>
                <a:spcPts val="0"/>
              </a:spcAft>
              <a:buSzPts val="2100"/>
              <a:buChar char="○"/>
              <a:defRPr/>
            </a:lvl2pPr>
            <a:lvl3pPr marL="1371600" lvl="2" indent="-361950" algn="ctr">
              <a:lnSpc>
                <a:spcPct val="115000"/>
              </a:lnSpc>
              <a:spcBef>
                <a:spcPts val="2400"/>
              </a:spcBef>
              <a:spcAft>
                <a:spcPts val="0"/>
              </a:spcAft>
              <a:buSzPts val="2100"/>
              <a:buChar char="■"/>
              <a:defRPr/>
            </a:lvl3pPr>
            <a:lvl4pPr marL="1828800" lvl="3" indent="-361950" algn="ctr">
              <a:lnSpc>
                <a:spcPct val="115000"/>
              </a:lnSpc>
              <a:spcBef>
                <a:spcPts val="2400"/>
              </a:spcBef>
              <a:spcAft>
                <a:spcPts val="0"/>
              </a:spcAft>
              <a:buSzPts val="2100"/>
              <a:buChar char="●"/>
              <a:defRPr/>
            </a:lvl4pPr>
            <a:lvl5pPr marL="2286000" lvl="4" indent="-361950" algn="ctr">
              <a:lnSpc>
                <a:spcPct val="115000"/>
              </a:lnSpc>
              <a:spcBef>
                <a:spcPts val="2400"/>
              </a:spcBef>
              <a:spcAft>
                <a:spcPts val="0"/>
              </a:spcAft>
              <a:buSzPts val="2100"/>
              <a:buChar char="○"/>
              <a:defRPr/>
            </a:lvl5pPr>
            <a:lvl6pPr marL="2743200" lvl="5" indent="-361950" algn="ctr">
              <a:lnSpc>
                <a:spcPct val="115000"/>
              </a:lnSpc>
              <a:spcBef>
                <a:spcPts val="2400"/>
              </a:spcBef>
              <a:spcAft>
                <a:spcPts val="0"/>
              </a:spcAft>
              <a:buSzPts val="2100"/>
              <a:buChar char="■"/>
              <a:defRPr/>
            </a:lvl6pPr>
            <a:lvl7pPr marL="3200400" lvl="6" indent="-361950" algn="ctr">
              <a:lnSpc>
                <a:spcPct val="115000"/>
              </a:lnSpc>
              <a:spcBef>
                <a:spcPts val="2400"/>
              </a:spcBef>
              <a:spcAft>
                <a:spcPts val="0"/>
              </a:spcAft>
              <a:buSzPts val="2100"/>
              <a:buChar char="●"/>
              <a:defRPr/>
            </a:lvl7pPr>
            <a:lvl8pPr marL="3657600" lvl="7" indent="-361950" algn="ctr">
              <a:lnSpc>
                <a:spcPct val="115000"/>
              </a:lnSpc>
              <a:spcBef>
                <a:spcPts val="2400"/>
              </a:spcBef>
              <a:spcAft>
                <a:spcPts val="0"/>
              </a:spcAft>
              <a:buSzPts val="2100"/>
              <a:buChar char="○"/>
              <a:defRPr/>
            </a:lvl8pPr>
            <a:lvl9pPr marL="4114800" lvl="8" indent="-361950" algn="ctr">
              <a:lnSpc>
                <a:spcPct val="115000"/>
              </a:lnSpc>
              <a:spcBef>
                <a:spcPts val="2400"/>
              </a:spcBef>
              <a:spcAft>
                <a:spcPts val="2400"/>
              </a:spcAft>
              <a:buSzPts val="2100"/>
              <a:buChar char="■"/>
              <a:defRPr/>
            </a:lvl9pPr>
          </a:lstStyle>
          <a:p>
            <a:endParaRPr/>
          </a:p>
        </p:txBody>
      </p:sp>
      <p:sp>
        <p:nvSpPr>
          <p:cNvPr id="47" name="Google Shape;47;p27"/>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8"/>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374040" y="4588480"/>
            <a:ext cx="10224600" cy="1795800"/>
          </a:xfrm>
          <a:prstGeom prst="rect">
            <a:avLst/>
          </a:prstGeom>
          <a:noFill/>
          <a:ln>
            <a:noFill/>
          </a:ln>
        </p:spPr>
        <p:txBody>
          <a:bodyPr spcFirstLastPara="1" wrap="square" lIns="138150" tIns="138150" rIns="138150" bIns="138150" anchor="ctr"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5" name="Google Shape;15;p19"/>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0"/>
          <p:cNvSpPr txBox="1">
            <a:spLocks noGrp="1"/>
          </p:cNvSpPr>
          <p:nvPr>
            <p:ph type="title"/>
          </p:nvPr>
        </p:nvSpPr>
        <p:spPr>
          <a:xfrm>
            <a:off x="374040" y="949387"/>
            <a:ext cx="10224600" cy="1221900"/>
          </a:xfrm>
          <a:prstGeom prst="rect">
            <a:avLst/>
          </a:prstGeom>
          <a:noFill/>
          <a:ln>
            <a:noFill/>
          </a:ln>
        </p:spPr>
        <p:txBody>
          <a:bodyPr spcFirstLastPara="1" wrap="square" lIns="138150" tIns="138150" rIns="138150" bIns="138150"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8" name="Google Shape;18;p20"/>
          <p:cNvSpPr txBox="1">
            <a:spLocks noGrp="1"/>
          </p:cNvSpPr>
          <p:nvPr>
            <p:ph type="body" idx="1"/>
          </p:nvPr>
        </p:nvSpPr>
        <p:spPr>
          <a:xfrm>
            <a:off x="374040" y="2458613"/>
            <a:ext cx="10224600" cy="7288200"/>
          </a:xfrm>
          <a:prstGeom prst="rect">
            <a:avLst/>
          </a:prstGeom>
          <a:noFill/>
          <a:ln>
            <a:noFill/>
          </a:ln>
        </p:spPr>
        <p:txBody>
          <a:bodyPr spcFirstLastPara="1" wrap="square" lIns="138150" tIns="138150" rIns="138150" bIns="138150" anchor="t" anchorCtr="0">
            <a:noAutofit/>
          </a:bodyPr>
          <a:lstStyle>
            <a:lvl1pPr marL="457200" lvl="0" indent="-400050" algn="l">
              <a:lnSpc>
                <a:spcPct val="115000"/>
              </a:lnSpc>
              <a:spcBef>
                <a:spcPts val="0"/>
              </a:spcBef>
              <a:spcAft>
                <a:spcPts val="0"/>
              </a:spcAft>
              <a:buSzPts val="2700"/>
              <a:buChar char="●"/>
              <a:defRPr/>
            </a:lvl1pPr>
            <a:lvl2pPr marL="914400" lvl="1" indent="-361950" algn="l">
              <a:lnSpc>
                <a:spcPct val="115000"/>
              </a:lnSpc>
              <a:spcBef>
                <a:spcPts val="2400"/>
              </a:spcBef>
              <a:spcAft>
                <a:spcPts val="0"/>
              </a:spcAft>
              <a:buSzPts val="2100"/>
              <a:buChar char="○"/>
              <a:defRPr/>
            </a:lvl2pPr>
            <a:lvl3pPr marL="1371600" lvl="2" indent="-361950" algn="l">
              <a:lnSpc>
                <a:spcPct val="115000"/>
              </a:lnSpc>
              <a:spcBef>
                <a:spcPts val="2400"/>
              </a:spcBef>
              <a:spcAft>
                <a:spcPts val="0"/>
              </a:spcAft>
              <a:buSzPts val="2100"/>
              <a:buChar char="■"/>
              <a:defRPr/>
            </a:lvl3pPr>
            <a:lvl4pPr marL="1828800" lvl="3" indent="-361950" algn="l">
              <a:lnSpc>
                <a:spcPct val="115000"/>
              </a:lnSpc>
              <a:spcBef>
                <a:spcPts val="2400"/>
              </a:spcBef>
              <a:spcAft>
                <a:spcPts val="0"/>
              </a:spcAft>
              <a:buSzPts val="2100"/>
              <a:buChar char="●"/>
              <a:defRPr/>
            </a:lvl4pPr>
            <a:lvl5pPr marL="2286000" lvl="4" indent="-361950" algn="l">
              <a:lnSpc>
                <a:spcPct val="115000"/>
              </a:lnSpc>
              <a:spcBef>
                <a:spcPts val="2400"/>
              </a:spcBef>
              <a:spcAft>
                <a:spcPts val="0"/>
              </a:spcAft>
              <a:buSzPts val="2100"/>
              <a:buChar char="○"/>
              <a:defRPr/>
            </a:lvl5pPr>
            <a:lvl6pPr marL="2743200" lvl="5" indent="-361950" algn="l">
              <a:lnSpc>
                <a:spcPct val="115000"/>
              </a:lnSpc>
              <a:spcBef>
                <a:spcPts val="2400"/>
              </a:spcBef>
              <a:spcAft>
                <a:spcPts val="0"/>
              </a:spcAft>
              <a:buSzPts val="2100"/>
              <a:buChar char="■"/>
              <a:defRPr/>
            </a:lvl6pPr>
            <a:lvl7pPr marL="3200400" lvl="6" indent="-361950" algn="l">
              <a:lnSpc>
                <a:spcPct val="115000"/>
              </a:lnSpc>
              <a:spcBef>
                <a:spcPts val="2400"/>
              </a:spcBef>
              <a:spcAft>
                <a:spcPts val="0"/>
              </a:spcAft>
              <a:buSzPts val="2100"/>
              <a:buChar char="●"/>
              <a:defRPr/>
            </a:lvl7pPr>
            <a:lvl8pPr marL="3657600" lvl="7" indent="-361950" algn="l">
              <a:lnSpc>
                <a:spcPct val="115000"/>
              </a:lnSpc>
              <a:spcBef>
                <a:spcPts val="2400"/>
              </a:spcBef>
              <a:spcAft>
                <a:spcPts val="0"/>
              </a:spcAft>
              <a:buSzPts val="2100"/>
              <a:buChar char="○"/>
              <a:defRPr/>
            </a:lvl8pPr>
            <a:lvl9pPr marL="4114800" lvl="8" indent="-361950" algn="l">
              <a:lnSpc>
                <a:spcPct val="115000"/>
              </a:lnSpc>
              <a:spcBef>
                <a:spcPts val="2400"/>
              </a:spcBef>
              <a:spcAft>
                <a:spcPts val="2400"/>
              </a:spcAft>
              <a:buSzPts val="2100"/>
              <a:buChar char="■"/>
              <a:defRPr/>
            </a:lvl9pPr>
          </a:lstStyle>
          <a:p>
            <a:endParaRPr/>
          </a:p>
        </p:txBody>
      </p:sp>
      <p:sp>
        <p:nvSpPr>
          <p:cNvPr id="19" name="Google Shape;19;p20"/>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374040" y="949387"/>
            <a:ext cx="10224600" cy="1221900"/>
          </a:xfrm>
          <a:prstGeom prst="rect">
            <a:avLst/>
          </a:prstGeom>
          <a:noFill/>
          <a:ln>
            <a:noFill/>
          </a:ln>
        </p:spPr>
        <p:txBody>
          <a:bodyPr spcFirstLastPara="1" wrap="square" lIns="138150" tIns="138150" rIns="138150" bIns="138150"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2" name="Google Shape;22;p21"/>
          <p:cNvSpPr txBox="1">
            <a:spLocks noGrp="1"/>
          </p:cNvSpPr>
          <p:nvPr>
            <p:ph type="body" idx="1"/>
          </p:nvPr>
        </p:nvSpPr>
        <p:spPr>
          <a:xfrm>
            <a:off x="374040" y="2458613"/>
            <a:ext cx="4800000" cy="7288200"/>
          </a:xfrm>
          <a:prstGeom prst="rect">
            <a:avLst/>
          </a:prstGeom>
          <a:noFill/>
          <a:ln>
            <a:noFill/>
          </a:ln>
        </p:spPr>
        <p:txBody>
          <a:bodyPr spcFirstLastPara="1" wrap="square" lIns="138150" tIns="138150" rIns="138150" bIns="138150" anchor="t" anchorCtr="0">
            <a:noAutofit/>
          </a:bodyPr>
          <a:lstStyle>
            <a:lvl1pPr marL="457200" lvl="0" indent="-361950" algn="l">
              <a:lnSpc>
                <a:spcPct val="115000"/>
              </a:lnSpc>
              <a:spcBef>
                <a:spcPts val="0"/>
              </a:spcBef>
              <a:spcAft>
                <a:spcPts val="0"/>
              </a:spcAft>
              <a:buSzPts val="2100"/>
              <a:buChar char="●"/>
              <a:defRPr sz="2100"/>
            </a:lvl1pPr>
            <a:lvl2pPr marL="914400" lvl="1" indent="-342900" algn="l">
              <a:lnSpc>
                <a:spcPct val="115000"/>
              </a:lnSpc>
              <a:spcBef>
                <a:spcPts val="2400"/>
              </a:spcBef>
              <a:spcAft>
                <a:spcPts val="0"/>
              </a:spcAft>
              <a:buSzPts val="1800"/>
              <a:buChar char="○"/>
              <a:defRPr sz="1800"/>
            </a:lvl2pPr>
            <a:lvl3pPr marL="1371600" lvl="2" indent="-342900" algn="l">
              <a:lnSpc>
                <a:spcPct val="115000"/>
              </a:lnSpc>
              <a:spcBef>
                <a:spcPts val="2400"/>
              </a:spcBef>
              <a:spcAft>
                <a:spcPts val="0"/>
              </a:spcAft>
              <a:buSzPts val="1800"/>
              <a:buChar char="■"/>
              <a:defRPr sz="1800"/>
            </a:lvl3pPr>
            <a:lvl4pPr marL="1828800" lvl="3" indent="-342900" algn="l">
              <a:lnSpc>
                <a:spcPct val="115000"/>
              </a:lnSpc>
              <a:spcBef>
                <a:spcPts val="2400"/>
              </a:spcBef>
              <a:spcAft>
                <a:spcPts val="0"/>
              </a:spcAft>
              <a:buSzPts val="1800"/>
              <a:buChar char="●"/>
              <a:defRPr sz="1800"/>
            </a:lvl4pPr>
            <a:lvl5pPr marL="2286000" lvl="4" indent="-342900" algn="l">
              <a:lnSpc>
                <a:spcPct val="115000"/>
              </a:lnSpc>
              <a:spcBef>
                <a:spcPts val="2400"/>
              </a:spcBef>
              <a:spcAft>
                <a:spcPts val="0"/>
              </a:spcAft>
              <a:buSzPts val="1800"/>
              <a:buChar char="○"/>
              <a:defRPr sz="1800"/>
            </a:lvl5pPr>
            <a:lvl6pPr marL="2743200" lvl="5" indent="-342900" algn="l">
              <a:lnSpc>
                <a:spcPct val="115000"/>
              </a:lnSpc>
              <a:spcBef>
                <a:spcPts val="2400"/>
              </a:spcBef>
              <a:spcAft>
                <a:spcPts val="0"/>
              </a:spcAft>
              <a:buSzPts val="1800"/>
              <a:buChar char="■"/>
              <a:defRPr sz="1800"/>
            </a:lvl6pPr>
            <a:lvl7pPr marL="3200400" lvl="6" indent="-342900" algn="l">
              <a:lnSpc>
                <a:spcPct val="115000"/>
              </a:lnSpc>
              <a:spcBef>
                <a:spcPts val="2400"/>
              </a:spcBef>
              <a:spcAft>
                <a:spcPts val="0"/>
              </a:spcAft>
              <a:buSzPts val="1800"/>
              <a:buChar char="●"/>
              <a:defRPr sz="1800"/>
            </a:lvl7pPr>
            <a:lvl8pPr marL="3657600" lvl="7" indent="-342900" algn="l">
              <a:lnSpc>
                <a:spcPct val="115000"/>
              </a:lnSpc>
              <a:spcBef>
                <a:spcPts val="2400"/>
              </a:spcBef>
              <a:spcAft>
                <a:spcPts val="0"/>
              </a:spcAft>
              <a:buSzPts val="1800"/>
              <a:buChar char="○"/>
              <a:defRPr sz="1800"/>
            </a:lvl8pPr>
            <a:lvl9pPr marL="4114800" lvl="8" indent="-342900" algn="l">
              <a:lnSpc>
                <a:spcPct val="115000"/>
              </a:lnSpc>
              <a:spcBef>
                <a:spcPts val="2400"/>
              </a:spcBef>
              <a:spcAft>
                <a:spcPts val="2400"/>
              </a:spcAft>
              <a:buSzPts val="1800"/>
              <a:buChar char="■"/>
              <a:defRPr sz="1800"/>
            </a:lvl9pPr>
          </a:lstStyle>
          <a:p>
            <a:endParaRPr/>
          </a:p>
        </p:txBody>
      </p:sp>
      <p:sp>
        <p:nvSpPr>
          <p:cNvPr id="23" name="Google Shape;23;p21"/>
          <p:cNvSpPr txBox="1">
            <a:spLocks noGrp="1"/>
          </p:cNvSpPr>
          <p:nvPr>
            <p:ph type="body" idx="2"/>
          </p:nvPr>
        </p:nvSpPr>
        <p:spPr>
          <a:xfrm>
            <a:off x="5798880" y="2458613"/>
            <a:ext cx="4800000" cy="7288200"/>
          </a:xfrm>
          <a:prstGeom prst="rect">
            <a:avLst/>
          </a:prstGeom>
          <a:noFill/>
          <a:ln>
            <a:noFill/>
          </a:ln>
        </p:spPr>
        <p:txBody>
          <a:bodyPr spcFirstLastPara="1" wrap="square" lIns="138150" tIns="138150" rIns="138150" bIns="138150" anchor="t" anchorCtr="0">
            <a:noAutofit/>
          </a:bodyPr>
          <a:lstStyle>
            <a:lvl1pPr marL="457200" lvl="0" indent="-361950" algn="l">
              <a:lnSpc>
                <a:spcPct val="115000"/>
              </a:lnSpc>
              <a:spcBef>
                <a:spcPts val="0"/>
              </a:spcBef>
              <a:spcAft>
                <a:spcPts val="0"/>
              </a:spcAft>
              <a:buSzPts val="2100"/>
              <a:buChar char="●"/>
              <a:defRPr sz="2100"/>
            </a:lvl1pPr>
            <a:lvl2pPr marL="914400" lvl="1" indent="-342900" algn="l">
              <a:lnSpc>
                <a:spcPct val="115000"/>
              </a:lnSpc>
              <a:spcBef>
                <a:spcPts val="2400"/>
              </a:spcBef>
              <a:spcAft>
                <a:spcPts val="0"/>
              </a:spcAft>
              <a:buSzPts val="1800"/>
              <a:buChar char="○"/>
              <a:defRPr sz="1800"/>
            </a:lvl2pPr>
            <a:lvl3pPr marL="1371600" lvl="2" indent="-342900" algn="l">
              <a:lnSpc>
                <a:spcPct val="115000"/>
              </a:lnSpc>
              <a:spcBef>
                <a:spcPts val="2400"/>
              </a:spcBef>
              <a:spcAft>
                <a:spcPts val="0"/>
              </a:spcAft>
              <a:buSzPts val="1800"/>
              <a:buChar char="■"/>
              <a:defRPr sz="1800"/>
            </a:lvl3pPr>
            <a:lvl4pPr marL="1828800" lvl="3" indent="-342900" algn="l">
              <a:lnSpc>
                <a:spcPct val="115000"/>
              </a:lnSpc>
              <a:spcBef>
                <a:spcPts val="2400"/>
              </a:spcBef>
              <a:spcAft>
                <a:spcPts val="0"/>
              </a:spcAft>
              <a:buSzPts val="1800"/>
              <a:buChar char="●"/>
              <a:defRPr sz="1800"/>
            </a:lvl4pPr>
            <a:lvl5pPr marL="2286000" lvl="4" indent="-342900" algn="l">
              <a:lnSpc>
                <a:spcPct val="115000"/>
              </a:lnSpc>
              <a:spcBef>
                <a:spcPts val="2400"/>
              </a:spcBef>
              <a:spcAft>
                <a:spcPts val="0"/>
              </a:spcAft>
              <a:buSzPts val="1800"/>
              <a:buChar char="○"/>
              <a:defRPr sz="1800"/>
            </a:lvl5pPr>
            <a:lvl6pPr marL="2743200" lvl="5" indent="-342900" algn="l">
              <a:lnSpc>
                <a:spcPct val="115000"/>
              </a:lnSpc>
              <a:spcBef>
                <a:spcPts val="2400"/>
              </a:spcBef>
              <a:spcAft>
                <a:spcPts val="0"/>
              </a:spcAft>
              <a:buSzPts val="1800"/>
              <a:buChar char="■"/>
              <a:defRPr sz="1800"/>
            </a:lvl6pPr>
            <a:lvl7pPr marL="3200400" lvl="6" indent="-342900" algn="l">
              <a:lnSpc>
                <a:spcPct val="115000"/>
              </a:lnSpc>
              <a:spcBef>
                <a:spcPts val="2400"/>
              </a:spcBef>
              <a:spcAft>
                <a:spcPts val="0"/>
              </a:spcAft>
              <a:buSzPts val="1800"/>
              <a:buChar char="●"/>
              <a:defRPr sz="1800"/>
            </a:lvl7pPr>
            <a:lvl8pPr marL="3657600" lvl="7" indent="-342900" algn="l">
              <a:lnSpc>
                <a:spcPct val="115000"/>
              </a:lnSpc>
              <a:spcBef>
                <a:spcPts val="2400"/>
              </a:spcBef>
              <a:spcAft>
                <a:spcPts val="0"/>
              </a:spcAft>
              <a:buSzPts val="1800"/>
              <a:buChar char="○"/>
              <a:defRPr sz="1800"/>
            </a:lvl8pPr>
            <a:lvl9pPr marL="4114800" lvl="8" indent="-342900" algn="l">
              <a:lnSpc>
                <a:spcPct val="115000"/>
              </a:lnSpc>
              <a:spcBef>
                <a:spcPts val="2400"/>
              </a:spcBef>
              <a:spcAft>
                <a:spcPts val="2400"/>
              </a:spcAft>
              <a:buSzPts val="1800"/>
              <a:buChar char="■"/>
              <a:defRPr sz="1800"/>
            </a:lvl9pPr>
          </a:lstStyle>
          <a:p>
            <a:endParaRPr/>
          </a:p>
        </p:txBody>
      </p:sp>
      <p:sp>
        <p:nvSpPr>
          <p:cNvPr id="24" name="Google Shape;24;p21"/>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374040" y="949387"/>
            <a:ext cx="10224600" cy="1221900"/>
          </a:xfrm>
          <a:prstGeom prst="rect">
            <a:avLst/>
          </a:prstGeom>
          <a:noFill/>
          <a:ln>
            <a:noFill/>
          </a:ln>
        </p:spPr>
        <p:txBody>
          <a:bodyPr spcFirstLastPara="1" wrap="square" lIns="138150" tIns="138150" rIns="138150" bIns="138150"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22"/>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74040" y="1185280"/>
            <a:ext cx="3369600" cy="1612200"/>
          </a:xfrm>
          <a:prstGeom prst="rect">
            <a:avLst/>
          </a:prstGeom>
          <a:noFill/>
          <a:ln>
            <a:noFill/>
          </a:ln>
        </p:spPr>
        <p:txBody>
          <a:bodyPr spcFirstLastPara="1" wrap="square" lIns="138150" tIns="138150" rIns="138150" bIns="138150" anchor="b"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0" name="Google Shape;30;p23"/>
          <p:cNvSpPr txBox="1">
            <a:spLocks noGrp="1"/>
          </p:cNvSpPr>
          <p:nvPr>
            <p:ph type="body" idx="1"/>
          </p:nvPr>
        </p:nvSpPr>
        <p:spPr>
          <a:xfrm>
            <a:off x="374040" y="2964480"/>
            <a:ext cx="3369600" cy="6782700"/>
          </a:xfrm>
          <a:prstGeom prst="rect">
            <a:avLst/>
          </a:prstGeom>
          <a:noFill/>
          <a:ln>
            <a:noFill/>
          </a:ln>
        </p:spPr>
        <p:txBody>
          <a:bodyPr spcFirstLastPara="1" wrap="square" lIns="138150" tIns="138150" rIns="138150" bIns="138150" anchor="t" anchorCtr="0">
            <a:noAutofit/>
          </a:bodyPr>
          <a:lstStyle>
            <a:lvl1pPr marL="457200" lvl="0" indent="-342900" algn="l">
              <a:lnSpc>
                <a:spcPct val="115000"/>
              </a:lnSpc>
              <a:spcBef>
                <a:spcPts val="0"/>
              </a:spcBef>
              <a:spcAft>
                <a:spcPts val="0"/>
              </a:spcAft>
              <a:buSzPts val="1800"/>
              <a:buChar char="●"/>
              <a:defRPr sz="1800"/>
            </a:lvl1pPr>
            <a:lvl2pPr marL="914400" lvl="1" indent="-342900" algn="l">
              <a:lnSpc>
                <a:spcPct val="115000"/>
              </a:lnSpc>
              <a:spcBef>
                <a:spcPts val="2400"/>
              </a:spcBef>
              <a:spcAft>
                <a:spcPts val="0"/>
              </a:spcAft>
              <a:buSzPts val="1800"/>
              <a:buChar char="○"/>
              <a:defRPr sz="1800"/>
            </a:lvl2pPr>
            <a:lvl3pPr marL="1371600" lvl="2" indent="-342900" algn="l">
              <a:lnSpc>
                <a:spcPct val="115000"/>
              </a:lnSpc>
              <a:spcBef>
                <a:spcPts val="2400"/>
              </a:spcBef>
              <a:spcAft>
                <a:spcPts val="0"/>
              </a:spcAft>
              <a:buSzPts val="1800"/>
              <a:buChar char="■"/>
              <a:defRPr sz="1800"/>
            </a:lvl3pPr>
            <a:lvl4pPr marL="1828800" lvl="3" indent="-342900" algn="l">
              <a:lnSpc>
                <a:spcPct val="115000"/>
              </a:lnSpc>
              <a:spcBef>
                <a:spcPts val="2400"/>
              </a:spcBef>
              <a:spcAft>
                <a:spcPts val="0"/>
              </a:spcAft>
              <a:buSzPts val="1800"/>
              <a:buChar char="●"/>
              <a:defRPr sz="1800"/>
            </a:lvl4pPr>
            <a:lvl5pPr marL="2286000" lvl="4" indent="-342900" algn="l">
              <a:lnSpc>
                <a:spcPct val="115000"/>
              </a:lnSpc>
              <a:spcBef>
                <a:spcPts val="2400"/>
              </a:spcBef>
              <a:spcAft>
                <a:spcPts val="0"/>
              </a:spcAft>
              <a:buSzPts val="1800"/>
              <a:buChar char="○"/>
              <a:defRPr sz="1800"/>
            </a:lvl5pPr>
            <a:lvl6pPr marL="2743200" lvl="5" indent="-342900" algn="l">
              <a:lnSpc>
                <a:spcPct val="115000"/>
              </a:lnSpc>
              <a:spcBef>
                <a:spcPts val="2400"/>
              </a:spcBef>
              <a:spcAft>
                <a:spcPts val="0"/>
              </a:spcAft>
              <a:buSzPts val="1800"/>
              <a:buChar char="■"/>
              <a:defRPr sz="1800"/>
            </a:lvl6pPr>
            <a:lvl7pPr marL="3200400" lvl="6" indent="-342900" algn="l">
              <a:lnSpc>
                <a:spcPct val="115000"/>
              </a:lnSpc>
              <a:spcBef>
                <a:spcPts val="2400"/>
              </a:spcBef>
              <a:spcAft>
                <a:spcPts val="0"/>
              </a:spcAft>
              <a:buSzPts val="1800"/>
              <a:buChar char="●"/>
              <a:defRPr sz="1800"/>
            </a:lvl7pPr>
            <a:lvl8pPr marL="3657600" lvl="7" indent="-342900" algn="l">
              <a:lnSpc>
                <a:spcPct val="115000"/>
              </a:lnSpc>
              <a:spcBef>
                <a:spcPts val="2400"/>
              </a:spcBef>
              <a:spcAft>
                <a:spcPts val="0"/>
              </a:spcAft>
              <a:buSzPts val="1800"/>
              <a:buChar char="○"/>
              <a:defRPr sz="1800"/>
            </a:lvl8pPr>
            <a:lvl9pPr marL="4114800" lvl="8" indent="-342900" algn="l">
              <a:lnSpc>
                <a:spcPct val="115000"/>
              </a:lnSpc>
              <a:spcBef>
                <a:spcPts val="2400"/>
              </a:spcBef>
              <a:spcAft>
                <a:spcPts val="2400"/>
              </a:spcAft>
              <a:buSzPts val="1800"/>
              <a:buChar char="■"/>
              <a:defRPr sz="1800"/>
            </a:lvl9pPr>
          </a:lstStyle>
          <a:p>
            <a:endParaRPr/>
          </a:p>
        </p:txBody>
      </p:sp>
      <p:sp>
        <p:nvSpPr>
          <p:cNvPr id="31" name="Google Shape;31;p23"/>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4"/>
          <p:cNvSpPr txBox="1">
            <a:spLocks noGrp="1"/>
          </p:cNvSpPr>
          <p:nvPr>
            <p:ph type="title"/>
          </p:nvPr>
        </p:nvSpPr>
        <p:spPr>
          <a:xfrm>
            <a:off x="588300" y="960320"/>
            <a:ext cx="7641300" cy="8727000"/>
          </a:xfrm>
          <a:prstGeom prst="rect">
            <a:avLst/>
          </a:prstGeom>
          <a:noFill/>
          <a:ln>
            <a:noFill/>
          </a:ln>
        </p:spPr>
        <p:txBody>
          <a:bodyPr spcFirstLastPara="1" wrap="square" lIns="138150" tIns="138150" rIns="138150" bIns="138150" anchor="ctr" anchorCtr="0">
            <a:noAutofit/>
          </a:bodyPr>
          <a:lstStyle>
            <a:lvl1pPr lvl="0" algn="l">
              <a:lnSpc>
                <a:spcPct val="100000"/>
              </a:lnSpc>
              <a:spcBef>
                <a:spcPts val="0"/>
              </a:spcBef>
              <a:spcAft>
                <a:spcPts val="0"/>
              </a:spcAft>
              <a:buSzPts val="7300"/>
              <a:buNone/>
              <a:defRPr sz="7300"/>
            </a:lvl1pPr>
            <a:lvl2pPr lvl="1" algn="l">
              <a:lnSpc>
                <a:spcPct val="100000"/>
              </a:lnSpc>
              <a:spcBef>
                <a:spcPts val="0"/>
              </a:spcBef>
              <a:spcAft>
                <a:spcPts val="0"/>
              </a:spcAft>
              <a:buSzPts val="7300"/>
              <a:buNone/>
              <a:defRPr sz="7300"/>
            </a:lvl2pPr>
            <a:lvl3pPr lvl="2" algn="l">
              <a:lnSpc>
                <a:spcPct val="100000"/>
              </a:lnSpc>
              <a:spcBef>
                <a:spcPts val="0"/>
              </a:spcBef>
              <a:spcAft>
                <a:spcPts val="0"/>
              </a:spcAft>
              <a:buSzPts val="7300"/>
              <a:buNone/>
              <a:defRPr sz="7300"/>
            </a:lvl3pPr>
            <a:lvl4pPr lvl="3" algn="l">
              <a:lnSpc>
                <a:spcPct val="100000"/>
              </a:lnSpc>
              <a:spcBef>
                <a:spcPts val="0"/>
              </a:spcBef>
              <a:spcAft>
                <a:spcPts val="0"/>
              </a:spcAft>
              <a:buSzPts val="7300"/>
              <a:buNone/>
              <a:defRPr sz="7300"/>
            </a:lvl4pPr>
            <a:lvl5pPr lvl="4" algn="l">
              <a:lnSpc>
                <a:spcPct val="100000"/>
              </a:lnSpc>
              <a:spcBef>
                <a:spcPts val="0"/>
              </a:spcBef>
              <a:spcAft>
                <a:spcPts val="0"/>
              </a:spcAft>
              <a:buSzPts val="7300"/>
              <a:buNone/>
              <a:defRPr sz="7300"/>
            </a:lvl5pPr>
            <a:lvl6pPr lvl="5" algn="l">
              <a:lnSpc>
                <a:spcPct val="100000"/>
              </a:lnSpc>
              <a:spcBef>
                <a:spcPts val="0"/>
              </a:spcBef>
              <a:spcAft>
                <a:spcPts val="0"/>
              </a:spcAft>
              <a:buSzPts val="7300"/>
              <a:buNone/>
              <a:defRPr sz="7300"/>
            </a:lvl6pPr>
            <a:lvl7pPr lvl="6" algn="l">
              <a:lnSpc>
                <a:spcPct val="100000"/>
              </a:lnSpc>
              <a:spcBef>
                <a:spcPts val="0"/>
              </a:spcBef>
              <a:spcAft>
                <a:spcPts val="0"/>
              </a:spcAft>
              <a:buSzPts val="7300"/>
              <a:buNone/>
              <a:defRPr sz="7300"/>
            </a:lvl7pPr>
            <a:lvl8pPr lvl="7" algn="l">
              <a:lnSpc>
                <a:spcPct val="100000"/>
              </a:lnSpc>
              <a:spcBef>
                <a:spcPts val="0"/>
              </a:spcBef>
              <a:spcAft>
                <a:spcPts val="0"/>
              </a:spcAft>
              <a:buSzPts val="7300"/>
              <a:buNone/>
              <a:defRPr sz="7300"/>
            </a:lvl8pPr>
            <a:lvl9pPr lvl="8" algn="l">
              <a:lnSpc>
                <a:spcPct val="100000"/>
              </a:lnSpc>
              <a:spcBef>
                <a:spcPts val="0"/>
              </a:spcBef>
              <a:spcAft>
                <a:spcPts val="0"/>
              </a:spcAft>
              <a:buSzPts val="7300"/>
              <a:buNone/>
              <a:defRPr sz="7300"/>
            </a:lvl9pPr>
          </a:lstStyle>
          <a:p>
            <a:endParaRPr/>
          </a:p>
        </p:txBody>
      </p:sp>
      <p:sp>
        <p:nvSpPr>
          <p:cNvPr id="34" name="Google Shape;34;p24"/>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5"/>
          <p:cNvSpPr/>
          <p:nvPr/>
        </p:nvSpPr>
        <p:spPr>
          <a:xfrm>
            <a:off x="5486400" y="-267"/>
            <a:ext cx="5486400" cy="10972800"/>
          </a:xfrm>
          <a:prstGeom prst="rect">
            <a:avLst/>
          </a:prstGeom>
          <a:solidFill>
            <a:schemeClr val="lt2"/>
          </a:solidFill>
          <a:ln>
            <a:noFill/>
          </a:ln>
        </p:spPr>
        <p:txBody>
          <a:bodyPr spcFirstLastPara="1" wrap="square" lIns="138150" tIns="138150" rIns="138150" bIns="138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5"/>
          <p:cNvSpPr txBox="1">
            <a:spLocks noGrp="1"/>
          </p:cNvSpPr>
          <p:nvPr>
            <p:ph type="title"/>
          </p:nvPr>
        </p:nvSpPr>
        <p:spPr>
          <a:xfrm>
            <a:off x="318600" y="2630773"/>
            <a:ext cx="4854300" cy="3162300"/>
          </a:xfrm>
          <a:prstGeom prst="rect">
            <a:avLst/>
          </a:prstGeom>
          <a:noFill/>
          <a:ln>
            <a:noFill/>
          </a:ln>
        </p:spPr>
        <p:txBody>
          <a:bodyPr spcFirstLastPara="1" wrap="square" lIns="138150" tIns="138150" rIns="138150" bIns="138150" anchor="b" anchorCtr="0">
            <a:noAutofit/>
          </a:bodyPr>
          <a:lstStyle>
            <a:lvl1pPr lvl="0" algn="ctr">
              <a:lnSpc>
                <a:spcPct val="100000"/>
              </a:lnSpc>
              <a:spcBef>
                <a:spcPts val="0"/>
              </a:spcBef>
              <a:spcAft>
                <a:spcPts val="0"/>
              </a:spcAft>
              <a:buSzPts val="6300"/>
              <a:buNone/>
              <a:defRPr sz="6300"/>
            </a:lvl1pPr>
            <a:lvl2pPr lvl="1" algn="ctr">
              <a:lnSpc>
                <a:spcPct val="100000"/>
              </a:lnSpc>
              <a:spcBef>
                <a:spcPts val="0"/>
              </a:spcBef>
              <a:spcAft>
                <a:spcPts val="0"/>
              </a:spcAft>
              <a:buSzPts val="6300"/>
              <a:buNone/>
              <a:defRPr sz="6300"/>
            </a:lvl2pPr>
            <a:lvl3pPr lvl="2" algn="ctr">
              <a:lnSpc>
                <a:spcPct val="100000"/>
              </a:lnSpc>
              <a:spcBef>
                <a:spcPts val="0"/>
              </a:spcBef>
              <a:spcAft>
                <a:spcPts val="0"/>
              </a:spcAft>
              <a:buSzPts val="6300"/>
              <a:buNone/>
              <a:defRPr sz="6300"/>
            </a:lvl3pPr>
            <a:lvl4pPr lvl="3" algn="ctr">
              <a:lnSpc>
                <a:spcPct val="100000"/>
              </a:lnSpc>
              <a:spcBef>
                <a:spcPts val="0"/>
              </a:spcBef>
              <a:spcAft>
                <a:spcPts val="0"/>
              </a:spcAft>
              <a:buSzPts val="6300"/>
              <a:buNone/>
              <a:defRPr sz="6300"/>
            </a:lvl4pPr>
            <a:lvl5pPr lvl="4" algn="ctr">
              <a:lnSpc>
                <a:spcPct val="100000"/>
              </a:lnSpc>
              <a:spcBef>
                <a:spcPts val="0"/>
              </a:spcBef>
              <a:spcAft>
                <a:spcPts val="0"/>
              </a:spcAft>
              <a:buSzPts val="6300"/>
              <a:buNone/>
              <a:defRPr sz="6300"/>
            </a:lvl5pPr>
            <a:lvl6pPr lvl="5" algn="ctr">
              <a:lnSpc>
                <a:spcPct val="100000"/>
              </a:lnSpc>
              <a:spcBef>
                <a:spcPts val="0"/>
              </a:spcBef>
              <a:spcAft>
                <a:spcPts val="0"/>
              </a:spcAft>
              <a:buSzPts val="6300"/>
              <a:buNone/>
              <a:defRPr sz="6300"/>
            </a:lvl6pPr>
            <a:lvl7pPr lvl="6" algn="ctr">
              <a:lnSpc>
                <a:spcPct val="100000"/>
              </a:lnSpc>
              <a:spcBef>
                <a:spcPts val="0"/>
              </a:spcBef>
              <a:spcAft>
                <a:spcPts val="0"/>
              </a:spcAft>
              <a:buSzPts val="6300"/>
              <a:buNone/>
              <a:defRPr sz="6300"/>
            </a:lvl7pPr>
            <a:lvl8pPr lvl="7" algn="ctr">
              <a:lnSpc>
                <a:spcPct val="100000"/>
              </a:lnSpc>
              <a:spcBef>
                <a:spcPts val="0"/>
              </a:spcBef>
              <a:spcAft>
                <a:spcPts val="0"/>
              </a:spcAft>
              <a:buSzPts val="6300"/>
              <a:buNone/>
              <a:defRPr sz="6300"/>
            </a:lvl8pPr>
            <a:lvl9pPr lvl="8" algn="ctr">
              <a:lnSpc>
                <a:spcPct val="100000"/>
              </a:lnSpc>
              <a:spcBef>
                <a:spcPts val="0"/>
              </a:spcBef>
              <a:spcAft>
                <a:spcPts val="0"/>
              </a:spcAft>
              <a:buSzPts val="6300"/>
              <a:buNone/>
              <a:defRPr sz="6300"/>
            </a:lvl9pPr>
          </a:lstStyle>
          <a:p>
            <a:endParaRPr/>
          </a:p>
        </p:txBody>
      </p:sp>
      <p:sp>
        <p:nvSpPr>
          <p:cNvPr id="38" name="Google Shape;38;p25"/>
          <p:cNvSpPr txBox="1">
            <a:spLocks noGrp="1"/>
          </p:cNvSpPr>
          <p:nvPr>
            <p:ph type="subTitle" idx="1"/>
          </p:nvPr>
        </p:nvSpPr>
        <p:spPr>
          <a:xfrm>
            <a:off x="318600" y="5979893"/>
            <a:ext cx="4854300" cy="2634900"/>
          </a:xfrm>
          <a:prstGeom prst="rect">
            <a:avLst/>
          </a:prstGeom>
          <a:noFill/>
          <a:ln>
            <a:noFill/>
          </a:ln>
        </p:spPr>
        <p:txBody>
          <a:bodyPr spcFirstLastPara="1" wrap="square" lIns="138150" tIns="138150" rIns="138150" bIns="138150" anchor="t" anchorCtr="0">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39" name="Google Shape;39;p25"/>
          <p:cNvSpPr txBox="1">
            <a:spLocks noGrp="1"/>
          </p:cNvSpPr>
          <p:nvPr>
            <p:ph type="body" idx="2"/>
          </p:nvPr>
        </p:nvSpPr>
        <p:spPr>
          <a:xfrm>
            <a:off x="5927400" y="1544693"/>
            <a:ext cx="4604400" cy="7882800"/>
          </a:xfrm>
          <a:prstGeom prst="rect">
            <a:avLst/>
          </a:prstGeom>
          <a:noFill/>
          <a:ln>
            <a:noFill/>
          </a:ln>
        </p:spPr>
        <p:txBody>
          <a:bodyPr spcFirstLastPara="1" wrap="square" lIns="138150" tIns="138150" rIns="138150" bIns="138150" anchor="ctr" anchorCtr="0">
            <a:noAutofit/>
          </a:bodyPr>
          <a:lstStyle>
            <a:lvl1pPr marL="457200" lvl="0" indent="-400050" algn="l">
              <a:lnSpc>
                <a:spcPct val="115000"/>
              </a:lnSpc>
              <a:spcBef>
                <a:spcPts val="0"/>
              </a:spcBef>
              <a:spcAft>
                <a:spcPts val="0"/>
              </a:spcAft>
              <a:buSzPts val="2700"/>
              <a:buChar char="●"/>
              <a:defRPr/>
            </a:lvl1pPr>
            <a:lvl2pPr marL="914400" lvl="1" indent="-361950" algn="l">
              <a:lnSpc>
                <a:spcPct val="115000"/>
              </a:lnSpc>
              <a:spcBef>
                <a:spcPts val="2400"/>
              </a:spcBef>
              <a:spcAft>
                <a:spcPts val="0"/>
              </a:spcAft>
              <a:buSzPts val="2100"/>
              <a:buChar char="○"/>
              <a:defRPr/>
            </a:lvl2pPr>
            <a:lvl3pPr marL="1371600" lvl="2" indent="-361950" algn="l">
              <a:lnSpc>
                <a:spcPct val="115000"/>
              </a:lnSpc>
              <a:spcBef>
                <a:spcPts val="2400"/>
              </a:spcBef>
              <a:spcAft>
                <a:spcPts val="0"/>
              </a:spcAft>
              <a:buSzPts val="2100"/>
              <a:buChar char="■"/>
              <a:defRPr/>
            </a:lvl3pPr>
            <a:lvl4pPr marL="1828800" lvl="3" indent="-361950" algn="l">
              <a:lnSpc>
                <a:spcPct val="115000"/>
              </a:lnSpc>
              <a:spcBef>
                <a:spcPts val="2400"/>
              </a:spcBef>
              <a:spcAft>
                <a:spcPts val="0"/>
              </a:spcAft>
              <a:buSzPts val="2100"/>
              <a:buChar char="●"/>
              <a:defRPr/>
            </a:lvl4pPr>
            <a:lvl5pPr marL="2286000" lvl="4" indent="-361950" algn="l">
              <a:lnSpc>
                <a:spcPct val="115000"/>
              </a:lnSpc>
              <a:spcBef>
                <a:spcPts val="2400"/>
              </a:spcBef>
              <a:spcAft>
                <a:spcPts val="0"/>
              </a:spcAft>
              <a:buSzPts val="2100"/>
              <a:buChar char="○"/>
              <a:defRPr/>
            </a:lvl5pPr>
            <a:lvl6pPr marL="2743200" lvl="5" indent="-361950" algn="l">
              <a:lnSpc>
                <a:spcPct val="115000"/>
              </a:lnSpc>
              <a:spcBef>
                <a:spcPts val="2400"/>
              </a:spcBef>
              <a:spcAft>
                <a:spcPts val="0"/>
              </a:spcAft>
              <a:buSzPts val="2100"/>
              <a:buChar char="■"/>
              <a:defRPr/>
            </a:lvl6pPr>
            <a:lvl7pPr marL="3200400" lvl="6" indent="-361950" algn="l">
              <a:lnSpc>
                <a:spcPct val="115000"/>
              </a:lnSpc>
              <a:spcBef>
                <a:spcPts val="2400"/>
              </a:spcBef>
              <a:spcAft>
                <a:spcPts val="0"/>
              </a:spcAft>
              <a:buSzPts val="2100"/>
              <a:buChar char="●"/>
              <a:defRPr/>
            </a:lvl7pPr>
            <a:lvl8pPr marL="3657600" lvl="7" indent="-361950" algn="l">
              <a:lnSpc>
                <a:spcPct val="115000"/>
              </a:lnSpc>
              <a:spcBef>
                <a:spcPts val="2400"/>
              </a:spcBef>
              <a:spcAft>
                <a:spcPts val="0"/>
              </a:spcAft>
              <a:buSzPts val="2100"/>
              <a:buChar char="○"/>
              <a:defRPr/>
            </a:lvl8pPr>
            <a:lvl9pPr marL="4114800" lvl="8" indent="-361950" algn="l">
              <a:lnSpc>
                <a:spcPct val="115000"/>
              </a:lnSpc>
              <a:spcBef>
                <a:spcPts val="2400"/>
              </a:spcBef>
              <a:spcAft>
                <a:spcPts val="2400"/>
              </a:spcAft>
              <a:buSzPts val="2100"/>
              <a:buChar char="■"/>
              <a:defRPr/>
            </a:lvl9pPr>
          </a:lstStyle>
          <a:p>
            <a:endParaRPr/>
          </a:p>
        </p:txBody>
      </p:sp>
      <p:sp>
        <p:nvSpPr>
          <p:cNvPr id="40" name="Google Shape;40;p25"/>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6"/>
          <p:cNvSpPr txBox="1">
            <a:spLocks noGrp="1"/>
          </p:cNvSpPr>
          <p:nvPr>
            <p:ph type="body" idx="1"/>
          </p:nvPr>
        </p:nvSpPr>
        <p:spPr>
          <a:xfrm>
            <a:off x="374040" y="9025227"/>
            <a:ext cx="7198500" cy="1290900"/>
          </a:xfrm>
          <a:prstGeom prst="rect">
            <a:avLst/>
          </a:prstGeom>
          <a:noFill/>
          <a:ln>
            <a:noFill/>
          </a:ln>
        </p:spPr>
        <p:txBody>
          <a:bodyPr spcFirstLastPara="1" wrap="square" lIns="138150" tIns="138150" rIns="138150" bIns="138150" anchor="ctr" anchorCtr="0">
            <a:noAutofit/>
          </a:bodyPr>
          <a:lstStyle>
            <a:lvl1pPr marL="457200" lvl="0" indent="-228600" algn="l">
              <a:lnSpc>
                <a:spcPct val="100000"/>
              </a:lnSpc>
              <a:spcBef>
                <a:spcPts val="0"/>
              </a:spcBef>
              <a:spcAft>
                <a:spcPts val="0"/>
              </a:spcAft>
              <a:buSzPts val="2700"/>
              <a:buNone/>
              <a:defRPr/>
            </a:lvl1pPr>
          </a:lstStyle>
          <a:p>
            <a:endParaRPr/>
          </a:p>
        </p:txBody>
      </p:sp>
      <p:sp>
        <p:nvSpPr>
          <p:cNvPr id="43" name="Google Shape;43;p26"/>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74040" y="949387"/>
            <a:ext cx="10224600" cy="1221900"/>
          </a:xfrm>
          <a:prstGeom prst="rect">
            <a:avLst/>
          </a:prstGeom>
          <a:noFill/>
          <a:ln>
            <a:noFill/>
          </a:ln>
        </p:spPr>
        <p:txBody>
          <a:bodyPr spcFirstLastPara="1" wrap="square" lIns="138150" tIns="138150" rIns="138150" bIns="138150" anchor="t" anchorCtr="0">
            <a:noAutofit/>
          </a:bodyPr>
          <a:lstStyle>
            <a:lvl1pPr marR="0" lvl="0"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374040" y="2458613"/>
            <a:ext cx="10224600" cy="7288200"/>
          </a:xfrm>
          <a:prstGeom prst="rect">
            <a:avLst/>
          </a:prstGeom>
          <a:noFill/>
          <a:ln>
            <a:noFill/>
          </a:ln>
        </p:spPr>
        <p:txBody>
          <a:bodyPr spcFirstLastPara="1" wrap="square" lIns="138150" tIns="138150" rIns="138150" bIns="138150" anchor="t" anchorCtr="0">
            <a:noAutofit/>
          </a:bodyPr>
          <a:lstStyle>
            <a:lvl1pPr marL="457200" marR="0" lvl="0" indent="-400050" algn="l" rtl="0">
              <a:lnSpc>
                <a:spcPct val="115000"/>
              </a:lnSpc>
              <a:spcBef>
                <a:spcPts val="0"/>
              </a:spcBef>
              <a:spcAft>
                <a:spcPts val="0"/>
              </a:spcAft>
              <a:buClr>
                <a:schemeClr val="dk2"/>
              </a:buClr>
              <a:buSzPts val="2700"/>
              <a:buFont typeface="Arial"/>
              <a:buChar char="●"/>
              <a:defRPr sz="2700" b="0" i="0" u="none" strike="noStrike" cap="none">
                <a:solidFill>
                  <a:schemeClr val="dk2"/>
                </a:solidFill>
                <a:latin typeface="Arial"/>
                <a:ea typeface="Arial"/>
                <a:cs typeface="Arial"/>
                <a:sym typeface="Arial"/>
              </a:defRPr>
            </a:lvl1pPr>
            <a:lvl2pPr marL="914400" marR="0" lvl="1"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2pPr>
            <a:lvl3pPr marL="1371600" marR="0" lvl="2"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3pPr>
            <a:lvl4pPr marL="1828800" marR="0" lvl="3"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4pPr>
            <a:lvl5pPr marL="2286000" marR="0" lvl="4"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5pPr>
            <a:lvl6pPr marL="2743200" marR="0" lvl="5"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6pPr>
            <a:lvl7pPr marL="3200400" marR="0" lvl="6"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7pPr>
            <a:lvl8pPr marL="3657600" marR="0" lvl="7" indent="-361950" algn="l" rtl="0">
              <a:lnSpc>
                <a:spcPct val="115000"/>
              </a:lnSpc>
              <a:spcBef>
                <a:spcPts val="2400"/>
              </a:spcBef>
              <a:spcAft>
                <a:spcPts val="0"/>
              </a:spcAft>
              <a:buClr>
                <a:schemeClr val="dk2"/>
              </a:buClr>
              <a:buSzPts val="2100"/>
              <a:buFont typeface="Arial"/>
              <a:buChar char="○"/>
              <a:defRPr sz="2100" b="0" i="0" u="none" strike="noStrike" cap="none">
                <a:solidFill>
                  <a:schemeClr val="dk2"/>
                </a:solidFill>
                <a:latin typeface="Arial"/>
                <a:ea typeface="Arial"/>
                <a:cs typeface="Arial"/>
                <a:sym typeface="Arial"/>
              </a:defRPr>
            </a:lvl8pPr>
            <a:lvl9pPr marL="4114800" marR="0" lvl="8" indent="-361950" algn="l" rtl="0">
              <a:lnSpc>
                <a:spcPct val="115000"/>
              </a:lnSpc>
              <a:spcBef>
                <a:spcPts val="2400"/>
              </a:spcBef>
              <a:spcAft>
                <a:spcPts val="2400"/>
              </a:spcAft>
              <a:buClr>
                <a:schemeClr val="dk2"/>
              </a:buClr>
              <a:buSzPts val="2100"/>
              <a:buFont typeface="Arial"/>
              <a:buChar char="■"/>
              <a:defRPr sz="2100" b="0" i="0" u="none" strike="noStrike" cap="none">
                <a:solidFill>
                  <a:schemeClr val="dk2"/>
                </a:solidFill>
                <a:latin typeface="Arial"/>
                <a:ea typeface="Arial"/>
                <a:cs typeface="Arial"/>
                <a:sym typeface="Arial"/>
              </a:defRPr>
            </a:lvl9pPr>
          </a:lstStyle>
          <a:p>
            <a:endParaRPr/>
          </a:p>
        </p:txBody>
      </p:sp>
      <p:sp>
        <p:nvSpPr>
          <p:cNvPr id="8" name="Google Shape;8;p17"/>
          <p:cNvSpPr txBox="1">
            <a:spLocks noGrp="1"/>
          </p:cNvSpPr>
          <p:nvPr>
            <p:ph type="sldNum" idx="12"/>
          </p:nvPr>
        </p:nvSpPr>
        <p:spPr>
          <a:xfrm>
            <a:off x="10166949" y="9948196"/>
            <a:ext cx="658500" cy="839700"/>
          </a:xfrm>
          <a:prstGeom prst="rect">
            <a:avLst/>
          </a:prstGeom>
          <a:noFill/>
          <a:ln>
            <a:noFill/>
          </a:ln>
        </p:spPr>
        <p:txBody>
          <a:bodyPr spcFirstLastPara="1" wrap="square" lIns="138150" tIns="138150" rIns="138150" bIns="13815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drive.google.com/file/d/1lUqHyjyfp1pYffdoUYWazYA1RjX0z9mm/vie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drive.google.com/file/d/1N0Q5UzmKzKkJKQavsNbCwKypXCFIe_sY/view" TargetMode="External"/><Relationship Id="rId5" Type="http://schemas.openxmlformats.org/officeDocument/2006/relationships/image" Target="../media/image20.jp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hyperlink" Target="https://drive.google.com/file/d/1BgY7PgDvAUnUp8txqsakQHdoqCjDhZk9/view?usp=sharing" TargetMode="External"/><Relationship Id="rId3" Type="http://schemas.openxmlformats.org/officeDocument/2006/relationships/image" Target="../media/image33.png"/><Relationship Id="rId7" Type="http://schemas.openxmlformats.org/officeDocument/2006/relationships/hyperlink" Target="https://www.ontario.ca/document/kindergarten-program-2016?_ga=2.168703080.81982659.1588802727-1100938925.1585487837"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settlement.org/ontario/education/elementary-and-secondary-school/newcomers-guides-to-education/the-newcomer-s-guide-to-elementary-school-in-ontario/" TargetMode="External"/><Relationship Id="rId5" Type="http://schemas.openxmlformats.org/officeDocument/2006/relationships/hyperlink" Target="http://www.edu.gov.on.ca/eng/multi/english/fdk_fs_preparing_your_child_en.pdf" TargetMode="External"/><Relationship Id="rId4" Type="http://schemas.openxmlformats.org/officeDocument/2006/relationships/image" Target="../media/image34.jpg"/><Relationship Id="rId9" Type="http://schemas.openxmlformats.org/officeDocument/2006/relationships/hyperlink" Target="https://drive.google.com/file/d/1KbXERHsnZFptWSnYby6FallaMeIxPunv/view?ts=5eb58e7b"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drive.google.com/file/d/1KhNCkAiseZyJMB5G0mHnWhibxh0jz8RO/view"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drive.google.com/file/d/1jA054CKBl197WbYZyt3lmaQVdBcTh_X1/vie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drive.google.com/file/d/1ik6ign-93KcnOwRWiaeTZKCtJHJ9dMXf/view"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53"/>
        <p:cNvGrpSpPr/>
        <p:nvPr/>
      </p:nvGrpSpPr>
      <p:grpSpPr>
        <a:xfrm>
          <a:off x="0" y="0"/>
          <a:ext cx="0" cy="0"/>
          <a:chOff x="0" y="0"/>
          <a:chExt cx="0" cy="0"/>
        </a:xfrm>
      </p:grpSpPr>
      <p:sp>
        <p:nvSpPr>
          <p:cNvPr id="54" name="Google Shape;54;p1"/>
          <p:cNvSpPr txBox="1"/>
          <p:nvPr/>
        </p:nvSpPr>
        <p:spPr>
          <a:xfrm>
            <a:off x="304800" y="7077650"/>
            <a:ext cx="10507800" cy="137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rgbClr val="BD1668"/>
                </a:solidFill>
                <a:latin typeface="Playfair Display"/>
                <a:ea typeface="Playfair Display"/>
                <a:cs typeface="Playfair Display"/>
                <a:sym typeface="Playfair Display"/>
              </a:rPr>
              <a:t>Cresthaven Public School</a:t>
            </a:r>
            <a:endParaRPr sz="6000" b="1" i="0" u="none" strike="noStrike" cap="none">
              <a:solidFill>
                <a:srgbClr val="BD1668"/>
              </a:solidFill>
              <a:latin typeface="Playfair Display"/>
              <a:ea typeface="Playfair Display"/>
              <a:cs typeface="Playfair Display"/>
              <a:sym typeface="Playfair Display"/>
            </a:endParaRPr>
          </a:p>
        </p:txBody>
      </p:sp>
      <p:pic>
        <p:nvPicPr>
          <p:cNvPr id="55" name="Google Shape;55;p1" descr="Welcome to Kindergarten.PNG"/>
          <p:cNvPicPr preferRelativeResize="0"/>
          <p:nvPr/>
        </p:nvPicPr>
        <p:blipFill rotWithShape="1">
          <a:blip r:embed="rId3">
            <a:alphaModFix/>
          </a:blip>
          <a:srcRect t="2529" b="3449"/>
          <a:stretch/>
        </p:blipFill>
        <p:spPr>
          <a:xfrm>
            <a:off x="-60450" y="1432100"/>
            <a:ext cx="11033350" cy="3919000"/>
          </a:xfrm>
          <a:prstGeom prst="rect">
            <a:avLst/>
          </a:prstGeom>
          <a:noFill/>
          <a:ln w="28575" cap="flat" cmpd="sng">
            <a:solidFill>
              <a:srgbClr val="FFFF00"/>
            </a:solidFill>
            <a:prstDash val="solid"/>
            <a:round/>
            <a:headEnd type="none" w="sm" len="sm"/>
            <a:tailEnd type="none" w="sm" len="sm"/>
          </a:ln>
        </p:spPr>
      </p:pic>
      <p:sp>
        <p:nvSpPr>
          <p:cNvPr id="56" name="Google Shape;56;p1"/>
          <p:cNvSpPr/>
          <p:nvPr/>
        </p:nvSpPr>
        <p:spPr>
          <a:xfrm>
            <a:off x="-40100" y="22150"/>
            <a:ext cx="11013000" cy="1379100"/>
          </a:xfrm>
          <a:prstGeom prst="rect">
            <a:avLst/>
          </a:prstGeom>
          <a:solidFill>
            <a:srgbClr val="FF9900"/>
          </a:solid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7" name="Google Shape;57;p1" descr="PTSA / Parent Teacher Student Association - Clip Art Library"/>
          <p:cNvPicPr preferRelativeResize="0"/>
          <p:nvPr/>
        </p:nvPicPr>
        <p:blipFill rotWithShape="1">
          <a:blip r:embed="rId4">
            <a:alphaModFix/>
          </a:blip>
          <a:srcRect l="3489" t="7882" r="63671" b="6995"/>
          <a:stretch/>
        </p:blipFill>
        <p:spPr>
          <a:xfrm>
            <a:off x="4074227" y="8203125"/>
            <a:ext cx="2389098" cy="2516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44"/>
        <p:cNvGrpSpPr/>
        <p:nvPr/>
      </p:nvGrpSpPr>
      <p:grpSpPr>
        <a:xfrm>
          <a:off x="0" y="0"/>
          <a:ext cx="0" cy="0"/>
          <a:chOff x="0" y="0"/>
          <a:chExt cx="0" cy="0"/>
        </a:xfrm>
      </p:grpSpPr>
      <p:sp>
        <p:nvSpPr>
          <p:cNvPr id="145" name="Google Shape;145;p7"/>
          <p:cNvSpPr/>
          <p:nvPr/>
        </p:nvSpPr>
        <p:spPr>
          <a:xfrm>
            <a:off x="255175" y="382775"/>
            <a:ext cx="10479900" cy="10419900"/>
          </a:xfrm>
          <a:prstGeom prst="roundRect">
            <a:avLst>
              <a:gd name="adj" fmla="val 16667"/>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7"/>
          <p:cNvSpPr txBox="1"/>
          <p:nvPr/>
        </p:nvSpPr>
        <p:spPr>
          <a:xfrm>
            <a:off x="559375" y="647550"/>
            <a:ext cx="10315800" cy="9436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5000" b="1" i="0" u="none" strike="noStrike" cap="none">
                <a:solidFill>
                  <a:schemeClr val="dk1"/>
                </a:solidFill>
                <a:latin typeface="Merriweather"/>
                <a:ea typeface="Merriweather"/>
                <a:cs typeface="Merriweather"/>
                <a:sym typeface="Merriweather"/>
              </a:rPr>
              <a:t>Rules and Routines</a:t>
            </a:r>
            <a:endParaRPr sz="5000" b="1"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5000"/>
              <a:buFont typeface="Arial"/>
              <a:buNone/>
            </a:pPr>
            <a:endParaRPr sz="5000" b="1"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800"/>
              <a:buFont typeface="Arial"/>
              <a:buNone/>
            </a:pPr>
            <a:r>
              <a:rPr lang="en" sz="2400" b="0" i="0" u="none" strike="noStrike" cap="none">
                <a:solidFill>
                  <a:srgbClr val="000000"/>
                </a:solidFill>
                <a:latin typeface="Merriweather"/>
                <a:ea typeface="Merriweather"/>
                <a:cs typeface="Merriweather"/>
                <a:sym typeface="Merriweather"/>
              </a:rPr>
              <a:t>Here are a few rules and routines we all share.</a:t>
            </a:r>
            <a:endParaRPr sz="24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AutoNum type="arabicPeriod"/>
            </a:pPr>
            <a:r>
              <a:rPr lang="en" sz="2400" b="0" i="0" u="none" strike="noStrike" cap="none">
                <a:solidFill>
                  <a:srgbClr val="000000"/>
                </a:solidFill>
                <a:latin typeface="Merriweather"/>
                <a:ea typeface="Merriweather"/>
                <a:cs typeface="Merriweather"/>
                <a:sym typeface="Merriweather"/>
              </a:rPr>
              <a:t>Take turns talking and raise your hand if you would like a turn when we are in a group.</a:t>
            </a:r>
            <a:endParaRPr sz="24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AutoNum type="arabicPeriod"/>
            </a:pPr>
            <a:r>
              <a:rPr lang="en" sz="2400" b="0" i="0" u="none" strike="noStrike" cap="none">
                <a:solidFill>
                  <a:srgbClr val="000000"/>
                </a:solidFill>
                <a:latin typeface="Merriweather"/>
                <a:ea typeface="Merriweather"/>
                <a:cs typeface="Merriweather"/>
                <a:sym typeface="Merriweather"/>
              </a:rPr>
              <a:t>Always keep your hands and feet to yourself and solve problems peacefully. Do not hit or kick or disrupt</a:t>
            </a:r>
            <a:r>
              <a:rPr lang="en" sz="2400">
                <a:latin typeface="Merriweather"/>
                <a:ea typeface="Merriweather"/>
                <a:cs typeface="Merriweather"/>
                <a:sym typeface="Merriweather"/>
              </a:rPr>
              <a:t> the</a:t>
            </a:r>
            <a:r>
              <a:rPr lang="en" sz="2400" b="0" i="0" u="none" strike="noStrike" cap="none">
                <a:solidFill>
                  <a:srgbClr val="000000"/>
                </a:solidFill>
                <a:latin typeface="Merriweather"/>
                <a:ea typeface="Merriweather"/>
                <a:cs typeface="Merriweather"/>
                <a:sym typeface="Merriweather"/>
              </a:rPr>
              <a:t> learning of others.</a:t>
            </a:r>
            <a:endParaRPr sz="24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AutoNum type="arabicPeriod"/>
            </a:pPr>
            <a:r>
              <a:rPr lang="en" sz="2400" b="0" i="0" u="none" strike="noStrike" cap="none">
                <a:solidFill>
                  <a:srgbClr val="000000"/>
                </a:solidFill>
                <a:latin typeface="Merriweather"/>
                <a:ea typeface="Merriweather"/>
                <a:cs typeface="Merriweather"/>
                <a:sym typeface="Merriweather"/>
              </a:rPr>
              <a:t>Share the materials and be part of the classroom community by taking care of our class and our school. </a:t>
            </a:r>
            <a:endParaRPr sz="24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AutoNum type="arabicPeriod"/>
            </a:pPr>
            <a:r>
              <a:rPr lang="en" sz="2400" b="0" i="0" u="none" strike="noStrike" cap="none">
                <a:solidFill>
                  <a:srgbClr val="000000"/>
                </a:solidFill>
                <a:latin typeface="Merriweather"/>
                <a:ea typeface="Merriweather"/>
                <a:cs typeface="Merriweather"/>
                <a:sym typeface="Merriweather"/>
              </a:rPr>
              <a:t>Walk through the halls by following those in front of you and be quiet so you don’t disrupt </a:t>
            </a:r>
            <a:r>
              <a:rPr lang="en" sz="2400">
                <a:latin typeface="Merriweather"/>
                <a:ea typeface="Merriweather"/>
                <a:cs typeface="Merriweather"/>
                <a:sym typeface="Merriweather"/>
              </a:rPr>
              <a:t>the</a:t>
            </a:r>
            <a:r>
              <a:rPr lang="en" sz="2400" b="0" i="0" u="none" strike="noStrike" cap="none">
                <a:solidFill>
                  <a:srgbClr val="000000"/>
                </a:solidFill>
                <a:latin typeface="Merriweather"/>
                <a:ea typeface="Merriweather"/>
                <a:cs typeface="Merriweather"/>
                <a:sym typeface="Merriweather"/>
              </a:rPr>
              <a:t> learning of others.</a:t>
            </a:r>
            <a:endParaRPr sz="24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800"/>
              <a:buFont typeface="Arial"/>
              <a:buNone/>
            </a:pPr>
            <a:endParaRPr sz="2400" b="0" i="0" u="none" strike="noStrike" cap="none">
              <a:solidFill>
                <a:srgbClr val="000000"/>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AutoNum type="arabicPeriod"/>
            </a:pPr>
            <a:r>
              <a:rPr lang="en" sz="2400" b="0" i="0" u="none" strike="noStrike" cap="none">
                <a:solidFill>
                  <a:srgbClr val="000000"/>
                </a:solidFill>
                <a:latin typeface="Merriweather"/>
                <a:ea typeface="Merriweather"/>
                <a:cs typeface="Merriweather"/>
                <a:sym typeface="Merriweather"/>
              </a:rPr>
              <a:t>Try again when you haven’t figured out how to do something and don’t give up!</a:t>
            </a:r>
            <a:endParaRPr sz="2400" b="0" i="0" u="none" strike="noStrike" cap="none">
              <a:solidFill>
                <a:srgbClr val="000000"/>
              </a:solidFill>
              <a:latin typeface="Merriweather"/>
              <a:ea typeface="Merriweather"/>
              <a:cs typeface="Merriweather"/>
              <a:sym typeface="Merriweather"/>
            </a:endParaRPr>
          </a:p>
        </p:txBody>
      </p:sp>
      <p:pic>
        <p:nvPicPr>
          <p:cNvPr id="147" name="Google Shape;147;p7" descr="Keep trying clipart 3 » Clipart Station"/>
          <p:cNvPicPr preferRelativeResize="0"/>
          <p:nvPr/>
        </p:nvPicPr>
        <p:blipFill rotWithShape="1">
          <a:blip r:embed="rId3">
            <a:alphaModFix/>
          </a:blip>
          <a:srcRect t="16209" b="17760"/>
          <a:stretch/>
        </p:blipFill>
        <p:spPr>
          <a:xfrm>
            <a:off x="5929050" y="7919700"/>
            <a:ext cx="3140375" cy="2073500"/>
          </a:xfrm>
          <a:prstGeom prst="rect">
            <a:avLst/>
          </a:prstGeom>
          <a:noFill/>
          <a:ln>
            <a:noFill/>
          </a:ln>
        </p:spPr>
      </p:pic>
      <p:pic>
        <p:nvPicPr>
          <p:cNvPr id="148" name="Google Shape;148;p7" title="rules and routines.mp3">
            <a:hlinkClick r:id="rId4"/>
          </p:cNvPr>
          <p:cNvPicPr preferRelativeResize="0"/>
          <p:nvPr/>
        </p:nvPicPr>
        <p:blipFill rotWithShape="1">
          <a:blip r:embed="rId5">
            <a:alphaModFix/>
          </a:blip>
          <a:srcRect/>
          <a:stretch/>
        </p:blipFill>
        <p:spPr>
          <a:xfrm>
            <a:off x="1877125" y="9236825"/>
            <a:ext cx="1446200" cy="144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8"/>
          <p:cNvSpPr/>
          <p:nvPr/>
        </p:nvSpPr>
        <p:spPr>
          <a:xfrm>
            <a:off x="3151450" y="0"/>
            <a:ext cx="7821300" cy="109728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2700" b="1" i="0" u="sng" strike="noStrike" cap="none">
                <a:solidFill>
                  <a:schemeClr val="dk1"/>
                </a:solidFill>
                <a:latin typeface="Merriweather"/>
                <a:ea typeface="Merriweather"/>
                <a:cs typeface="Merriweather"/>
                <a:sym typeface="Merriweather"/>
              </a:rPr>
              <a:t>Things to Remember for the First Week</a:t>
            </a:r>
            <a:endParaRPr sz="2700" b="1" i="0" u="sng"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endParaRPr sz="2700" b="1" u="sng">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chemeClr val="dk1"/>
                </a:solidFill>
                <a:latin typeface="Merriweather"/>
                <a:ea typeface="Merriweather"/>
                <a:cs typeface="Merriweather"/>
                <a:sym typeface="Merriweather"/>
              </a:rPr>
              <a:t>Your child will need a backpack that can hold their lunch (if they are staying) a water bottle and </a:t>
            </a:r>
            <a:r>
              <a:rPr lang="en" sz="2400">
                <a:solidFill>
                  <a:schemeClr val="dk1"/>
                </a:solidFill>
                <a:latin typeface="Merriweather"/>
                <a:ea typeface="Merriweather"/>
                <a:cs typeface="Merriweather"/>
                <a:sym typeface="Merriweather"/>
              </a:rPr>
              <a:t>a communication folder that the</a:t>
            </a:r>
            <a:r>
              <a:rPr lang="en" sz="2400" b="0" i="0" u="none" strike="noStrike" cap="none">
                <a:solidFill>
                  <a:schemeClr val="dk1"/>
                </a:solidFill>
                <a:latin typeface="Merriweather"/>
                <a:ea typeface="Merriweather"/>
                <a:cs typeface="Merriweather"/>
                <a:sym typeface="Merriweather"/>
              </a:rPr>
              <a:t> teachers send home. Check the backpack every day please!</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r>
              <a:rPr lang="en" sz="2400" b="0" i="0" u="none" strike="noStrike" cap="none">
                <a:solidFill>
                  <a:schemeClr val="dk1"/>
                </a:solidFill>
                <a:latin typeface="Merriweather"/>
                <a:ea typeface="Merriweather"/>
                <a:cs typeface="Merriweather"/>
                <a:sym typeface="Merriweather"/>
              </a:rPr>
              <a:t>Your child will need 2 pairs of shoes - an indoor pair that stays at school and an outdoor pair that they wear back and forth from home. </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r>
              <a:rPr lang="en" sz="2400" b="0" i="0" u="none" strike="noStrike" cap="none">
                <a:solidFill>
                  <a:schemeClr val="dk1"/>
                </a:solidFill>
                <a:latin typeface="Merriweather"/>
                <a:ea typeface="Merriweather"/>
                <a:cs typeface="Merriweather"/>
                <a:sym typeface="Merriweather"/>
              </a:rPr>
              <a:t>PLEASE PUT LABELS ON EVERYTHING. Your child’s name should be on their lunch bag, their shoes, and all of their clothes</a:t>
            </a:r>
            <a:r>
              <a:rPr lang="en" sz="2400">
                <a:solidFill>
                  <a:schemeClr val="dk1"/>
                </a:solidFill>
                <a:latin typeface="Merriweather"/>
                <a:ea typeface="Merriweather"/>
                <a:cs typeface="Merriweather"/>
                <a:sym typeface="Merriweather"/>
              </a:rPr>
              <a:t>,</a:t>
            </a:r>
            <a:r>
              <a:rPr lang="en" sz="2400" b="0" i="0" u="none" strike="noStrike" cap="none">
                <a:solidFill>
                  <a:schemeClr val="dk1"/>
                </a:solidFill>
                <a:latin typeface="Merriweather"/>
                <a:ea typeface="Merriweather"/>
                <a:cs typeface="Merriweather"/>
                <a:sym typeface="Merriweather"/>
              </a:rPr>
              <a:t> so they won’t be lost as easily. </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r>
              <a:rPr lang="en" sz="2400" b="0" i="0" u="none" strike="noStrike" cap="none">
                <a:solidFill>
                  <a:schemeClr val="dk1"/>
                </a:solidFill>
                <a:latin typeface="Merriweather"/>
                <a:ea typeface="Merriweather"/>
                <a:cs typeface="Merriweather"/>
                <a:sym typeface="Merriweather"/>
              </a:rPr>
              <a:t>Please have a full set of extra clothes (labelled) in your child’s backpack  as sometimes accidents happen!</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r>
              <a:rPr lang="en" sz="2400">
                <a:solidFill>
                  <a:schemeClr val="dk1"/>
                </a:solidFill>
                <a:latin typeface="Merriweather"/>
                <a:ea typeface="Merriweather"/>
                <a:cs typeface="Merriweather"/>
                <a:sym typeface="Merriweather"/>
              </a:rPr>
              <a:t>Please do not send juice boxes or candy to school in your child’s lunch.</a:t>
            </a:r>
            <a:r>
              <a:rPr lang="en" sz="2400" b="0" i="0" u="none" strike="noStrike" cap="none">
                <a:solidFill>
                  <a:schemeClr val="dk1"/>
                </a:solidFill>
                <a:latin typeface="Merriweather"/>
                <a:ea typeface="Merriweather"/>
                <a:cs typeface="Merriweather"/>
                <a:sym typeface="Merriweather"/>
              </a:rPr>
              <a:t> Those treat</a:t>
            </a:r>
            <a:r>
              <a:rPr lang="en" sz="2400">
                <a:solidFill>
                  <a:schemeClr val="dk1"/>
                </a:solidFill>
                <a:latin typeface="Merriweather"/>
                <a:ea typeface="Merriweather"/>
                <a:cs typeface="Merriweather"/>
                <a:sym typeface="Merriweather"/>
              </a:rPr>
              <a:t>s are for home, and will be sent back home if brought to school.</a:t>
            </a:r>
            <a:endParaRPr sz="240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endParaRPr sz="2400">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r>
              <a:rPr lang="en" sz="2400">
                <a:solidFill>
                  <a:schemeClr val="dk1"/>
                </a:solidFill>
                <a:latin typeface="Merriweather"/>
                <a:ea typeface="Merriweather"/>
                <a:cs typeface="Merriweather"/>
                <a:sym typeface="Merriweather"/>
              </a:rPr>
              <a:t>WE GO OUTSIDE EVERY DAY, regardless of the weather. So, please dress for all types of weather. Rain boots, rain coat, snow boots, winter coat etc… and don’t forget to label those items!</a:t>
            </a:r>
            <a:endParaRPr sz="2400">
              <a:solidFill>
                <a:schemeClr val="dk1"/>
              </a:solidFill>
              <a:latin typeface="Merriweather"/>
              <a:ea typeface="Merriweather"/>
              <a:cs typeface="Merriweather"/>
              <a:sym typeface="Merriweather"/>
            </a:endParaRPr>
          </a:p>
        </p:txBody>
      </p:sp>
      <p:pic>
        <p:nvPicPr>
          <p:cNvPr id="154" name="Google Shape;154;p8" descr="Supply List -June 26, 1996"/>
          <p:cNvPicPr preferRelativeResize="0"/>
          <p:nvPr/>
        </p:nvPicPr>
        <p:blipFill rotWithShape="1">
          <a:blip r:embed="rId3">
            <a:alphaModFix/>
          </a:blip>
          <a:srcRect/>
          <a:stretch/>
        </p:blipFill>
        <p:spPr>
          <a:xfrm>
            <a:off x="298175" y="8617225"/>
            <a:ext cx="2706425" cy="1588750"/>
          </a:xfrm>
          <a:prstGeom prst="rect">
            <a:avLst/>
          </a:prstGeom>
          <a:noFill/>
          <a:ln>
            <a:noFill/>
          </a:ln>
        </p:spPr>
      </p:pic>
      <p:sp>
        <p:nvSpPr>
          <p:cNvPr id="155" name="Google Shape;155;p8"/>
          <p:cNvSpPr txBox="1"/>
          <p:nvPr/>
        </p:nvSpPr>
        <p:spPr>
          <a:xfrm>
            <a:off x="450575" y="8929950"/>
            <a:ext cx="1255200" cy="50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Bungee"/>
                <a:ea typeface="Bungee"/>
                <a:cs typeface="Bungee"/>
                <a:sym typeface="Bungee"/>
              </a:rPr>
              <a:t>Ali</a:t>
            </a:r>
            <a:endParaRPr sz="2200" b="0" i="0" u="none" strike="noStrike" cap="none">
              <a:solidFill>
                <a:srgbClr val="000000"/>
              </a:solidFill>
              <a:latin typeface="Bungee"/>
              <a:ea typeface="Bungee"/>
              <a:cs typeface="Bungee"/>
              <a:sym typeface="Bungee"/>
            </a:endParaRPr>
          </a:p>
        </p:txBody>
      </p:sp>
      <p:grpSp>
        <p:nvGrpSpPr>
          <p:cNvPr id="156" name="Google Shape;156;p8"/>
          <p:cNvGrpSpPr/>
          <p:nvPr/>
        </p:nvGrpSpPr>
        <p:grpSpPr>
          <a:xfrm>
            <a:off x="354688" y="504900"/>
            <a:ext cx="2593400" cy="2593400"/>
            <a:chOff x="0" y="0"/>
            <a:chExt cx="2593400" cy="2593400"/>
          </a:xfrm>
        </p:grpSpPr>
        <p:pic>
          <p:nvPicPr>
            <p:cNvPr id="157" name="Google Shape;157;p8" descr="Download Reusable Water Bottle Clipart PNG Image with No ..."/>
            <p:cNvPicPr preferRelativeResize="0"/>
            <p:nvPr/>
          </p:nvPicPr>
          <p:blipFill rotWithShape="1">
            <a:blip r:embed="rId4">
              <a:alphaModFix/>
            </a:blip>
            <a:srcRect/>
            <a:stretch/>
          </p:blipFill>
          <p:spPr>
            <a:xfrm>
              <a:off x="0" y="0"/>
              <a:ext cx="2593400" cy="2593400"/>
            </a:xfrm>
            <a:prstGeom prst="rect">
              <a:avLst/>
            </a:prstGeom>
            <a:noFill/>
            <a:ln>
              <a:noFill/>
            </a:ln>
          </p:spPr>
        </p:pic>
        <p:sp>
          <p:nvSpPr>
            <p:cNvPr id="158" name="Google Shape;158;p8"/>
            <p:cNvSpPr txBox="1"/>
            <p:nvPr/>
          </p:nvSpPr>
          <p:spPr>
            <a:xfrm>
              <a:off x="851350" y="1160625"/>
              <a:ext cx="890700" cy="50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legreya"/>
                  <a:ea typeface="Alegreya"/>
                  <a:cs typeface="Alegreya"/>
                  <a:sym typeface="Alegreya"/>
                </a:rPr>
                <a:t>Savita</a:t>
              </a:r>
              <a:endParaRPr sz="1800" b="0" i="0" u="none" strike="noStrike" cap="none">
                <a:solidFill>
                  <a:srgbClr val="000000"/>
                </a:solidFill>
                <a:latin typeface="Alegreya"/>
                <a:ea typeface="Alegreya"/>
                <a:cs typeface="Alegreya"/>
                <a:sym typeface="Alegreya"/>
              </a:endParaRPr>
            </a:p>
          </p:txBody>
        </p:sp>
      </p:grpSp>
      <p:pic>
        <p:nvPicPr>
          <p:cNvPr id="159" name="Google Shape;159;p8" descr="Personalized Stephen Joseph Go Go Pirate Backpack with Embroidered ..."/>
          <p:cNvPicPr preferRelativeResize="0"/>
          <p:nvPr/>
        </p:nvPicPr>
        <p:blipFill rotWithShape="1">
          <a:blip r:embed="rId5">
            <a:alphaModFix/>
          </a:blip>
          <a:srcRect l="7944"/>
          <a:stretch/>
        </p:blipFill>
        <p:spPr>
          <a:xfrm>
            <a:off x="278488" y="4613613"/>
            <a:ext cx="2593400" cy="2817225"/>
          </a:xfrm>
          <a:prstGeom prst="rect">
            <a:avLst/>
          </a:prstGeom>
          <a:noFill/>
          <a:ln>
            <a:noFill/>
          </a:ln>
        </p:spPr>
      </p:pic>
      <p:pic>
        <p:nvPicPr>
          <p:cNvPr id="160" name="Google Shape;160;p8" title="Things to remember the first week .mp3">
            <a:hlinkClick r:id="rId6"/>
          </p:cNvPr>
          <p:cNvPicPr preferRelativeResize="0"/>
          <p:nvPr/>
        </p:nvPicPr>
        <p:blipFill rotWithShape="1">
          <a:blip r:embed="rId7">
            <a:alphaModFix/>
          </a:blip>
          <a:srcRect/>
          <a:stretch/>
        </p:blipFill>
        <p:spPr>
          <a:xfrm>
            <a:off x="0" y="0"/>
            <a:ext cx="1031375" cy="1031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64"/>
        <p:cNvGrpSpPr/>
        <p:nvPr/>
      </p:nvGrpSpPr>
      <p:grpSpPr>
        <a:xfrm>
          <a:off x="0" y="0"/>
          <a:ext cx="0" cy="0"/>
          <a:chOff x="0" y="0"/>
          <a:chExt cx="0" cy="0"/>
        </a:xfrm>
      </p:grpSpPr>
      <p:sp>
        <p:nvSpPr>
          <p:cNvPr id="165" name="Google Shape;165;p9"/>
          <p:cNvSpPr txBox="1"/>
          <p:nvPr/>
        </p:nvSpPr>
        <p:spPr>
          <a:xfrm>
            <a:off x="5389575" y="4181375"/>
            <a:ext cx="88299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9"/>
          <p:cNvSpPr/>
          <p:nvPr/>
        </p:nvSpPr>
        <p:spPr>
          <a:xfrm>
            <a:off x="342000" y="255175"/>
            <a:ext cx="10165200" cy="10385100"/>
          </a:xfrm>
          <a:prstGeom prst="roundRect">
            <a:avLst>
              <a:gd name="adj" fmla="val 16667"/>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9"/>
          <p:cNvSpPr txBox="1"/>
          <p:nvPr/>
        </p:nvSpPr>
        <p:spPr>
          <a:xfrm>
            <a:off x="570600" y="1533800"/>
            <a:ext cx="5735100" cy="9106500"/>
          </a:xfrm>
          <a:prstGeom prst="rect">
            <a:avLst/>
          </a:prstGeom>
          <a:noFill/>
          <a:ln>
            <a:noFill/>
          </a:ln>
        </p:spPr>
        <p:txBody>
          <a:bodyPr spcFirstLastPara="1" wrap="square" lIns="91425" tIns="91425" rIns="91425" bIns="91425" anchor="t" anchorCtr="0">
            <a:noAutofit/>
          </a:bodyPr>
          <a:lstStyle/>
          <a:p>
            <a:pPr marL="457200" marR="0" lvl="0" indent="-400050" algn="l" rtl="0">
              <a:lnSpc>
                <a:spcPct val="100000"/>
              </a:lnSpc>
              <a:spcBef>
                <a:spcPts val="0"/>
              </a:spcBef>
              <a:spcAft>
                <a:spcPts val="0"/>
              </a:spcAft>
              <a:buClr>
                <a:srgbClr val="000000"/>
              </a:buClr>
              <a:buSzPts val="2700"/>
              <a:buFont typeface="Merriweather"/>
              <a:buChar char="●"/>
            </a:pPr>
            <a:r>
              <a:rPr lang="en" sz="2700" b="0" i="0" u="none" strike="noStrike" cap="none">
                <a:solidFill>
                  <a:srgbClr val="000000"/>
                </a:solidFill>
                <a:latin typeface="Merriweather"/>
                <a:ea typeface="Merriweather"/>
                <a:cs typeface="Merriweather"/>
                <a:sym typeface="Merriweather"/>
              </a:rPr>
              <a:t>To prevent any allergic reactions there are </a:t>
            </a:r>
            <a:endParaRPr sz="27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700"/>
              <a:buFont typeface="Arial"/>
              <a:buNone/>
            </a:pPr>
            <a:r>
              <a:rPr lang="en" sz="2700" b="0" i="0" u="none" strike="noStrike" cap="none">
                <a:solidFill>
                  <a:srgbClr val="000000"/>
                </a:solidFill>
                <a:latin typeface="Merriweather"/>
                <a:ea typeface="Merriweather"/>
                <a:cs typeface="Merriweather"/>
                <a:sym typeface="Merriweather"/>
              </a:rPr>
              <a:t>no peanuts or any nut product allowed in school. This includes Nutella. We suggest WOW butter instead which looks and tastes like peanut butter. </a:t>
            </a:r>
            <a:endParaRPr sz="27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Merriweather"/>
              <a:ea typeface="Merriweather"/>
              <a:cs typeface="Merriweather"/>
              <a:sym typeface="Merriweather"/>
            </a:endParaRPr>
          </a:p>
          <a:p>
            <a:pPr marL="457200" marR="0" lvl="0" indent="-400050" algn="l" rtl="0">
              <a:lnSpc>
                <a:spcPct val="100000"/>
              </a:lnSpc>
              <a:spcBef>
                <a:spcPts val="0"/>
              </a:spcBef>
              <a:spcAft>
                <a:spcPts val="0"/>
              </a:spcAft>
              <a:buClr>
                <a:srgbClr val="000000"/>
              </a:buClr>
              <a:buSzPts val="2700"/>
              <a:buFont typeface="Merriweather"/>
              <a:buChar char="●"/>
            </a:pPr>
            <a:r>
              <a:rPr lang="en" sz="2700" b="0" i="0" u="none" strike="noStrike" cap="none">
                <a:solidFill>
                  <a:srgbClr val="000000"/>
                </a:solidFill>
                <a:latin typeface="Merriweather"/>
                <a:ea typeface="Merriweather"/>
                <a:cs typeface="Merriweather"/>
                <a:sym typeface="Merriweather"/>
              </a:rPr>
              <a:t>Think about using a thermos for things like pasta or soup as the school cannot heat up a lunch.</a:t>
            </a:r>
            <a:endParaRPr sz="27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Merriweather"/>
              <a:ea typeface="Merriweather"/>
              <a:cs typeface="Merriweather"/>
              <a:sym typeface="Merriweather"/>
            </a:endParaRPr>
          </a:p>
          <a:p>
            <a:pPr marL="457200" marR="0" lvl="0" indent="-400050" algn="l" rtl="0">
              <a:lnSpc>
                <a:spcPct val="100000"/>
              </a:lnSpc>
              <a:spcBef>
                <a:spcPts val="0"/>
              </a:spcBef>
              <a:spcAft>
                <a:spcPts val="0"/>
              </a:spcAft>
              <a:buClr>
                <a:srgbClr val="000000"/>
              </a:buClr>
              <a:buSzPts val="2700"/>
              <a:buFont typeface="Merriweather"/>
              <a:buChar char="●"/>
            </a:pPr>
            <a:r>
              <a:rPr lang="en" sz="2700" b="0" i="0" u="none" strike="noStrike" cap="none">
                <a:solidFill>
                  <a:srgbClr val="000000"/>
                </a:solidFill>
                <a:latin typeface="Merriweather"/>
                <a:ea typeface="Merriweather"/>
                <a:cs typeface="Merriweather"/>
                <a:sym typeface="Merriweather"/>
              </a:rPr>
              <a:t>Please </a:t>
            </a:r>
            <a:r>
              <a:rPr lang="en" sz="2700">
                <a:latin typeface="Merriweather"/>
                <a:ea typeface="Merriweather"/>
                <a:cs typeface="Merriweather"/>
                <a:sym typeface="Merriweather"/>
              </a:rPr>
              <a:t>do</a:t>
            </a:r>
            <a:r>
              <a:rPr lang="en" sz="2700" b="0" i="0" u="none" strike="noStrike" cap="none">
                <a:solidFill>
                  <a:srgbClr val="000000"/>
                </a:solidFill>
                <a:latin typeface="Merriweather"/>
                <a:ea typeface="Merriweather"/>
                <a:cs typeface="Merriweather"/>
                <a:sym typeface="Merriweather"/>
              </a:rPr>
              <a:t> not give candy, chips or sweets. Start now to introduce veggies (and salad dressing dip for example) or fruit such as berries so they are used to them by September. </a:t>
            </a:r>
            <a:endParaRPr sz="2700" b="0" i="0" u="none" strike="noStrike" cap="none">
              <a:solidFill>
                <a:srgbClr val="000000"/>
              </a:solidFill>
              <a:latin typeface="Merriweather"/>
              <a:ea typeface="Merriweather"/>
              <a:cs typeface="Merriweather"/>
              <a:sym typeface="Merriweather"/>
            </a:endParaRPr>
          </a:p>
        </p:txBody>
      </p:sp>
      <p:sp>
        <p:nvSpPr>
          <p:cNvPr id="168" name="Google Shape;168;p9"/>
          <p:cNvSpPr txBox="1"/>
          <p:nvPr/>
        </p:nvSpPr>
        <p:spPr>
          <a:xfrm>
            <a:off x="2733350" y="763875"/>
            <a:ext cx="6274200" cy="55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1" i="0" u="sng" strike="noStrike" cap="none">
                <a:solidFill>
                  <a:srgbClr val="000000"/>
                </a:solidFill>
                <a:latin typeface="Merriweather"/>
                <a:ea typeface="Merriweather"/>
                <a:cs typeface="Merriweather"/>
                <a:sym typeface="Merriweather"/>
              </a:rPr>
              <a:t>Lunch and Snack Tips</a:t>
            </a:r>
            <a:endParaRPr sz="3600" b="1" i="0" u="sng"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3600"/>
              <a:buFont typeface="Arial"/>
              <a:buNone/>
            </a:pPr>
            <a:endParaRPr sz="3600" b="1" i="0" u="sng"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3600"/>
              <a:buFont typeface="Arial"/>
              <a:buNone/>
            </a:pPr>
            <a:endParaRPr sz="3600" b="1" i="0" u="sng" strike="noStrike" cap="none">
              <a:solidFill>
                <a:srgbClr val="000000"/>
              </a:solidFill>
              <a:latin typeface="Merriweather"/>
              <a:ea typeface="Merriweather"/>
              <a:cs typeface="Merriweather"/>
              <a:sym typeface="Merriweather"/>
            </a:endParaRPr>
          </a:p>
        </p:txBody>
      </p:sp>
      <p:pic>
        <p:nvPicPr>
          <p:cNvPr id="169" name="Google Shape;169;p9" descr="Free Cliparts No Nuts, Download Free Clip Art, Free Clip Art on ..."/>
          <p:cNvPicPr preferRelativeResize="0"/>
          <p:nvPr/>
        </p:nvPicPr>
        <p:blipFill rotWithShape="1">
          <a:blip r:embed="rId3">
            <a:alphaModFix/>
          </a:blip>
          <a:srcRect/>
          <a:stretch/>
        </p:blipFill>
        <p:spPr>
          <a:xfrm>
            <a:off x="6713075" y="1817900"/>
            <a:ext cx="2685400" cy="2556975"/>
          </a:xfrm>
          <a:prstGeom prst="rect">
            <a:avLst/>
          </a:prstGeom>
          <a:noFill/>
          <a:ln>
            <a:noFill/>
          </a:ln>
        </p:spPr>
      </p:pic>
      <p:pic>
        <p:nvPicPr>
          <p:cNvPr id="170" name="Google Shape;170;p9" descr="Collection of Thermos clipart | Free download best Thermos clipart ..."/>
          <p:cNvPicPr preferRelativeResize="0"/>
          <p:nvPr/>
        </p:nvPicPr>
        <p:blipFill rotWithShape="1">
          <a:blip r:embed="rId4">
            <a:alphaModFix/>
          </a:blip>
          <a:srcRect/>
          <a:stretch/>
        </p:blipFill>
        <p:spPr>
          <a:xfrm>
            <a:off x="7124875" y="4374875"/>
            <a:ext cx="2532175" cy="3424350"/>
          </a:xfrm>
          <a:prstGeom prst="rect">
            <a:avLst/>
          </a:prstGeom>
          <a:noFill/>
          <a:ln>
            <a:noFill/>
          </a:ln>
        </p:spPr>
      </p:pic>
      <p:sp>
        <p:nvSpPr>
          <p:cNvPr id="171" name="Google Shape;171;p9"/>
          <p:cNvSpPr txBox="1"/>
          <p:nvPr/>
        </p:nvSpPr>
        <p:spPr>
          <a:xfrm>
            <a:off x="8129950" y="6534025"/>
            <a:ext cx="1191600" cy="55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rgbClr val="000000"/>
                </a:solidFill>
                <a:latin typeface="Pangolin"/>
                <a:ea typeface="Pangolin"/>
                <a:cs typeface="Pangolin"/>
                <a:sym typeface="Pangolin"/>
              </a:rPr>
              <a:t>Alia</a:t>
            </a:r>
            <a:endParaRPr sz="2200" b="1" i="0" u="none" strike="noStrike" cap="none">
              <a:solidFill>
                <a:srgbClr val="000000"/>
              </a:solidFill>
              <a:latin typeface="Pangolin"/>
              <a:ea typeface="Pangolin"/>
              <a:cs typeface="Pangolin"/>
              <a:sym typeface="Pangolin"/>
            </a:endParaRPr>
          </a:p>
        </p:txBody>
      </p:sp>
      <p:pic>
        <p:nvPicPr>
          <p:cNvPr id="172" name="Google Shape;172;p9" descr="WNCC50 | HD++ | FREE Wot No Chips Clipart Pack #5915"/>
          <p:cNvPicPr preferRelativeResize="0"/>
          <p:nvPr/>
        </p:nvPicPr>
        <p:blipFill rotWithShape="1">
          <a:blip r:embed="rId5">
            <a:alphaModFix/>
          </a:blip>
          <a:srcRect b="8087"/>
          <a:stretch/>
        </p:blipFill>
        <p:spPr>
          <a:xfrm>
            <a:off x="6305700" y="8289350"/>
            <a:ext cx="1741850" cy="1978550"/>
          </a:xfrm>
          <a:prstGeom prst="rect">
            <a:avLst/>
          </a:prstGeom>
          <a:noFill/>
          <a:ln>
            <a:noFill/>
          </a:ln>
        </p:spPr>
      </p:pic>
      <p:pic>
        <p:nvPicPr>
          <p:cNvPr id="173" name="Google Shape;173;p9" descr="File:Candies clip art.png - Wikimedia Commons"/>
          <p:cNvPicPr preferRelativeResize="0"/>
          <p:nvPr/>
        </p:nvPicPr>
        <p:blipFill rotWithShape="1">
          <a:blip r:embed="rId6">
            <a:alphaModFix/>
          </a:blip>
          <a:srcRect/>
          <a:stretch/>
        </p:blipFill>
        <p:spPr>
          <a:xfrm>
            <a:off x="8047550" y="8070475"/>
            <a:ext cx="1952286" cy="1978550"/>
          </a:xfrm>
          <a:prstGeom prst="rect">
            <a:avLst/>
          </a:prstGeom>
          <a:noFill/>
          <a:ln>
            <a:noFill/>
          </a:ln>
        </p:spPr>
      </p:pic>
      <p:cxnSp>
        <p:nvCxnSpPr>
          <p:cNvPr id="174" name="Google Shape;174;p9"/>
          <p:cNvCxnSpPr/>
          <p:nvPr/>
        </p:nvCxnSpPr>
        <p:spPr>
          <a:xfrm>
            <a:off x="6429775" y="8088100"/>
            <a:ext cx="3252000" cy="1588800"/>
          </a:xfrm>
          <a:prstGeom prst="straightConnector1">
            <a:avLst/>
          </a:prstGeom>
          <a:noFill/>
          <a:ln w="76200" cap="flat" cmpd="sng">
            <a:solidFill>
              <a:schemeClr val="dk2"/>
            </a:solidFill>
            <a:prstDash val="solid"/>
            <a:round/>
            <a:headEnd type="none" w="sm" len="sm"/>
            <a:tailEnd type="none" w="sm" len="sm"/>
          </a:ln>
        </p:spPr>
      </p:cxnSp>
      <p:cxnSp>
        <p:nvCxnSpPr>
          <p:cNvPr id="175" name="Google Shape;175;p9"/>
          <p:cNvCxnSpPr>
            <a:stCxn id="173" idx="0"/>
          </p:cNvCxnSpPr>
          <p:nvPr/>
        </p:nvCxnSpPr>
        <p:spPr>
          <a:xfrm flipH="1">
            <a:off x="6578693" y="8070475"/>
            <a:ext cx="2445000" cy="1705800"/>
          </a:xfrm>
          <a:prstGeom prst="straightConnector1">
            <a:avLst/>
          </a:prstGeom>
          <a:noFill/>
          <a:ln w="76200" cap="flat" cmpd="sng">
            <a:solidFill>
              <a:schemeClr val="dk2"/>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79"/>
        <p:cNvGrpSpPr/>
        <p:nvPr/>
      </p:nvGrpSpPr>
      <p:grpSpPr>
        <a:xfrm>
          <a:off x="0" y="0"/>
          <a:ext cx="0" cy="0"/>
          <a:chOff x="0" y="0"/>
          <a:chExt cx="0" cy="0"/>
        </a:xfrm>
      </p:grpSpPr>
      <p:sp>
        <p:nvSpPr>
          <p:cNvPr id="180" name="Google Shape;180;p10"/>
          <p:cNvSpPr txBox="1"/>
          <p:nvPr/>
        </p:nvSpPr>
        <p:spPr>
          <a:xfrm>
            <a:off x="5389575" y="4181375"/>
            <a:ext cx="88299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10"/>
          <p:cNvSpPr/>
          <p:nvPr/>
        </p:nvSpPr>
        <p:spPr>
          <a:xfrm>
            <a:off x="251400" y="381000"/>
            <a:ext cx="10435500" cy="10385100"/>
          </a:xfrm>
          <a:prstGeom prst="roundRect">
            <a:avLst>
              <a:gd name="adj" fmla="val 16667"/>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10"/>
          <p:cNvSpPr txBox="1"/>
          <p:nvPr/>
        </p:nvSpPr>
        <p:spPr>
          <a:xfrm>
            <a:off x="4605450" y="802200"/>
            <a:ext cx="5796600" cy="983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Merriweather"/>
              <a:ea typeface="Merriweather"/>
              <a:cs typeface="Merriweather"/>
              <a:sym typeface="Merriweather"/>
            </a:endParaRPr>
          </a:p>
          <a:p>
            <a:pPr marL="457200" marR="0" lvl="0" indent="-400050" algn="l" rtl="0">
              <a:lnSpc>
                <a:spcPct val="100000"/>
              </a:lnSpc>
              <a:spcBef>
                <a:spcPts val="0"/>
              </a:spcBef>
              <a:spcAft>
                <a:spcPts val="0"/>
              </a:spcAft>
              <a:buClr>
                <a:srgbClr val="000000"/>
              </a:buClr>
              <a:buSzPts val="2700"/>
              <a:buFont typeface="Merriweather"/>
              <a:buChar char="●"/>
            </a:pPr>
            <a:r>
              <a:rPr lang="en" sz="2700" b="0" i="0" u="none" strike="noStrike" cap="none">
                <a:solidFill>
                  <a:srgbClr val="000000"/>
                </a:solidFill>
                <a:latin typeface="Merriweather"/>
                <a:ea typeface="Merriweather"/>
                <a:cs typeface="Merriweather"/>
                <a:sym typeface="Merriweather"/>
              </a:rPr>
              <a:t>Have </a:t>
            </a:r>
            <a:r>
              <a:rPr lang="en" sz="2700">
                <a:latin typeface="Merriweather"/>
                <a:ea typeface="Merriweather"/>
                <a:cs typeface="Merriweather"/>
                <a:sym typeface="Merriweather"/>
              </a:rPr>
              <a:t>your child</a:t>
            </a:r>
            <a:r>
              <a:rPr lang="en" sz="2700" b="0" i="0" u="none" strike="noStrike" cap="none">
                <a:solidFill>
                  <a:srgbClr val="000000"/>
                </a:solidFill>
                <a:latin typeface="Merriweather"/>
                <a:ea typeface="Merriweather"/>
                <a:cs typeface="Merriweather"/>
                <a:sym typeface="Merriweather"/>
              </a:rPr>
              <a:t> participate in the preparation of their lunch! </a:t>
            </a:r>
            <a:r>
              <a:rPr lang="en" sz="2700">
                <a:latin typeface="Merriweather"/>
                <a:ea typeface="Merriweather"/>
                <a:cs typeface="Merriweather"/>
                <a:sym typeface="Merriweather"/>
              </a:rPr>
              <a:t>They will enjoy selecting</a:t>
            </a:r>
            <a:r>
              <a:rPr lang="en" sz="2700" b="0" i="0" u="none" strike="noStrike" cap="none">
                <a:solidFill>
                  <a:srgbClr val="000000"/>
                </a:solidFill>
                <a:latin typeface="Merriweather"/>
                <a:ea typeface="Merriweather"/>
                <a:cs typeface="Merriweather"/>
                <a:sym typeface="Merriweather"/>
              </a:rPr>
              <a:t> the types of things included</a:t>
            </a:r>
            <a:r>
              <a:rPr lang="en" sz="2700">
                <a:latin typeface="Merriweather"/>
                <a:ea typeface="Merriweather"/>
                <a:cs typeface="Merriweather"/>
                <a:sym typeface="Merriweather"/>
              </a:rPr>
              <a:t> and will</a:t>
            </a:r>
            <a:r>
              <a:rPr lang="en" sz="2700" b="0" i="0" u="none" strike="noStrike" cap="none">
                <a:solidFill>
                  <a:srgbClr val="000000"/>
                </a:solidFill>
                <a:latin typeface="Merriweather"/>
                <a:ea typeface="Merriweather"/>
                <a:cs typeface="Merriweather"/>
                <a:sym typeface="Merriweather"/>
              </a:rPr>
              <a:t> to help them be</a:t>
            </a:r>
            <a:r>
              <a:rPr lang="en" sz="2700">
                <a:latin typeface="Merriweather"/>
                <a:ea typeface="Merriweather"/>
                <a:cs typeface="Merriweather"/>
                <a:sym typeface="Merriweather"/>
              </a:rPr>
              <a:t> comfortable when </a:t>
            </a:r>
            <a:r>
              <a:rPr lang="en" sz="2700" b="0" i="0" u="none" strike="noStrike" cap="none">
                <a:solidFill>
                  <a:srgbClr val="000000"/>
                </a:solidFill>
                <a:latin typeface="Merriweather"/>
                <a:ea typeface="Merriweather"/>
                <a:cs typeface="Merriweather"/>
                <a:sym typeface="Merriweather"/>
              </a:rPr>
              <a:t>eating lunch at school. </a:t>
            </a:r>
            <a:endParaRPr sz="27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Merriweather"/>
              <a:ea typeface="Merriweather"/>
              <a:cs typeface="Merriweather"/>
              <a:sym typeface="Merriweather"/>
            </a:endParaRPr>
          </a:p>
          <a:p>
            <a:pPr marL="457200" marR="0" lvl="0" indent="-400050" algn="l" rtl="0">
              <a:lnSpc>
                <a:spcPct val="100000"/>
              </a:lnSpc>
              <a:spcBef>
                <a:spcPts val="0"/>
              </a:spcBef>
              <a:spcAft>
                <a:spcPts val="0"/>
              </a:spcAft>
              <a:buClr>
                <a:srgbClr val="000000"/>
              </a:buClr>
              <a:buSzPts val="2700"/>
              <a:buFont typeface="Merriweather"/>
              <a:buChar char="●"/>
            </a:pPr>
            <a:r>
              <a:rPr lang="en" sz="2700" b="0" i="0" u="none" strike="noStrike" cap="none">
                <a:solidFill>
                  <a:srgbClr val="000000"/>
                </a:solidFill>
                <a:latin typeface="Merriweather"/>
                <a:ea typeface="Merriweather"/>
                <a:cs typeface="Merriweather"/>
                <a:sym typeface="Merriweather"/>
              </a:rPr>
              <a:t>Include</a:t>
            </a:r>
            <a:r>
              <a:rPr lang="en" sz="2700">
                <a:latin typeface="Merriweather"/>
                <a:ea typeface="Merriweather"/>
                <a:cs typeface="Merriweather"/>
                <a:sym typeface="Merriweather"/>
              </a:rPr>
              <a:t> extra</a:t>
            </a:r>
            <a:r>
              <a:rPr lang="en" sz="2700" b="0" i="0" u="none" strike="noStrike" cap="none">
                <a:solidFill>
                  <a:srgbClr val="000000"/>
                </a:solidFill>
                <a:latin typeface="Merriweather"/>
                <a:ea typeface="Merriweather"/>
                <a:cs typeface="Merriweather"/>
                <a:sym typeface="Merriweather"/>
              </a:rPr>
              <a:t> snacks for our 2 </a:t>
            </a:r>
            <a:r>
              <a:rPr lang="en" sz="2700">
                <a:latin typeface="Merriweather"/>
                <a:ea typeface="Merriweather"/>
                <a:cs typeface="Merriweather"/>
                <a:sym typeface="Merriweather"/>
              </a:rPr>
              <a:t>s</a:t>
            </a:r>
            <a:r>
              <a:rPr lang="en" sz="2700" b="0" i="0" u="none" strike="noStrike" cap="none">
                <a:solidFill>
                  <a:srgbClr val="000000"/>
                </a:solidFill>
                <a:latin typeface="Merriweather"/>
                <a:ea typeface="Merriweather"/>
                <a:cs typeface="Merriweather"/>
                <a:sym typeface="Merriweather"/>
              </a:rPr>
              <a:t>nack times during the day. </a:t>
            </a:r>
            <a:r>
              <a:rPr lang="en" sz="2700">
                <a:latin typeface="Merriweather"/>
                <a:ea typeface="Merriweather"/>
                <a:cs typeface="Merriweather"/>
                <a:sym typeface="Merriweather"/>
              </a:rPr>
              <a:t>A c</a:t>
            </a:r>
            <a:r>
              <a:rPr lang="en" sz="2700" b="0" i="0" u="none" strike="noStrike" cap="none">
                <a:solidFill>
                  <a:srgbClr val="000000"/>
                </a:solidFill>
                <a:latin typeface="Merriweather"/>
                <a:ea typeface="Merriweather"/>
                <a:cs typeface="Merriweather"/>
                <a:sym typeface="Merriweather"/>
              </a:rPr>
              <a:t>ut up apple sprinkled with cinnamon (apples look fresher and taste great) are a good snack</a:t>
            </a:r>
            <a:r>
              <a:rPr lang="en" sz="2700">
                <a:latin typeface="Merriweather"/>
                <a:ea typeface="Merriweather"/>
                <a:cs typeface="Merriweather"/>
                <a:sym typeface="Merriweather"/>
              </a:rPr>
              <a:t>. Kindergarteners also like </a:t>
            </a:r>
            <a:r>
              <a:rPr lang="en" sz="2700" b="0" i="0" u="none" strike="noStrike" cap="none">
                <a:solidFill>
                  <a:srgbClr val="000000"/>
                </a:solidFill>
                <a:latin typeface="Merriweather"/>
                <a:ea typeface="Merriweather"/>
                <a:cs typeface="Merriweather"/>
                <a:sym typeface="Merriweather"/>
              </a:rPr>
              <a:t>celery with a bit of cheese whiz, wow butter or cream cheese on it. </a:t>
            </a:r>
            <a:endParaRPr sz="27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700"/>
              <a:buFont typeface="Arial"/>
              <a:buNone/>
            </a:pPr>
            <a:endParaRPr sz="2700" b="0" i="0" u="none" strike="noStrike" cap="none">
              <a:solidFill>
                <a:srgbClr val="000000"/>
              </a:solidFill>
              <a:latin typeface="Merriweather"/>
              <a:ea typeface="Merriweather"/>
              <a:cs typeface="Merriweather"/>
              <a:sym typeface="Merriweather"/>
            </a:endParaRPr>
          </a:p>
          <a:p>
            <a:pPr marL="457200" marR="0" lvl="0" indent="-400050" algn="l" rtl="0">
              <a:lnSpc>
                <a:spcPct val="100000"/>
              </a:lnSpc>
              <a:spcBef>
                <a:spcPts val="0"/>
              </a:spcBef>
              <a:spcAft>
                <a:spcPts val="0"/>
              </a:spcAft>
              <a:buClr>
                <a:srgbClr val="000000"/>
              </a:buClr>
              <a:buSzPts val="2700"/>
              <a:buFont typeface="Merriweather"/>
              <a:buChar char="●"/>
            </a:pPr>
            <a:r>
              <a:rPr lang="en" sz="2700" b="0" i="0" u="none" strike="noStrike" cap="none">
                <a:solidFill>
                  <a:srgbClr val="000000"/>
                </a:solidFill>
                <a:latin typeface="Merriweather"/>
                <a:ea typeface="Merriweather"/>
                <a:cs typeface="Merriweather"/>
                <a:sym typeface="Merriweather"/>
              </a:rPr>
              <a:t>Keep portions small and not overwhelming.</a:t>
            </a:r>
            <a:endParaRPr sz="2700" b="0" i="0" u="none" strike="noStrike" cap="none">
              <a:solidFill>
                <a:srgbClr val="000000"/>
              </a:solidFill>
              <a:latin typeface="Merriweather"/>
              <a:ea typeface="Merriweather"/>
              <a:cs typeface="Merriweather"/>
              <a:sym typeface="Merriweather"/>
            </a:endParaRPr>
          </a:p>
        </p:txBody>
      </p:sp>
      <p:pic>
        <p:nvPicPr>
          <p:cNvPr id="183" name="Google Shape;183;p10"/>
          <p:cNvPicPr preferRelativeResize="0"/>
          <p:nvPr/>
        </p:nvPicPr>
        <p:blipFill rotWithShape="1">
          <a:blip r:embed="rId3">
            <a:alphaModFix/>
          </a:blip>
          <a:srcRect b="4969"/>
          <a:stretch/>
        </p:blipFill>
        <p:spPr>
          <a:xfrm flipH="1">
            <a:off x="1190825" y="1037750"/>
            <a:ext cx="3316200" cy="3326752"/>
          </a:xfrm>
          <a:prstGeom prst="rect">
            <a:avLst/>
          </a:prstGeom>
          <a:noFill/>
          <a:ln>
            <a:noFill/>
          </a:ln>
        </p:spPr>
      </p:pic>
      <p:sp>
        <p:nvSpPr>
          <p:cNvPr id="184" name="Google Shape;184;p10"/>
          <p:cNvSpPr txBox="1"/>
          <p:nvPr/>
        </p:nvSpPr>
        <p:spPr>
          <a:xfrm>
            <a:off x="1289225" y="5414775"/>
            <a:ext cx="3065400" cy="169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Apples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Veggies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p10"/>
          <p:cNvPicPr preferRelativeResize="0"/>
          <p:nvPr/>
        </p:nvPicPr>
        <p:blipFill rotWithShape="1">
          <a:blip r:embed="rId4">
            <a:alphaModFix/>
          </a:blip>
          <a:srcRect/>
          <a:stretch/>
        </p:blipFill>
        <p:spPr>
          <a:xfrm>
            <a:off x="1038426" y="4763625"/>
            <a:ext cx="3757425" cy="5636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89"/>
        <p:cNvGrpSpPr/>
        <p:nvPr/>
      </p:nvGrpSpPr>
      <p:grpSpPr>
        <a:xfrm>
          <a:off x="0" y="0"/>
          <a:ext cx="0" cy="0"/>
          <a:chOff x="0" y="0"/>
          <a:chExt cx="0" cy="0"/>
        </a:xfrm>
      </p:grpSpPr>
      <p:sp>
        <p:nvSpPr>
          <p:cNvPr id="190" name="Google Shape;190;p13"/>
          <p:cNvSpPr txBox="1"/>
          <p:nvPr/>
        </p:nvSpPr>
        <p:spPr>
          <a:xfrm>
            <a:off x="0" y="384650"/>
            <a:ext cx="10649400" cy="76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Merriweather"/>
                <a:ea typeface="Merriweather"/>
                <a:cs typeface="Merriweather"/>
                <a:sym typeface="Merriweather"/>
              </a:rPr>
              <a:t>Your Important Role as a Parent</a:t>
            </a:r>
            <a:endParaRPr sz="1400" b="1" i="0" u="none" strike="noStrike" cap="none">
              <a:solidFill>
                <a:srgbClr val="000000"/>
              </a:solidFill>
              <a:latin typeface="Merriweather"/>
              <a:ea typeface="Merriweather"/>
              <a:cs typeface="Merriweather"/>
              <a:sym typeface="Merriweather"/>
            </a:endParaRPr>
          </a:p>
        </p:txBody>
      </p:sp>
      <p:sp>
        <p:nvSpPr>
          <p:cNvPr id="191" name="Google Shape;191;p13"/>
          <p:cNvSpPr txBox="1"/>
          <p:nvPr/>
        </p:nvSpPr>
        <p:spPr>
          <a:xfrm>
            <a:off x="3402975" y="1290925"/>
            <a:ext cx="7188900" cy="9289500"/>
          </a:xfrm>
          <a:prstGeom prst="rect">
            <a:avLst/>
          </a:prstGeom>
          <a:solidFill>
            <a:srgbClr val="F3F3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0" i="0" u="none" strike="noStrike" cap="none">
                <a:solidFill>
                  <a:srgbClr val="000000"/>
                </a:solidFill>
                <a:latin typeface="Merriweather"/>
                <a:ea typeface="Merriweather"/>
                <a:cs typeface="Merriweather"/>
                <a:sym typeface="Merriweather"/>
              </a:rPr>
              <a:t>Your role in your child’s educational experience is </a:t>
            </a:r>
            <a:r>
              <a:rPr lang="en" sz="2500">
                <a:latin typeface="Merriweather"/>
                <a:ea typeface="Merriweather"/>
                <a:cs typeface="Merriweather"/>
                <a:sym typeface="Merriweather"/>
              </a:rPr>
              <a:t>essential because y</a:t>
            </a:r>
            <a:r>
              <a:rPr lang="en" sz="2500" b="0" i="0" u="none" strike="noStrike" cap="none">
                <a:solidFill>
                  <a:srgbClr val="000000"/>
                </a:solidFill>
                <a:latin typeface="Merriweather"/>
                <a:ea typeface="Merriweather"/>
                <a:cs typeface="Merriweather"/>
                <a:sym typeface="Merriweather"/>
              </a:rPr>
              <a:t>ou are their first teacher! Here are some </a:t>
            </a:r>
            <a:r>
              <a:rPr lang="en" sz="2500">
                <a:latin typeface="Merriweather"/>
                <a:ea typeface="Merriweather"/>
                <a:cs typeface="Merriweather"/>
                <a:sym typeface="Merriweather"/>
              </a:rPr>
              <a:t>ideas</a:t>
            </a:r>
            <a:r>
              <a:rPr lang="en" sz="2500" b="0" i="0" u="none" strike="noStrike" cap="none">
                <a:solidFill>
                  <a:srgbClr val="000000"/>
                </a:solidFill>
                <a:latin typeface="Merriweather"/>
                <a:ea typeface="Merriweather"/>
                <a:cs typeface="Merriweather"/>
                <a:sym typeface="Merriweather"/>
              </a:rPr>
              <a:t> to guide you, as you guide them:</a:t>
            </a:r>
            <a:endParaRPr sz="25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endParaRPr sz="2500" b="0" i="0" u="none" strike="noStrike" cap="none">
              <a:solidFill>
                <a:srgbClr val="000000"/>
              </a:solidFill>
              <a:latin typeface="Merriweather"/>
              <a:ea typeface="Merriweather"/>
              <a:cs typeface="Merriweather"/>
              <a:sym typeface="Merriweather"/>
            </a:endParaRPr>
          </a:p>
          <a:p>
            <a:pPr marL="457200" marR="0" lvl="0" indent="-387350" algn="l" rtl="0">
              <a:lnSpc>
                <a:spcPct val="100000"/>
              </a:lnSpc>
              <a:spcBef>
                <a:spcPts val="0"/>
              </a:spcBef>
              <a:spcAft>
                <a:spcPts val="0"/>
              </a:spcAft>
              <a:buClr>
                <a:srgbClr val="000000"/>
              </a:buClr>
              <a:buSzPts val="2500"/>
              <a:buFont typeface="Merriweather"/>
              <a:buChar char="●"/>
            </a:pPr>
            <a:r>
              <a:rPr lang="en" sz="2500" b="0" i="0" u="sng" strike="noStrike" cap="none">
                <a:solidFill>
                  <a:srgbClr val="000000"/>
                </a:solidFill>
                <a:latin typeface="Merriweather"/>
                <a:ea typeface="Merriweather"/>
                <a:cs typeface="Merriweather"/>
                <a:sym typeface="Merriweather"/>
              </a:rPr>
              <a:t>R</a:t>
            </a:r>
            <a:r>
              <a:rPr lang="en" sz="2400" b="0" i="0" u="sng" strike="noStrike" cap="none">
                <a:solidFill>
                  <a:srgbClr val="000000"/>
                </a:solidFill>
                <a:latin typeface="Merriweather"/>
                <a:ea typeface="Merriweather"/>
                <a:cs typeface="Merriweather"/>
                <a:sym typeface="Merriweather"/>
              </a:rPr>
              <a:t>ead with them every day</a:t>
            </a:r>
            <a:r>
              <a:rPr lang="en" sz="2400" b="0" i="0" u="none" strike="noStrike" cap="none">
                <a:solidFill>
                  <a:srgbClr val="000000"/>
                </a:solidFill>
                <a:latin typeface="Merriweather"/>
                <a:ea typeface="Merriweather"/>
                <a:cs typeface="Merriweather"/>
                <a:sym typeface="Merriweather"/>
              </a:rPr>
              <a:t>. It is so important to have conversations about the stories and to be a role model for reading. As the year progresses, they will bring home small books </a:t>
            </a:r>
            <a:r>
              <a:rPr lang="en" sz="2400">
                <a:latin typeface="Merriweather"/>
                <a:ea typeface="Merriweather"/>
                <a:cs typeface="Merriweather"/>
                <a:sym typeface="Merriweather"/>
              </a:rPr>
              <a:t>to share and practice together. Any reading will work though!</a:t>
            </a:r>
            <a:endParaRPr sz="2400">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400">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Char char="●"/>
            </a:pPr>
            <a:r>
              <a:rPr lang="en" sz="2400" b="0" i="0" u="none" strike="noStrike" cap="none">
                <a:solidFill>
                  <a:srgbClr val="000000"/>
                </a:solidFill>
                <a:latin typeface="Merriweather"/>
                <a:ea typeface="Merriweather"/>
                <a:cs typeface="Merriweather"/>
                <a:sym typeface="Merriweather"/>
              </a:rPr>
              <a:t>Help </a:t>
            </a:r>
            <a:r>
              <a:rPr lang="en" sz="2400">
                <a:latin typeface="Merriweather"/>
                <a:ea typeface="Merriweather"/>
                <a:cs typeface="Merriweather"/>
                <a:sym typeface="Merriweather"/>
              </a:rPr>
              <a:t>your child</a:t>
            </a:r>
            <a:r>
              <a:rPr lang="en" sz="2400" b="0" i="0" u="none" strike="noStrike" cap="none">
                <a:solidFill>
                  <a:srgbClr val="000000"/>
                </a:solidFill>
                <a:latin typeface="Merriweather"/>
                <a:ea typeface="Merriweather"/>
                <a:cs typeface="Merriweather"/>
                <a:sym typeface="Merriweather"/>
              </a:rPr>
              <a:t> learn to </a:t>
            </a:r>
            <a:r>
              <a:rPr lang="en" sz="2400" b="0" i="0" u="sng" strike="noStrike" cap="none">
                <a:solidFill>
                  <a:srgbClr val="000000"/>
                </a:solidFill>
                <a:latin typeface="Merriweather"/>
                <a:ea typeface="Merriweather"/>
                <a:cs typeface="Merriweather"/>
                <a:sym typeface="Merriweather"/>
              </a:rPr>
              <a:t>hold a pencil and write their name</a:t>
            </a:r>
            <a:r>
              <a:rPr lang="en" sz="2400" b="0" i="0" u="none" strike="noStrike" cap="none">
                <a:solidFill>
                  <a:srgbClr val="000000"/>
                </a:solidFill>
                <a:latin typeface="Merriweather"/>
                <a:ea typeface="Merriweather"/>
                <a:cs typeface="Merriweather"/>
                <a:sym typeface="Merriweather"/>
              </a:rPr>
              <a:t> in lowercase letters. They should be able to recognize and name those letters.  </a:t>
            </a:r>
            <a:endParaRPr sz="24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rgbClr val="000000"/>
              </a:buClr>
              <a:buSzPts val="2400"/>
              <a:buFont typeface="Merriweather"/>
              <a:buChar char="●"/>
            </a:pPr>
            <a:r>
              <a:rPr lang="en" sz="2400" b="0" i="0" u="none" strike="noStrike" cap="none">
                <a:solidFill>
                  <a:srgbClr val="000000"/>
                </a:solidFill>
                <a:latin typeface="Merriweather"/>
                <a:ea typeface="Merriweather"/>
                <a:cs typeface="Merriweather"/>
                <a:sym typeface="Merriweather"/>
              </a:rPr>
              <a:t>Get your child ready now to make the beginning of September easier by encouraging them to </a:t>
            </a:r>
            <a:r>
              <a:rPr lang="en" sz="2400" b="0" i="0" u="sng" strike="noStrike" cap="none">
                <a:solidFill>
                  <a:srgbClr val="000000"/>
                </a:solidFill>
                <a:latin typeface="Merriweather"/>
                <a:ea typeface="Merriweather"/>
                <a:cs typeface="Merriweather"/>
                <a:sym typeface="Merriweather"/>
              </a:rPr>
              <a:t>dress themselves </a:t>
            </a:r>
            <a:r>
              <a:rPr lang="en" sz="2400" b="0" i="0" u="none" strike="noStrike" cap="none">
                <a:solidFill>
                  <a:srgbClr val="000000"/>
                </a:solidFill>
                <a:latin typeface="Merriweather"/>
                <a:ea typeface="Merriweather"/>
                <a:cs typeface="Merriweather"/>
                <a:sym typeface="Merriweather"/>
              </a:rPr>
              <a:t>(including jackets and shoes) and to get to the </a:t>
            </a:r>
            <a:r>
              <a:rPr lang="en" sz="2400" b="0" i="0" u="sng" strike="noStrike" cap="none">
                <a:solidFill>
                  <a:srgbClr val="000000"/>
                </a:solidFill>
                <a:latin typeface="Merriweather"/>
                <a:ea typeface="Merriweather"/>
                <a:cs typeface="Merriweather"/>
                <a:sym typeface="Merriweather"/>
              </a:rPr>
              <a:t>washroom independently.</a:t>
            </a:r>
            <a:r>
              <a:rPr lang="en" sz="2400" b="0" i="0" u="none" strike="noStrike" cap="none">
                <a:solidFill>
                  <a:srgbClr val="000000"/>
                </a:solidFill>
                <a:latin typeface="Merriweather"/>
                <a:ea typeface="Merriweather"/>
                <a:cs typeface="Merriweather"/>
                <a:sym typeface="Merriweather"/>
              </a:rPr>
              <a:t> Encourage them to wash their hands frequently as they will be expected to do so at school. </a:t>
            </a:r>
            <a:endParaRPr sz="24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000000"/>
              </a:solidFill>
              <a:latin typeface="Merriweather"/>
              <a:ea typeface="Merriweather"/>
              <a:cs typeface="Merriweather"/>
              <a:sym typeface="Merriweather"/>
            </a:endParaRPr>
          </a:p>
        </p:txBody>
      </p:sp>
      <p:pic>
        <p:nvPicPr>
          <p:cNvPr id="192" name="Google Shape;192;p13"/>
          <p:cNvPicPr preferRelativeResize="0"/>
          <p:nvPr/>
        </p:nvPicPr>
        <p:blipFill rotWithShape="1">
          <a:blip r:embed="rId3">
            <a:alphaModFix/>
          </a:blip>
          <a:srcRect/>
          <a:stretch/>
        </p:blipFill>
        <p:spPr>
          <a:xfrm>
            <a:off x="331725" y="1285300"/>
            <a:ext cx="2901674" cy="3524600"/>
          </a:xfrm>
          <a:prstGeom prst="rect">
            <a:avLst/>
          </a:prstGeom>
          <a:noFill/>
          <a:ln>
            <a:noFill/>
          </a:ln>
        </p:spPr>
      </p:pic>
      <p:pic>
        <p:nvPicPr>
          <p:cNvPr id="193" name="Google Shape;193;p13"/>
          <p:cNvPicPr preferRelativeResize="0"/>
          <p:nvPr/>
        </p:nvPicPr>
        <p:blipFill rotWithShape="1">
          <a:blip r:embed="rId4">
            <a:alphaModFix/>
          </a:blip>
          <a:srcRect/>
          <a:stretch/>
        </p:blipFill>
        <p:spPr>
          <a:xfrm>
            <a:off x="135225" y="5321125"/>
            <a:ext cx="3098175" cy="2061937"/>
          </a:xfrm>
          <a:prstGeom prst="rect">
            <a:avLst/>
          </a:prstGeom>
          <a:noFill/>
          <a:ln>
            <a:noFill/>
          </a:ln>
        </p:spPr>
      </p:pic>
      <p:pic>
        <p:nvPicPr>
          <p:cNvPr id="194" name="Google Shape;194;p13"/>
          <p:cNvPicPr preferRelativeResize="0"/>
          <p:nvPr/>
        </p:nvPicPr>
        <p:blipFill rotWithShape="1">
          <a:blip r:embed="rId5">
            <a:alphaModFix/>
          </a:blip>
          <a:srcRect/>
          <a:stretch/>
        </p:blipFill>
        <p:spPr>
          <a:xfrm>
            <a:off x="135225" y="7786928"/>
            <a:ext cx="3098175" cy="249534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198"/>
        <p:cNvGrpSpPr/>
        <p:nvPr/>
      </p:nvGrpSpPr>
      <p:grpSpPr>
        <a:xfrm>
          <a:off x="0" y="0"/>
          <a:ext cx="0" cy="0"/>
          <a:chOff x="0" y="0"/>
          <a:chExt cx="0" cy="0"/>
        </a:xfrm>
      </p:grpSpPr>
      <p:sp>
        <p:nvSpPr>
          <p:cNvPr id="199" name="Google Shape;199;p14"/>
          <p:cNvSpPr txBox="1"/>
          <p:nvPr/>
        </p:nvSpPr>
        <p:spPr>
          <a:xfrm>
            <a:off x="171900" y="1000475"/>
            <a:ext cx="7506300" cy="9829200"/>
          </a:xfrm>
          <a:prstGeom prst="rect">
            <a:avLst/>
          </a:prstGeom>
          <a:solidFill>
            <a:srgbClr val="FFFFFF"/>
          </a:solid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2500">
              <a:latin typeface="Merriweather"/>
              <a:ea typeface="Merriweather"/>
              <a:cs typeface="Merriweather"/>
              <a:sym typeface="Merriweather"/>
            </a:endParaRPr>
          </a:p>
          <a:p>
            <a:pPr marL="457200" marR="0" lvl="0" indent="-387350" algn="l" rtl="0">
              <a:lnSpc>
                <a:spcPct val="100000"/>
              </a:lnSpc>
              <a:spcBef>
                <a:spcPts val="0"/>
              </a:spcBef>
              <a:spcAft>
                <a:spcPts val="0"/>
              </a:spcAft>
              <a:buClr>
                <a:srgbClr val="000000"/>
              </a:buClr>
              <a:buSzPts val="2500"/>
              <a:buFont typeface="Merriweather"/>
              <a:buChar char="●"/>
            </a:pPr>
            <a:r>
              <a:rPr lang="en" sz="2500" b="0" i="0" u="none" strike="noStrike" cap="none">
                <a:solidFill>
                  <a:srgbClr val="000000"/>
                </a:solidFill>
                <a:latin typeface="Merriweather"/>
                <a:ea typeface="Merriweather"/>
                <a:cs typeface="Merriweather"/>
                <a:sym typeface="Merriweather"/>
              </a:rPr>
              <a:t>Have </a:t>
            </a:r>
            <a:r>
              <a:rPr lang="en" sz="2500">
                <a:latin typeface="Merriweather"/>
                <a:ea typeface="Merriweather"/>
                <a:cs typeface="Merriweather"/>
                <a:sym typeface="Merriweather"/>
              </a:rPr>
              <a:t>“</a:t>
            </a:r>
            <a:r>
              <a:rPr lang="en" sz="2500" b="0" i="0" u="sng" strike="noStrike" cap="none">
                <a:solidFill>
                  <a:srgbClr val="000000"/>
                </a:solidFill>
                <a:latin typeface="Merriweather"/>
                <a:ea typeface="Merriweather"/>
                <a:cs typeface="Merriweather"/>
                <a:sym typeface="Merriweather"/>
              </a:rPr>
              <a:t>school lunch days</a:t>
            </a:r>
            <a:r>
              <a:rPr lang="en" sz="2500" b="0" i="0" u="none" strike="noStrike" cap="none">
                <a:solidFill>
                  <a:srgbClr val="000000"/>
                </a:solidFill>
                <a:latin typeface="Merriweather"/>
                <a:ea typeface="Merriweather"/>
                <a:cs typeface="Merriweather"/>
                <a:sym typeface="Merriweather"/>
              </a:rPr>
              <a:t>” this summer! For example, </a:t>
            </a:r>
            <a:r>
              <a:rPr lang="en" sz="2500">
                <a:latin typeface="Merriweather"/>
                <a:ea typeface="Merriweather"/>
                <a:cs typeface="Merriweather"/>
                <a:sym typeface="Merriweather"/>
              </a:rPr>
              <a:t>p</a:t>
            </a:r>
            <a:r>
              <a:rPr lang="en" sz="2500" b="0" i="0" u="none" strike="noStrike" cap="none">
                <a:solidFill>
                  <a:srgbClr val="000000"/>
                </a:solidFill>
                <a:latin typeface="Merriweather"/>
                <a:ea typeface="Merriweather"/>
                <a:cs typeface="Merriweather"/>
                <a:sym typeface="Merriweather"/>
              </a:rPr>
              <a:t>ut their soup or </a:t>
            </a:r>
            <a:r>
              <a:rPr lang="en" sz="2500">
                <a:latin typeface="Merriweather"/>
                <a:ea typeface="Merriweather"/>
                <a:cs typeface="Merriweather"/>
                <a:sym typeface="Merriweather"/>
              </a:rPr>
              <a:t>pasta</a:t>
            </a:r>
            <a:r>
              <a:rPr lang="en" sz="2500" b="0" i="0" u="none" strike="noStrike" cap="none">
                <a:solidFill>
                  <a:srgbClr val="000000"/>
                </a:solidFill>
                <a:latin typeface="Merriweather"/>
                <a:ea typeface="Merriweather"/>
                <a:cs typeface="Merriweather"/>
                <a:sym typeface="Merriweather"/>
              </a:rPr>
              <a:t> in a </a:t>
            </a:r>
            <a:r>
              <a:rPr lang="en" sz="2500">
                <a:latin typeface="Merriweather"/>
                <a:ea typeface="Merriweather"/>
                <a:cs typeface="Merriweather"/>
                <a:sym typeface="Merriweather"/>
              </a:rPr>
              <a:t>t</a:t>
            </a:r>
            <a:r>
              <a:rPr lang="en" sz="2500" b="0" i="0" u="none" strike="noStrike" cap="none">
                <a:solidFill>
                  <a:srgbClr val="000000"/>
                </a:solidFill>
                <a:latin typeface="Merriweather"/>
                <a:ea typeface="Merriweather"/>
                <a:cs typeface="Merriweather"/>
                <a:sym typeface="Merriweather"/>
              </a:rPr>
              <a:t>hermos</a:t>
            </a:r>
            <a:r>
              <a:rPr lang="en" sz="2500">
                <a:latin typeface="Merriweather"/>
                <a:ea typeface="Merriweather"/>
                <a:cs typeface="Merriweather"/>
                <a:sym typeface="Merriweather"/>
              </a:rPr>
              <a:t> </a:t>
            </a:r>
            <a:r>
              <a:rPr lang="en" sz="2500" b="0" i="0" u="none" strike="noStrike" cap="none">
                <a:solidFill>
                  <a:srgbClr val="000000"/>
                </a:solidFill>
                <a:latin typeface="Merriweather"/>
                <a:ea typeface="Merriweather"/>
                <a:cs typeface="Merriweather"/>
                <a:sym typeface="Merriweather"/>
              </a:rPr>
              <a:t>and practice using that for lunch. </a:t>
            </a:r>
            <a:r>
              <a:rPr lang="en" sz="2500">
                <a:latin typeface="Merriweather"/>
                <a:ea typeface="Merriweather"/>
                <a:cs typeface="Merriweather"/>
                <a:sym typeface="Merriweather"/>
              </a:rPr>
              <a:t>Your child should practice opening and closing their containers </a:t>
            </a:r>
            <a:r>
              <a:rPr lang="en" sz="2500" b="0" i="0" u="none" strike="noStrike" cap="none">
                <a:solidFill>
                  <a:srgbClr val="000000"/>
                </a:solidFill>
                <a:latin typeface="Merriweather"/>
                <a:ea typeface="Merriweather"/>
                <a:cs typeface="Merriweather"/>
                <a:sym typeface="Merriweather"/>
              </a:rPr>
              <a:t>and getting it all back into the lunch b</a:t>
            </a:r>
            <a:r>
              <a:rPr lang="en" sz="2500">
                <a:latin typeface="Merriweather"/>
                <a:ea typeface="Merriweather"/>
                <a:cs typeface="Merriweather"/>
                <a:sym typeface="Merriweather"/>
              </a:rPr>
              <a:t>ag</a:t>
            </a:r>
            <a:r>
              <a:rPr lang="en" sz="2500" b="0" i="0" u="none" strike="noStrike" cap="none">
                <a:solidFill>
                  <a:srgbClr val="000000"/>
                </a:solidFill>
                <a:latin typeface="Merriweather"/>
                <a:ea typeface="Merriweather"/>
                <a:cs typeface="Merriweather"/>
                <a:sym typeface="Merriweather"/>
              </a:rPr>
              <a:t>. We will </a:t>
            </a:r>
            <a:r>
              <a:rPr lang="en" sz="2500" b="0" i="0" u="sng" strike="noStrike" cap="none">
                <a:solidFill>
                  <a:srgbClr val="000000"/>
                </a:solidFill>
                <a:latin typeface="Merriweather"/>
                <a:ea typeface="Merriweather"/>
                <a:cs typeface="Merriweather"/>
                <a:sym typeface="Merriweather"/>
              </a:rPr>
              <a:t>not</a:t>
            </a:r>
            <a:r>
              <a:rPr lang="en" sz="2500" b="0" i="0" u="none" strike="noStrike" cap="none">
                <a:solidFill>
                  <a:srgbClr val="000000"/>
                </a:solidFill>
                <a:latin typeface="Merriweather"/>
                <a:ea typeface="Merriweather"/>
                <a:cs typeface="Merriweather"/>
                <a:sym typeface="Merriweather"/>
              </a:rPr>
              <a:t> be able to heat up lunches at school. </a:t>
            </a:r>
            <a:endParaRPr sz="25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500">
              <a:latin typeface="Merriweather"/>
              <a:ea typeface="Merriweather"/>
              <a:cs typeface="Merriweather"/>
              <a:sym typeface="Merriweather"/>
            </a:endParaRPr>
          </a:p>
          <a:p>
            <a:pPr marL="457200" lvl="0" indent="-387350" algn="l" rtl="0">
              <a:spcBef>
                <a:spcPts val="0"/>
              </a:spcBef>
              <a:spcAft>
                <a:spcPts val="0"/>
              </a:spcAft>
              <a:buSzPts val="2500"/>
              <a:buFont typeface="Merriweather"/>
              <a:buChar char="●"/>
            </a:pPr>
            <a:r>
              <a:rPr lang="en" sz="2500" u="sng">
                <a:solidFill>
                  <a:schemeClr val="dk1"/>
                </a:solidFill>
                <a:latin typeface="Merriweather"/>
                <a:ea typeface="Merriweather"/>
                <a:cs typeface="Merriweather"/>
                <a:sym typeface="Merriweather"/>
              </a:rPr>
              <a:t>Establish routines now.</a:t>
            </a:r>
            <a:r>
              <a:rPr lang="en" sz="2500">
                <a:solidFill>
                  <a:schemeClr val="dk1"/>
                </a:solidFill>
                <a:latin typeface="Merriweather"/>
                <a:ea typeface="Merriweather"/>
                <a:cs typeface="Merriweather"/>
                <a:sym typeface="Merriweather"/>
              </a:rPr>
              <a:t> Kindergarteners need to be in bed between 7:00 and  8:00 p.m. to get enough sleep. Practice getting up at around 7:00 a.m. to get ready in time for school. </a:t>
            </a:r>
            <a:endParaRPr sz="2500">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500"/>
              <a:buFont typeface="Arial"/>
              <a:buNone/>
            </a:pPr>
            <a:endParaRPr sz="2500">
              <a:latin typeface="Merriweather"/>
              <a:ea typeface="Merriweather"/>
              <a:cs typeface="Merriweather"/>
              <a:sym typeface="Merriweather"/>
            </a:endParaRPr>
          </a:p>
          <a:p>
            <a:pPr marL="457200" marR="0" lvl="0" indent="-387350" algn="l" rtl="0">
              <a:lnSpc>
                <a:spcPct val="100000"/>
              </a:lnSpc>
              <a:spcBef>
                <a:spcPts val="0"/>
              </a:spcBef>
              <a:spcAft>
                <a:spcPts val="0"/>
              </a:spcAft>
              <a:buClr>
                <a:srgbClr val="000000"/>
              </a:buClr>
              <a:buSzPts val="2500"/>
              <a:buFont typeface="Merriweather"/>
              <a:buChar char="●"/>
            </a:pPr>
            <a:r>
              <a:rPr lang="en" sz="2500" b="0" i="0" u="none" strike="noStrike" cap="none">
                <a:solidFill>
                  <a:srgbClr val="000000"/>
                </a:solidFill>
                <a:latin typeface="Merriweather"/>
                <a:ea typeface="Merriweather"/>
                <a:cs typeface="Merriweather"/>
                <a:sym typeface="Merriweather"/>
              </a:rPr>
              <a:t>It is not uncommon for children to be upset the first few days of school. We are pros at handling this and you can be guaranteed that they will quickly adapt and begin</a:t>
            </a:r>
            <a:r>
              <a:rPr lang="en" sz="2500">
                <a:latin typeface="Merriweather"/>
                <a:ea typeface="Merriweather"/>
                <a:cs typeface="Merriweather"/>
                <a:sym typeface="Merriweather"/>
              </a:rPr>
              <a:t> to</a:t>
            </a:r>
            <a:r>
              <a:rPr lang="en" sz="2500" b="0" i="0" u="none" strike="noStrike" cap="none">
                <a:solidFill>
                  <a:srgbClr val="000000"/>
                </a:solidFill>
                <a:latin typeface="Merriweather"/>
                <a:ea typeface="Merriweather"/>
                <a:cs typeface="Merriweather"/>
                <a:sym typeface="Merriweather"/>
              </a:rPr>
              <a:t> play with their new friends. If possible, p</a:t>
            </a:r>
            <a:r>
              <a:rPr lang="en" sz="2500" b="0" i="0" strike="noStrike" cap="none">
                <a:solidFill>
                  <a:srgbClr val="000000"/>
                </a:solidFill>
                <a:latin typeface="Merriweather"/>
                <a:ea typeface="Merriweather"/>
                <a:cs typeface="Merriweather"/>
                <a:sym typeface="Merriweather"/>
              </a:rPr>
              <a:t>ractice </a:t>
            </a:r>
            <a:r>
              <a:rPr lang="en" sz="2500">
                <a:latin typeface="Merriweather"/>
                <a:ea typeface="Merriweather"/>
                <a:cs typeface="Merriweather"/>
                <a:sym typeface="Merriweather"/>
              </a:rPr>
              <a:t>spending </a:t>
            </a:r>
            <a:r>
              <a:rPr lang="en" sz="2500" b="0" i="0" strike="noStrike" cap="none">
                <a:solidFill>
                  <a:srgbClr val="000000"/>
                </a:solidFill>
                <a:latin typeface="Merriweather"/>
                <a:ea typeface="Merriweather"/>
                <a:cs typeface="Merriweather"/>
                <a:sym typeface="Merriweather"/>
              </a:rPr>
              <a:t>some time away from them</a:t>
            </a:r>
            <a:r>
              <a:rPr lang="en" sz="2500" b="0" i="0" u="none" strike="noStrike" cap="none">
                <a:solidFill>
                  <a:srgbClr val="000000"/>
                </a:solidFill>
                <a:latin typeface="Merriweather"/>
                <a:ea typeface="Merriweather"/>
                <a:cs typeface="Merriweather"/>
                <a:sym typeface="Merriweather"/>
              </a:rPr>
              <a:t> now, have play dates when you are not there, </a:t>
            </a:r>
            <a:r>
              <a:rPr lang="en" sz="2500">
                <a:latin typeface="Merriweather"/>
                <a:ea typeface="Merriweather"/>
                <a:cs typeface="Merriweather"/>
                <a:sym typeface="Merriweather"/>
              </a:rPr>
              <a:t>or</a:t>
            </a:r>
            <a:r>
              <a:rPr lang="en" sz="2500" b="0" i="0" u="none" strike="noStrike" cap="none">
                <a:solidFill>
                  <a:srgbClr val="000000"/>
                </a:solidFill>
                <a:latin typeface="Merriweather"/>
                <a:ea typeface="Merriweather"/>
                <a:cs typeface="Merriweather"/>
                <a:sym typeface="Merriweather"/>
              </a:rPr>
              <a:t> </a:t>
            </a:r>
            <a:r>
              <a:rPr lang="en" sz="2500">
                <a:latin typeface="Merriweather"/>
                <a:ea typeface="Merriweather"/>
                <a:cs typeface="Merriweather"/>
                <a:sym typeface="Merriweather"/>
              </a:rPr>
              <a:t>have</a:t>
            </a:r>
            <a:r>
              <a:rPr lang="en" sz="2500" b="0" i="0" u="none" strike="noStrike" cap="none">
                <a:solidFill>
                  <a:srgbClr val="000000"/>
                </a:solidFill>
                <a:latin typeface="Merriweather"/>
                <a:ea typeface="Merriweather"/>
                <a:cs typeface="Merriweather"/>
                <a:sym typeface="Merriweather"/>
              </a:rPr>
              <a:t> a trusted babysitter or other non-family </a:t>
            </a:r>
            <a:r>
              <a:rPr lang="en" sz="2500">
                <a:latin typeface="Merriweather"/>
                <a:ea typeface="Merriweather"/>
                <a:cs typeface="Merriweather"/>
                <a:sym typeface="Merriweather"/>
              </a:rPr>
              <a:t>friend</a:t>
            </a:r>
            <a:r>
              <a:rPr lang="en" sz="2500" b="0" i="0" u="none" strike="noStrike" cap="none">
                <a:solidFill>
                  <a:srgbClr val="000000"/>
                </a:solidFill>
                <a:latin typeface="Merriweather"/>
                <a:ea typeface="Merriweather"/>
                <a:cs typeface="Merriweather"/>
                <a:sym typeface="Merriweather"/>
              </a:rPr>
              <a:t> to mind them </a:t>
            </a:r>
            <a:r>
              <a:rPr lang="en" sz="2500">
                <a:latin typeface="Merriweather"/>
                <a:ea typeface="Merriweather"/>
                <a:cs typeface="Merriweather"/>
                <a:sym typeface="Merriweather"/>
              </a:rPr>
              <a:t>if </a:t>
            </a:r>
            <a:r>
              <a:rPr lang="en" sz="2500" b="0" i="0" u="none" strike="noStrike" cap="none">
                <a:solidFill>
                  <a:srgbClr val="000000"/>
                </a:solidFill>
                <a:latin typeface="Merriweather"/>
                <a:ea typeface="Merriweather"/>
                <a:cs typeface="Merriweather"/>
                <a:sym typeface="Merriweather"/>
              </a:rPr>
              <a:t>possible.</a:t>
            </a:r>
            <a:endParaRPr sz="2500" b="0" i="0" u="none" strike="noStrike" cap="none">
              <a:solidFill>
                <a:srgbClr val="000000"/>
              </a:solidFill>
              <a:latin typeface="Merriweather"/>
              <a:ea typeface="Merriweather"/>
              <a:cs typeface="Merriweather"/>
              <a:sym typeface="Merriweather"/>
            </a:endParaRPr>
          </a:p>
          <a:p>
            <a:pPr marL="457200" marR="0" lvl="0" indent="0" algn="l" rtl="0">
              <a:lnSpc>
                <a:spcPct val="100000"/>
              </a:lnSpc>
              <a:spcBef>
                <a:spcPts val="0"/>
              </a:spcBef>
              <a:spcAft>
                <a:spcPts val="0"/>
              </a:spcAft>
              <a:buNone/>
            </a:pPr>
            <a:endParaRPr sz="2500" b="0" i="0" u="none" strike="noStrike" cap="none">
              <a:solidFill>
                <a:srgbClr val="000000"/>
              </a:solidFill>
              <a:latin typeface="Merriweather"/>
              <a:ea typeface="Merriweather"/>
              <a:cs typeface="Merriweather"/>
              <a:sym typeface="Merriweather"/>
            </a:endParaRPr>
          </a:p>
        </p:txBody>
      </p:sp>
      <p:sp>
        <p:nvSpPr>
          <p:cNvPr id="200" name="Google Shape;200;p14"/>
          <p:cNvSpPr txBox="1"/>
          <p:nvPr/>
        </p:nvSpPr>
        <p:spPr>
          <a:xfrm>
            <a:off x="1161825" y="161375"/>
            <a:ext cx="9346200" cy="83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3600" b="1" i="0" u="none" strike="noStrike" cap="none">
                <a:solidFill>
                  <a:schemeClr val="dk1"/>
                </a:solidFill>
                <a:latin typeface="Merriweather"/>
                <a:ea typeface="Merriweather"/>
                <a:cs typeface="Merriweather"/>
                <a:sym typeface="Merriweather"/>
              </a:rPr>
              <a:t>Your Important Role as a Parent</a:t>
            </a:r>
            <a:endParaRPr sz="1400" b="1"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1" name="Google Shape;201;p14"/>
          <p:cNvPicPr preferRelativeResize="0"/>
          <p:nvPr/>
        </p:nvPicPr>
        <p:blipFill rotWithShape="1">
          <a:blip r:embed="rId3">
            <a:alphaModFix/>
          </a:blip>
          <a:srcRect/>
          <a:stretch/>
        </p:blipFill>
        <p:spPr>
          <a:xfrm>
            <a:off x="7886175" y="1540150"/>
            <a:ext cx="2857500" cy="2857500"/>
          </a:xfrm>
          <a:prstGeom prst="rect">
            <a:avLst/>
          </a:prstGeom>
          <a:noFill/>
          <a:ln>
            <a:noFill/>
          </a:ln>
        </p:spPr>
      </p:pic>
      <p:sp>
        <p:nvSpPr>
          <p:cNvPr id="202" name="Google Shape;202;p14"/>
          <p:cNvSpPr txBox="1"/>
          <p:nvPr/>
        </p:nvSpPr>
        <p:spPr>
          <a:xfrm>
            <a:off x="9004150" y="5744575"/>
            <a:ext cx="88299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3" name="Google Shape;203;p14"/>
          <p:cNvPicPr preferRelativeResize="0"/>
          <p:nvPr/>
        </p:nvPicPr>
        <p:blipFill rotWithShape="1">
          <a:blip r:embed="rId4">
            <a:alphaModFix/>
          </a:blip>
          <a:srcRect/>
          <a:stretch/>
        </p:blipFill>
        <p:spPr>
          <a:xfrm>
            <a:off x="7820025" y="7649925"/>
            <a:ext cx="2989800" cy="2989800"/>
          </a:xfrm>
          <a:prstGeom prst="rect">
            <a:avLst/>
          </a:prstGeom>
          <a:noFill/>
          <a:ln>
            <a:noFill/>
          </a:ln>
        </p:spPr>
      </p:pic>
      <p:pic>
        <p:nvPicPr>
          <p:cNvPr id="204" name="Google Shape;204;p14"/>
          <p:cNvPicPr preferRelativeResize="0"/>
          <p:nvPr/>
        </p:nvPicPr>
        <p:blipFill rotWithShape="1">
          <a:blip r:embed="rId5">
            <a:alphaModFix/>
          </a:blip>
          <a:srcRect/>
          <a:stretch/>
        </p:blipFill>
        <p:spPr>
          <a:xfrm>
            <a:off x="7820025" y="4937330"/>
            <a:ext cx="2989799" cy="260064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6" descr="Notepad clipart png 4 » PNG Image"/>
          <p:cNvPicPr preferRelativeResize="0"/>
          <p:nvPr/>
        </p:nvPicPr>
        <p:blipFill rotWithShape="1">
          <a:blip r:embed="rId3">
            <a:alphaModFix/>
          </a:blip>
          <a:srcRect l="4839" t="5042" r="3667" b="6959"/>
          <a:stretch/>
        </p:blipFill>
        <p:spPr>
          <a:xfrm>
            <a:off x="223075" y="82875"/>
            <a:ext cx="10629076" cy="10589299"/>
          </a:xfrm>
          <a:prstGeom prst="rect">
            <a:avLst/>
          </a:prstGeom>
          <a:noFill/>
          <a:ln>
            <a:noFill/>
          </a:ln>
        </p:spPr>
      </p:pic>
      <p:pic>
        <p:nvPicPr>
          <p:cNvPr id="210" name="Google Shape;210;p16" descr="Parent Resources / Parent Resources"/>
          <p:cNvPicPr preferRelativeResize="0"/>
          <p:nvPr/>
        </p:nvPicPr>
        <p:blipFill rotWithShape="1">
          <a:blip r:embed="rId4">
            <a:alphaModFix/>
          </a:blip>
          <a:srcRect/>
          <a:stretch/>
        </p:blipFill>
        <p:spPr>
          <a:xfrm rot="4">
            <a:off x="977225" y="1282052"/>
            <a:ext cx="3623050" cy="1621395"/>
          </a:xfrm>
          <a:prstGeom prst="rect">
            <a:avLst/>
          </a:prstGeom>
          <a:noFill/>
          <a:ln>
            <a:noFill/>
          </a:ln>
        </p:spPr>
      </p:pic>
      <p:sp>
        <p:nvSpPr>
          <p:cNvPr id="211" name="Google Shape;211;p16"/>
          <p:cNvSpPr txBox="1"/>
          <p:nvPr/>
        </p:nvSpPr>
        <p:spPr>
          <a:xfrm>
            <a:off x="592500" y="2903450"/>
            <a:ext cx="9955500" cy="74115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15000"/>
              </a:lnSpc>
              <a:spcBef>
                <a:spcPts val="1800"/>
              </a:spcBef>
              <a:spcAft>
                <a:spcPts val="0"/>
              </a:spcAft>
              <a:buClr>
                <a:srgbClr val="000000"/>
              </a:buClr>
              <a:buSzPts val="3200"/>
              <a:buFont typeface="Bitter"/>
              <a:buAutoNum type="arabicPeriod"/>
            </a:pPr>
            <a:r>
              <a:rPr lang="en" sz="3000" b="1" i="0" u="sng" strike="noStrike" cap="none">
                <a:solidFill>
                  <a:srgbClr val="000000"/>
                </a:solidFill>
                <a:highlight>
                  <a:srgbClr val="FFFFFF"/>
                </a:highlight>
                <a:latin typeface="Bitter"/>
                <a:ea typeface="Bitter"/>
                <a:cs typeface="Bitter"/>
                <a:sym typeface="Bitter"/>
                <a:hlinkClick r:id="rId5"/>
              </a:rPr>
              <a:t>How can I prepare my child for starting </a:t>
            </a:r>
            <a:r>
              <a:rPr lang="en" sz="2700" b="1" i="0" u="sng" strike="noStrike" cap="none">
                <a:solidFill>
                  <a:srgbClr val="000000"/>
                </a:solidFill>
                <a:highlight>
                  <a:srgbClr val="FFFFFF"/>
                </a:highlight>
                <a:latin typeface="Bitter"/>
                <a:ea typeface="Bitter"/>
                <a:cs typeface="Bitter"/>
                <a:sym typeface="Bitter"/>
                <a:hlinkClick r:id="rId5"/>
              </a:rPr>
              <a:t>kindergarten? (Ministry of Education)</a:t>
            </a:r>
            <a:r>
              <a:rPr lang="en" sz="2700" b="1" i="0" u="none" strike="noStrike" cap="none">
                <a:solidFill>
                  <a:srgbClr val="000000"/>
                </a:solidFill>
                <a:highlight>
                  <a:srgbClr val="FFFFFF"/>
                </a:highlight>
                <a:latin typeface="Bitter"/>
                <a:ea typeface="Bitter"/>
                <a:cs typeface="Bitter"/>
                <a:sym typeface="Bitter"/>
              </a:rPr>
              <a:t>?</a:t>
            </a:r>
            <a:endParaRPr sz="2700" b="1" i="0" u="none" strike="noStrike" cap="none">
              <a:solidFill>
                <a:srgbClr val="000000"/>
              </a:solidFill>
              <a:highlight>
                <a:srgbClr val="FFFFFF"/>
              </a:highlight>
              <a:latin typeface="Bitter"/>
              <a:ea typeface="Bitter"/>
              <a:cs typeface="Bitter"/>
              <a:sym typeface="Bitter"/>
            </a:endParaRPr>
          </a:p>
          <a:p>
            <a:pPr marL="457200" marR="0" lvl="0" indent="-400050" algn="l" rtl="0">
              <a:lnSpc>
                <a:spcPct val="115000"/>
              </a:lnSpc>
              <a:spcBef>
                <a:spcPts val="0"/>
              </a:spcBef>
              <a:spcAft>
                <a:spcPts val="0"/>
              </a:spcAft>
              <a:buClr>
                <a:srgbClr val="3C78D8"/>
              </a:buClr>
              <a:buSzPts val="2700"/>
              <a:buFont typeface="Bitter"/>
              <a:buAutoNum type="arabicPeriod"/>
            </a:pPr>
            <a:r>
              <a:rPr lang="en" sz="2700" b="1" i="0" u="sng" strike="noStrike" cap="none">
                <a:solidFill>
                  <a:srgbClr val="3C78D8"/>
                </a:solidFill>
                <a:highlight>
                  <a:schemeClr val="lt1"/>
                </a:highlight>
                <a:latin typeface="Bitter"/>
                <a:ea typeface="Bitter"/>
                <a:cs typeface="Bitter"/>
                <a:sym typeface="Bitter"/>
                <a:hlinkClick r:id="rId6"/>
              </a:rPr>
              <a:t>The Newcomer's Guide to Elementary School in Ontario</a:t>
            </a:r>
            <a:endParaRPr sz="2700" b="1" i="0" u="none" strike="noStrike" cap="none">
              <a:solidFill>
                <a:srgbClr val="3C78D8"/>
              </a:solidFill>
              <a:highlight>
                <a:schemeClr val="lt1"/>
              </a:highlight>
              <a:latin typeface="Bitter"/>
              <a:ea typeface="Bitter"/>
              <a:cs typeface="Bitter"/>
              <a:sym typeface="Bitter"/>
            </a:endParaRPr>
          </a:p>
          <a:p>
            <a:pPr marL="457200" marR="0" lvl="0" indent="-400050" algn="l" rtl="0">
              <a:lnSpc>
                <a:spcPct val="115000"/>
              </a:lnSpc>
              <a:spcBef>
                <a:spcPts val="0"/>
              </a:spcBef>
              <a:spcAft>
                <a:spcPts val="0"/>
              </a:spcAft>
              <a:buClr>
                <a:srgbClr val="38761D"/>
              </a:buClr>
              <a:buSzPts val="2700"/>
              <a:buFont typeface="Bitter"/>
              <a:buAutoNum type="arabicPeriod"/>
            </a:pPr>
            <a:r>
              <a:rPr lang="en" sz="2700" b="1" i="0" u="sng" strike="noStrike" cap="none">
                <a:solidFill>
                  <a:srgbClr val="38761D"/>
                </a:solidFill>
                <a:highlight>
                  <a:srgbClr val="FFFFFF"/>
                </a:highlight>
                <a:latin typeface="Bitter"/>
                <a:ea typeface="Bitter"/>
                <a:cs typeface="Bitter"/>
                <a:sym typeface="Bitter"/>
                <a:hlinkClick r:id="rId7"/>
              </a:rPr>
              <a:t>Kindergarten Program 2016 (Min. of Ed.)</a:t>
            </a:r>
            <a:endParaRPr sz="2700" b="1" i="0" u="none" strike="noStrike" cap="none">
              <a:solidFill>
                <a:srgbClr val="38761D"/>
              </a:solidFill>
              <a:highlight>
                <a:srgbClr val="FFFFFF"/>
              </a:highlight>
              <a:latin typeface="Bitter"/>
              <a:ea typeface="Bitter"/>
              <a:cs typeface="Bitter"/>
              <a:sym typeface="Bitter"/>
            </a:endParaRPr>
          </a:p>
          <a:p>
            <a:pPr marL="457200" marR="0" lvl="0" indent="-400050" algn="l" rtl="0">
              <a:lnSpc>
                <a:spcPct val="115000"/>
              </a:lnSpc>
              <a:spcBef>
                <a:spcPts val="0"/>
              </a:spcBef>
              <a:spcAft>
                <a:spcPts val="0"/>
              </a:spcAft>
              <a:buClr>
                <a:srgbClr val="9900FF"/>
              </a:buClr>
              <a:buSzPts val="2700"/>
              <a:buFont typeface="Bitter"/>
              <a:buAutoNum type="arabicPeriod"/>
            </a:pPr>
            <a:r>
              <a:rPr lang="en" sz="2700" b="1" i="0" u="sng" strike="noStrike" cap="none">
                <a:solidFill>
                  <a:srgbClr val="9900FF"/>
                </a:solidFill>
                <a:highlight>
                  <a:srgbClr val="FFFFFF"/>
                </a:highlight>
                <a:latin typeface="Bitter"/>
                <a:ea typeface="Bitter"/>
                <a:cs typeface="Bitter"/>
                <a:sym typeface="Bitter"/>
                <a:hlinkClick r:id="rId8"/>
              </a:rPr>
              <a:t>How Does Learning Happen?</a:t>
            </a:r>
            <a:endParaRPr sz="2700" b="1" i="0" u="none" strike="noStrike" cap="none">
              <a:solidFill>
                <a:srgbClr val="9900FF"/>
              </a:solidFill>
              <a:highlight>
                <a:srgbClr val="FFFFFF"/>
              </a:highlight>
              <a:latin typeface="Bitter"/>
              <a:ea typeface="Bitter"/>
              <a:cs typeface="Bitter"/>
              <a:sym typeface="Bitter"/>
            </a:endParaRPr>
          </a:p>
          <a:p>
            <a:pPr marL="457200" marR="0" lvl="0" indent="-400050" algn="l" rtl="0">
              <a:lnSpc>
                <a:spcPct val="115000"/>
              </a:lnSpc>
              <a:spcBef>
                <a:spcPts val="0"/>
              </a:spcBef>
              <a:spcAft>
                <a:spcPts val="0"/>
              </a:spcAft>
              <a:buClr>
                <a:srgbClr val="000000"/>
              </a:buClr>
              <a:buSzPts val="2700"/>
              <a:buFont typeface="Bitter"/>
              <a:buAutoNum type="arabicPeriod"/>
            </a:pPr>
            <a:r>
              <a:rPr lang="en" sz="2700" b="1" i="0" u="sng" strike="noStrike" cap="none">
                <a:solidFill>
                  <a:srgbClr val="000000"/>
                </a:solidFill>
                <a:highlight>
                  <a:schemeClr val="lt1"/>
                </a:highlight>
                <a:latin typeface="Bitter"/>
                <a:ea typeface="Bitter"/>
                <a:cs typeface="Bitter"/>
                <a:sym typeface="Bitter"/>
                <a:hlinkClick r:id="rId9"/>
              </a:rPr>
              <a:t>WTK Kindergarten Curriculum Support and Family Connection document</a:t>
            </a:r>
            <a:endParaRPr sz="2700" b="1" i="0" u="sng" strike="noStrike" cap="none">
              <a:solidFill>
                <a:srgbClr val="000000"/>
              </a:solidFill>
              <a:highlight>
                <a:schemeClr val="lt1"/>
              </a:highlight>
              <a:latin typeface="Bitter"/>
              <a:ea typeface="Bitter"/>
              <a:cs typeface="Bitter"/>
              <a:sym typeface="Bitter"/>
            </a:endParaRPr>
          </a:p>
          <a:p>
            <a:pPr marL="0" marR="0" lvl="0" indent="0" algn="l" rtl="0">
              <a:lnSpc>
                <a:spcPct val="100000"/>
              </a:lnSpc>
              <a:spcBef>
                <a:spcPts val="1200"/>
              </a:spcBef>
              <a:spcAft>
                <a:spcPts val="0"/>
              </a:spcAft>
              <a:buClr>
                <a:srgbClr val="000000"/>
              </a:buClr>
              <a:buSzPts val="1100"/>
              <a:buFont typeface="Arial"/>
              <a:buNone/>
            </a:pPr>
            <a:endParaRPr sz="1100" b="0" i="0" u="none" strike="noStrike" cap="none">
              <a:solidFill>
                <a:srgbClr val="000000"/>
              </a:solidFill>
              <a:highlight>
                <a:schemeClr val="lt1"/>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2" descr="Welcome Words Greeting - Free image on Pixabay"/>
          <p:cNvPicPr preferRelativeResize="0"/>
          <p:nvPr/>
        </p:nvPicPr>
        <p:blipFill rotWithShape="1">
          <a:blip r:embed="rId3">
            <a:alphaModFix/>
          </a:blip>
          <a:srcRect/>
          <a:stretch/>
        </p:blipFill>
        <p:spPr>
          <a:xfrm>
            <a:off x="2578476" y="3232624"/>
            <a:ext cx="6131026" cy="4087374"/>
          </a:xfrm>
          <a:prstGeom prst="rect">
            <a:avLst/>
          </a:prstGeom>
          <a:noFill/>
          <a:ln>
            <a:noFill/>
          </a:ln>
        </p:spPr>
      </p:pic>
      <p:sp>
        <p:nvSpPr>
          <p:cNvPr id="63" name="Google Shape;63;p2"/>
          <p:cNvSpPr txBox="1"/>
          <p:nvPr/>
        </p:nvSpPr>
        <p:spPr>
          <a:xfrm>
            <a:off x="-4096900" y="4154200"/>
            <a:ext cx="8824200" cy="102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
          <p:cNvSpPr txBox="1"/>
          <p:nvPr/>
        </p:nvSpPr>
        <p:spPr>
          <a:xfrm rot="-1356860">
            <a:off x="286541" y="1489800"/>
            <a:ext cx="3581031" cy="7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rgbClr val="0000FF"/>
                </a:solidFill>
                <a:latin typeface="Merriweather"/>
                <a:ea typeface="Merriweather"/>
                <a:cs typeface="Merriweather"/>
                <a:sym typeface="Merriweather"/>
              </a:rPr>
              <a:t>French</a:t>
            </a:r>
            <a:endParaRPr sz="4200" b="1" i="0" u="none" strike="noStrike" cap="none">
              <a:solidFill>
                <a:srgbClr val="0000FF"/>
              </a:solidFill>
              <a:latin typeface="Merriweather"/>
              <a:ea typeface="Merriweather"/>
              <a:cs typeface="Merriweather"/>
              <a:sym typeface="Merriweather"/>
            </a:endParaRPr>
          </a:p>
        </p:txBody>
      </p:sp>
      <p:sp>
        <p:nvSpPr>
          <p:cNvPr id="65" name="Google Shape;65;p2"/>
          <p:cNvSpPr txBox="1"/>
          <p:nvPr/>
        </p:nvSpPr>
        <p:spPr>
          <a:xfrm rot="288">
            <a:off x="3563141" y="1794577"/>
            <a:ext cx="3581100" cy="7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rgbClr val="FF9900"/>
                </a:solidFill>
                <a:latin typeface="Merriweather"/>
                <a:ea typeface="Merriweather"/>
                <a:cs typeface="Merriweather"/>
                <a:sym typeface="Merriweather"/>
              </a:rPr>
              <a:t>Bangla</a:t>
            </a:r>
            <a:endParaRPr sz="4200" b="1" i="0" u="none" strike="noStrike" cap="none">
              <a:solidFill>
                <a:srgbClr val="FF9900"/>
              </a:solidFill>
              <a:latin typeface="Merriweather"/>
              <a:ea typeface="Merriweather"/>
              <a:cs typeface="Merriweather"/>
              <a:sym typeface="Merriweather"/>
            </a:endParaRPr>
          </a:p>
        </p:txBody>
      </p:sp>
      <p:sp>
        <p:nvSpPr>
          <p:cNvPr id="66" name="Google Shape;66;p2"/>
          <p:cNvSpPr txBox="1"/>
          <p:nvPr/>
        </p:nvSpPr>
        <p:spPr>
          <a:xfrm rot="1984740">
            <a:off x="7057301" y="1489766"/>
            <a:ext cx="3581015" cy="7449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rgbClr val="9900FF"/>
                </a:solidFill>
                <a:latin typeface="Merriweather"/>
                <a:ea typeface="Merriweather"/>
                <a:cs typeface="Merriweather"/>
                <a:sym typeface="Merriweather"/>
              </a:rPr>
              <a:t>Korean</a:t>
            </a:r>
            <a:endParaRPr sz="4200" b="1" i="0" u="none" strike="noStrike" cap="none">
              <a:solidFill>
                <a:srgbClr val="9900FF"/>
              </a:solidFill>
              <a:latin typeface="Merriweather"/>
              <a:ea typeface="Merriweather"/>
              <a:cs typeface="Merriweather"/>
              <a:sym typeface="Merriweather"/>
            </a:endParaRPr>
          </a:p>
        </p:txBody>
      </p:sp>
      <p:sp>
        <p:nvSpPr>
          <p:cNvPr id="67" name="Google Shape;67;p2"/>
          <p:cNvSpPr txBox="1"/>
          <p:nvPr/>
        </p:nvSpPr>
        <p:spPr>
          <a:xfrm rot="2903160">
            <a:off x="439016" y="8271487"/>
            <a:ext cx="3580888" cy="74481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rgbClr val="FF0000"/>
                </a:solidFill>
                <a:latin typeface="Merriweather"/>
                <a:ea typeface="Merriweather"/>
                <a:cs typeface="Merriweather"/>
                <a:sym typeface="Merriweather"/>
              </a:rPr>
              <a:t>Arabic</a:t>
            </a:r>
            <a:endParaRPr sz="4200" b="1" i="0" u="none" strike="noStrike" cap="none">
              <a:solidFill>
                <a:srgbClr val="FF0000"/>
              </a:solidFill>
              <a:latin typeface="Merriweather"/>
              <a:ea typeface="Merriweather"/>
              <a:cs typeface="Merriweather"/>
              <a:sym typeface="Merriweather"/>
            </a:endParaRPr>
          </a:p>
        </p:txBody>
      </p:sp>
      <p:sp>
        <p:nvSpPr>
          <p:cNvPr id="68" name="Google Shape;68;p2"/>
          <p:cNvSpPr txBox="1"/>
          <p:nvPr/>
        </p:nvSpPr>
        <p:spPr>
          <a:xfrm rot="1440">
            <a:off x="3944233" y="8424069"/>
            <a:ext cx="3580800" cy="74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rgbClr val="38761D"/>
                </a:solidFill>
                <a:latin typeface="Merriweather"/>
                <a:ea typeface="Merriweather"/>
                <a:cs typeface="Merriweather"/>
                <a:sym typeface="Merriweather"/>
              </a:rPr>
              <a:t>Hindi</a:t>
            </a:r>
            <a:endParaRPr sz="4200" b="1" i="0" u="none" strike="noStrike" cap="none">
              <a:solidFill>
                <a:srgbClr val="38761D"/>
              </a:solidFill>
              <a:latin typeface="Merriweather"/>
              <a:ea typeface="Merriweather"/>
              <a:cs typeface="Merriweather"/>
              <a:sym typeface="Merriweather"/>
            </a:endParaRPr>
          </a:p>
        </p:txBody>
      </p:sp>
      <p:sp>
        <p:nvSpPr>
          <p:cNvPr id="69" name="Google Shape;69;p2"/>
          <p:cNvSpPr txBox="1"/>
          <p:nvPr/>
        </p:nvSpPr>
        <p:spPr>
          <a:xfrm rot="-1762438">
            <a:off x="7373240" y="8271588"/>
            <a:ext cx="3580983" cy="74485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200"/>
              <a:buFont typeface="Arial"/>
              <a:buNone/>
            </a:pPr>
            <a:r>
              <a:rPr lang="en" sz="4200" b="1" i="0" u="none" strike="noStrike" cap="none">
                <a:solidFill>
                  <a:srgbClr val="CC4125"/>
                </a:solidFill>
                <a:latin typeface="Merriweather"/>
                <a:ea typeface="Merriweather"/>
                <a:cs typeface="Merriweather"/>
                <a:sym typeface="Merriweather"/>
              </a:rPr>
              <a:t>Greek</a:t>
            </a:r>
            <a:endParaRPr sz="4200" b="1" i="0" u="none" strike="noStrike" cap="none">
              <a:solidFill>
                <a:srgbClr val="CC4125"/>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73"/>
        <p:cNvGrpSpPr/>
        <p:nvPr/>
      </p:nvGrpSpPr>
      <p:grpSpPr>
        <a:xfrm>
          <a:off x="0" y="0"/>
          <a:ext cx="0" cy="0"/>
          <a:chOff x="0" y="0"/>
          <a:chExt cx="0" cy="0"/>
        </a:xfrm>
      </p:grpSpPr>
      <p:sp>
        <p:nvSpPr>
          <p:cNvPr id="74" name="Google Shape;74;g86081089d4_0_0"/>
          <p:cNvSpPr txBox="1">
            <a:spLocks noGrp="1"/>
          </p:cNvSpPr>
          <p:nvPr>
            <p:ph type="ctrTitle"/>
          </p:nvPr>
        </p:nvSpPr>
        <p:spPr>
          <a:xfrm>
            <a:off x="374050" y="1588426"/>
            <a:ext cx="10224600" cy="2848800"/>
          </a:xfrm>
          <a:prstGeom prst="rect">
            <a:avLst/>
          </a:prstGeom>
        </p:spPr>
        <p:txBody>
          <a:bodyPr spcFirstLastPara="1" wrap="square" lIns="138150" tIns="138150" rIns="138150" bIns="138150" anchor="b" anchorCtr="0">
            <a:noAutofit/>
          </a:bodyPr>
          <a:lstStyle/>
          <a:p>
            <a:pPr marL="0" lvl="0" indent="0" algn="ctr" rtl="0">
              <a:spcBef>
                <a:spcPts val="0"/>
              </a:spcBef>
              <a:spcAft>
                <a:spcPts val="0"/>
              </a:spcAft>
              <a:buNone/>
            </a:pPr>
            <a:r>
              <a:rPr lang="en"/>
              <a:t>Covid19 </a:t>
            </a:r>
            <a:endParaRPr/>
          </a:p>
          <a:p>
            <a:pPr marL="0" lvl="0" indent="0" algn="ctr" rtl="0">
              <a:spcBef>
                <a:spcPts val="0"/>
              </a:spcBef>
              <a:spcAft>
                <a:spcPts val="0"/>
              </a:spcAft>
              <a:buNone/>
            </a:pPr>
            <a:r>
              <a:rPr lang="en"/>
              <a:t>Information</a:t>
            </a:r>
            <a:endParaRPr/>
          </a:p>
        </p:txBody>
      </p:sp>
      <p:sp>
        <p:nvSpPr>
          <p:cNvPr id="75" name="Google Shape;75;g86081089d4_0_0"/>
          <p:cNvSpPr txBox="1">
            <a:spLocks noGrp="1"/>
          </p:cNvSpPr>
          <p:nvPr>
            <p:ph type="subTitle" idx="1"/>
          </p:nvPr>
        </p:nvSpPr>
        <p:spPr>
          <a:xfrm>
            <a:off x="374050" y="4856826"/>
            <a:ext cx="10224600" cy="3837600"/>
          </a:xfrm>
          <a:prstGeom prst="rect">
            <a:avLst/>
          </a:prstGeom>
        </p:spPr>
        <p:txBody>
          <a:bodyPr spcFirstLastPara="1" wrap="square" lIns="138150" tIns="138150" rIns="138150" bIns="138150" anchor="t" anchorCtr="0">
            <a:noAutofit/>
          </a:bodyPr>
          <a:lstStyle/>
          <a:p>
            <a:pPr marL="0" lvl="0" indent="0" algn="ctr" rtl="0">
              <a:spcBef>
                <a:spcPts val="0"/>
              </a:spcBef>
              <a:spcAft>
                <a:spcPts val="0"/>
              </a:spcAft>
              <a:buNone/>
            </a:pPr>
            <a:r>
              <a:rPr lang="en">
                <a:solidFill>
                  <a:srgbClr val="000000"/>
                </a:solidFill>
              </a:rPr>
              <a:t>Please note:</a:t>
            </a:r>
            <a:endParaRPr>
              <a:solidFill>
                <a:srgbClr val="000000"/>
              </a:solidFill>
            </a:endParaRPr>
          </a:p>
          <a:p>
            <a:pPr marL="0" lvl="0" indent="0" algn="ctr" rtl="0">
              <a:spcBef>
                <a:spcPts val="0"/>
              </a:spcBef>
              <a:spcAft>
                <a:spcPts val="0"/>
              </a:spcAft>
              <a:buNone/>
            </a:pPr>
            <a:r>
              <a:rPr lang="en"/>
              <a:t>The information in this slideshow reflects our typical Kindergarten program and will need to be adapted this September 2020 due to our Covid Pandemic safety protocols.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3" descr="Border | Free Stock Photo | A blank note on a cork board | # 6139"/>
          <p:cNvPicPr preferRelativeResize="0"/>
          <p:nvPr/>
        </p:nvPicPr>
        <p:blipFill rotWithShape="1">
          <a:blip r:embed="rId3">
            <a:alphaModFix/>
          </a:blip>
          <a:srcRect/>
          <a:stretch/>
        </p:blipFill>
        <p:spPr>
          <a:xfrm rot="5400000">
            <a:off x="-59412" y="137987"/>
            <a:ext cx="11049100" cy="10845225"/>
          </a:xfrm>
          <a:prstGeom prst="rect">
            <a:avLst/>
          </a:prstGeom>
          <a:noFill/>
          <a:ln>
            <a:noFill/>
          </a:ln>
        </p:spPr>
      </p:pic>
      <p:sp>
        <p:nvSpPr>
          <p:cNvPr id="81" name="Google Shape;81;p3"/>
          <p:cNvSpPr txBox="1"/>
          <p:nvPr/>
        </p:nvSpPr>
        <p:spPr>
          <a:xfrm>
            <a:off x="1131275" y="2164122"/>
            <a:ext cx="8376600" cy="1790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p:txBody>
      </p:sp>
      <p:sp>
        <p:nvSpPr>
          <p:cNvPr id="82" name="Google Shape;82;p3"/>
          <p:cNvSpPr txBox="1"/>
          <p:nvPr/>
        </p:nvSpPr>
        <p:spPr>
          <a:xfrm>
            <a:off x="1131275" y="6142150"/>
            <a:ext cx="8376600" cy="83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p:txBody>
      </p:sp>
      <p:sp>
        <p:nvSpPr>
          <p:cNvPr id="83" name="Google Shape;83;p3"/>
          <p:cNvSpPr txBox="1"/>
          <p:nvPr/>
        </p:nvSpPr>
        <p:spPr>
          <a:xfrm>
            <a:off x="1207463" y="4380688"/>
            <a:ext cx="8376600" cy="14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p:txBody>
      </p:sp>
      <p:sp>
        <p:nvSpPr>
          <p:cNvPr id="84" name="Google Shape;84;p3"/>
          <p:cNvSpPr txBox="1"/>
          <p:nvPr/>
        </p:nvSpPr>
        <p:spPr>
          <a:xfrm>
            <a:off x="1925975" y="1080325"/>
            <a:ext cx="6634800" cy="83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 sz="5000" b="1" i="0" u="none" strike="noStrike" cap="none">
                <a:solidFill>
                  <a:schemeClr val="dk1"/>
                </a:solidFill>
                <a:latin typeface="Merriweather"/>
                <a:ea typeface="Merriweather"/>
                <a:cs typeface="Merriweather"/>
                <a:sym typeface="Merriweather"/>
              </a:rPr>
              <a:t>Vision</a:t>
            </a:r>
            <a:endParaRPr sz="1400" b="0" i="0" u="none" strike="noStrike" cap="none">
              <a:solidFill>
                <a:srgbClr val="000000"/>
              </a:solidFill>
              <a:latin typeface="Arial"/>
              <a:ea typeface="Arial"/>
              <a:cs typeface="Arial"/>
              <a:sym typeface="Arial"/>
            </a:endParaRPr>
          </a:p>
        </p:txBody>
      </p:sp>
      <p:pic>
        <p:nvPicPr>
          <p:cNvPr id="85" name="Google Shape;85;p3" descr="Free ABC Cliparts Border, Download Free Clip Art, Free Clip Art on ..."/>
          <p:cNvPicPr preferRelativeResize="0"/>
          <p:nvPr/>
        </p:nvPicPr>
        <p:blipFill rotWithShape="1">
          <a:blip r:embed="rId4">
            <a:alphaModFix/>
          </a:blip>
          <a:srcRect l="7930" t="10834" r="8589" b="65633"/>
          <a:stretch/>
        </p:blipFill>
        <p:spPr>
          <a:xfrm>
            <a:off x="2631312" y="9406744"/>
            <a:ext cx="5528925" cy="1170506"/>
          </a:xfrm>
          <a:prstGeom prst="rect">
            <a:avLst/>
          </a:prstGeom>
          <a:noFill/>
          <a:ln>
            <a:noFill/>
          </a:ln>
        </p:spPr>
      </p:pic>
      <p:sp>
        <p:nvSpPr>
          <p:cNvPr id="86" name="Google Shape;86;p3"/>
          <p:cNvSpPr txBox="1"/>
          <p:nvPr/>
        </p:nvSpPr>
        <p:spPr>
          <a:xfrm>
            <a:off x="1023775" y="2164125"/>
            <a:ext cx="8874900" cy="69153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15000"/>
              </a:lnSpc>
              <a:spcBef>
                <a:spcPts val="0"/>
              </a:spcBef>
              <a:spcAft>
                <a:spcPts val="0"/>
              </a:spcAft>
              <a:buClr>
                <a:schemeClr val="dk1"/>
              </a:buClr>
              <a:buSzPts val="2800"/>
              <a:buFont typeface="Merriweather"/>
              <a:buAutoNum type="arabicPeriod"/>
            </a:pPr>
            <a:r>
              <a:rPr lang="en" sz="2800" b="0" i="0" u="none" strike="noStrike" cap="none">
                <a:solidFill>
                  <a:schemeClr val="dk1"/>
                </a:solidFill>
                <a:latin typeface="Merriweather"/>
                <a:ea typeface="Merriweather"/>
                <a:cs typeface="Merriweather"/>
                <a:sym typeface="Merriweather"/>
              </a:rPr>
              <a:t>Your child’s formal education begins here in </a:t>
            </a:r>
            <a:r>
              <a:rPr lang="en" sz="2800">
                <a:solidFill>
                  <a:schemeClr val="dk1"/>
                </a:solidFill>
                <a:latin typeface="Merriweather"/>
                <a:ea typeface="Merriweather"/>
                <a:cs typeface="Merriweather"/>
                <a:sym typeface="Merriweather"/>
              </a:rPr>
              <a:t>K</a:t>
            </a:r>
            <a:r>
              <a:rPr lang="en" sz="2800" b="0" i="0" u="none" strike="noStrike" cap="none">
                <a:solidFill>
                  <a:schemeClr val="dk1"/>
                </a:solidFill>
                <a:latin typeface="Merriweather"/>
                <a:ea typeface="Merriweather"/>
                <a:cs typeface="Merriweather"/>
                <a:sym typeface="Merriweather"/>
              </a:rPr>
              <a:t>indergarten. It is important it is a positive experience as this will ensure your child moves forward with the desire to keep learning.</a:t>
            </a:r>
            <a:endParaRPr sz="2800" b="0" i="0" u="none" strike="noStrike" cap="none">
              <a:solidFill>
                <a:schemeClr val="dk1"/>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2800"/>
              <a:buFont typeface="Arial"/>
              <a:buNone/>
            </a:pPr>
            <a:r>
              <a:rPr lang="en" sz="2800" b="0" i="0" u="none" strike="noStrike" cap="none">
                <a:solidFill>
                  <a:schemeClr val="dk1"/>
                </a:solidFill>
                <a:latin typeface="Merriweather"/>
                <a:ea typeface="Merriweather"/>
                <a:cs typeface="Merriweather"/>
                <a:sym typeface="Merriweather"/>
              </a:rPr>
              <a:t> </a:t>
            </a:r>
            <a:endParaRPr sz="2800" b="0" i="0" u="none" strike="noStrike" cap="none">
              <a:solidFill>
                <a:schemeClr val="dk1"/>
              </a:solidFill>
              <a:latin typeface="Merriweather"/>
              <a:ea typeface="Merriweather"/>
              <a:cs typeface="Merriweather"/>
              <a:sym typeface="Merriweather"/>
            </a:endParaRPr>
          </a:p>
          <a:p>
            <a:pPr marL="457200" marR="0" lvl="0" indent="-406400" algn="l" rtl="0">
              <a:lnSpc>
                <a:spcPct val="115000"/>
              </a:lnSpc>
              <a:spcBef>
                <a:spcPts val="0"/>
              </a:spcBef>
              <a:spcAft>
                <a:spcPts val="0"/>
              </a:spcAft>
              <a:buClr>
                <a:schemeClr val="dk1"/>
              </a:buClr>
              <a:buSzPts val="2800"/>
              <a:buFont typeface="Merriweather"/>
              <a:buAutoNum type="arabicPeriod"/>
            </a:pPr>
            <a:r>
              <a:rPr lang="en" sz="2800" b="0" i="0" u="none" strike="noStrike" cap="none">
                <a:solidFill>
                  <a:schemeClr val="dk1"/>
                </a:solidFill>
                <a:latin typeface="Merriweather"/>
                <a:ea typeface="Merriweather"/>
                <a:cs typeface="Merriweather"/>
                <a:sym typeface="Merriweather"/>
              </a:rPr>
              <a:t>The basis for future success in language and math begins in </a:t>
            </a:r>
            <a:r>
              <a:rPr lang="en" sz="2800">
                <a:solidFill>
                  <a:schemeClr val="dk1"/>
                </a:solidFill>
                <a:latin typeface="Merriweather"/>
                <a:ea typeface="Merriweather"/>
                <a:cs typeface="Merriweather"/>
                <a:sym typeface="Merriweather"/>
              </a:rPr>
              <a:t>K</a:t>
            </a:r>
            <a:r>
              <a:rPr lang="en" sz="2800" b="0" i="0" u="none" strike="noStrike" cap="none">
                <a:solidFill>
                  <a:schemeClr val="dk1"/>
                </a:solidFill>
                <a:latin typeface="Merriweather"/>
                <a:ea typeface="Merriweather"/>
                <a:cs typeface="Merriweather"/>
                <a:sym typeface="Merriweather"/>
              </a:rPr>
              <a:t>indergarten with their deep understanding of basic concepts. </a:t>
            </a:r>
            <a:endParaRPr sz="2800" b="0" i="0" u="none" strike="noStrike" cap="none">
              <a:solidFill>
                <a:schemeClr val="dk1"/>
              </a:solidFill>
              <a:latin typeface="Merriweather"/>
              <a:ea typeface="Merriweather"/>
              <a:cs typeface="Merriweather"/>
              <a:sym typeface="Merriweather"/>
            </a:endParaRPr>
          </a:p>
          <a:p>
            <a:pPr marL="457200" marR="0" lvl="0" indent="0" algn="l" rtl="0">
              <a:lnSpc>
                <a:spcPct val="115000"/>
              </a:lnSpc>
              <a:spcBef>
                <a:spcPts val="0"/>
              </a:spcBef>
              <a:spcAft>
                <a:spcPts val="0"/>
              </a:spcAft>
              <a:buClr>
                <a:srgbClr val="000000"/>
              </a:buClr>
              <a:buSzPts val="2800"/>
              <a:buFont typeface="Arial"/>
              <a:buNone/>
            </a:pPr>
            <a:endParaRPr sz="2800" b="0" i="0" u="none" strike="noStrike" cap="none">
              <a:solidFill>
                <a:schemeClr val="dk1"/>
              </a:solidFill>
              <a:latin typeface="Merriweather"/>
              <a:ea typeface="Merriweather"/>
              <a:cs typeface="Merriweather"/>
              <a:sym typeface="Merriweather"/>
            </a:endParaRPr>
          </a:p>
          <a:p>
            <a:pPr marL="457200" marR="0" lvl="0" indent="-419100" algn="l" rtl="0">
              <a:lnSpc>
                <a:spcPct val="115000"/>
              </a:lnSpc>
              <a:spcBef>
                <a:spcPts val="0"/>
              </a:spcBef>
              <a:spcAft>
                <a:spcPts val="0"/>
              </a:spcAft>
              <a:buClr>
                <a:schemeClr val="dk1"/>
              </a:buClr>
              <a:buSzPts val="3000"/>
              <a:buFont typeface="Times New Roman"/>
              <a:buAutoNum type="arabicPeriod"/>
            </a:pPr>
            <a:r>
              <a:rPr lang="en" sz="2800" b="0" i="0" u="none" strike="noStrike" cap="none">
                <a:solidFill>
                  <a:schemeClr val="dk1"/>
                </a:solidFill>
                <a:latin typeface="Merriweather"/>
                <a:ea typeface="Merriweather"/>
                <a:cs typeface="Merriweather"/>
                <a:sym typeface="Merriweather"/>
              </a:rPr>
              <a:t>Research shows us that beginning the teaching from the interests of your child helps them to engage in the learning process and develop all the skills they need to continue their learning.</a:t>
            </a:r>
            <a:r>
              <a:rPr lang="en" sz="3000" b="0" i="0" u="none" strike="noStrike" cap="none">
                <a:solidFill>
                  <a:schemeClr val="dk1"/>
                </a:solidFill>
                <a:latin typeface="Times New Roman"/>
                <a:ea typeface="Times New Roman"/>
                <a:cs typeface="Times New Roman"/>
                <a:sym typeface="Times New Roman"/>
              </a:rPr>
              <a:t> </a:t>
            </a:r>
            <a:endParaRPr sz="3000" b="0" i="0" u="none" strike="noStrike" cap="none">
              <a:solidFill>
                <a:schemeClr val="dk1"/>
              </a:solidFill>
              <a:latin typeface="Times New Roman"/>
              <a:ea typeface="Times New Roman"/>
              <a:cs typeface="Times New Roman"/>
              <a:sym typeface="Times New Roman"/>
            </a:endParaRPr>
          </a:p>
        </p:txBody>
      </p:sp>
      <p:pic>
        <p:nvPicPr>
          <p:cNvPr id="87" name="Google Shape;87;p3" title="Vision (online-audio-converter.com).mp3">
            <a:hlinkClick r:id="rId5"/>
          </p:cNvPr>
          <p:cNvPicPr preferRelativeResize="0"/>
          <p:nvPr/>
        </p:nvPicPr>
        <p:blipFill rotWithShape="1">
          <a:blip r:embed="rId6">
            <a:alphaModFix/>
          </a:blip>
          <a:srcRect/>
          <a:stretch/>
        </p:blipFill>
        <p:spPr>
          <a:xfrm>
            <a:off x="7191325" y="764275"/>
            <a:ext cx="1487400" cy="1487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4" descr="Play Learn Grow Clipart - Png Download (#2305190) - PinClipart"/>
          <p:cNvPicPr preferRelativeResize="0"/>
          <p:nvPr/>
        </p:nvPicPr>
        <p:blipFill rotWithShape="1">
          <a:blip r:embed="rId3">
            <a:alphaModFix/>
          </a:blip>
          <a:srcRect/>
          <a:stretch/>
        </p:blipFill>
        <p:spPr>
          <a:xfrm>
            <a:off x="8604625" y="9017350"/>
            <a:ext cx="2215775" cy="2285950"/>
          </a:xfrm>
          <a:prstGeom prst="rect">
            <a:avLst/>
          </a:prstGeom>
          <a:noFill/>
          <a:ln>
            <a:noFill/>
          </a:ln>
        </p:spPr>
      </p:pic>
      <p:sp>
        <p:nvSpPr>
          <p:cNvPr id="93" name="Google Shape;93;p4"/>
          <p:cNvSpPr/>
          <p:nvPr/>
        </p:nvSpPr>
        <p:spPr>
          <a:xfrm>
            <a:off x="1131275" y="22175"/>
            <a:ext cx="1277700" cy="10972800"/>
          </a:xfrm>
          <a:prstGeom prst="rect">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p4"/>
          <p:cNvPicPr preferRelativeResize="0"/>
          <p:nvPr/>
        </p:nvPicPr>
        <p:blipFill rotWithShape="1">
          <a:blip r:embed="rId4">
            <a:alphaModFix/>
          </a:blip>
          <a:srcRect l="47774" t="33673" r="30440" b="11206"/>
          <a:stretch/>
        </p:blipFill>
        <p:spPr>
          <a:xfrm>
            <a:off x="76200" y="800275"/>
            <a:ext cx="3520974" cy="4681524"/>
          </a:xfrm>
          <a:prstGeom prst="rect">
            <a:avLst/>
          </a:prstGeom>
          <a:noFill/>
          <a:ln>
            <a:noFill/>
          </a:ln>
        </p:spPr>
      </p:pic>
      <p:sp>
        <p:nvSpPr>
          <p:cNvPr id="95" name="Google Shape;95;p4"/>
          <p:cNvSpPr txBox="1"/>
          <p:nvPr/>
        </p:nvSpPr>
        <p:spPr>
          <a:xfrm>
            <a:off x="2332775" y="1226350"/>
            <a:ext cx="8894400" cy="103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txBox="1"/>
          <p:nvPr/>
        </p:nvSpPr>
        <p:spPr>
          <a:xfrm>
            <a:off x="3839050" y="800275"/>
            <a:ext cx="6897600" cy="93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000000"/>
                </a:solidFill>
                <a:latin typeface="Merriweather"/>
                <a:ea typeface="Merriweather"/>
                <a:cs typeface="Merriweather"/>
                <a:sym typeface="Merriweather"/>
              </a:rPr>
              <a:t>Play based learning is a great way to teach children ages 4 to 6. It uses their natural curiosity and desire to “play” to teach language, math and science. For example, a teacher sees the student playing with a car and asks where the car is going. The conversation continues and soon the student has built a road with ramps (science), has added stop signs (language) and measured the height of the bridge to be sure their biggest car can go under (math). With an intentional and directed focus, the teacher engages the child so they are playing but they </a:t>
            </a:r>
            <a:endParaRPr sz="32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rgbClr val="000000"/>
                </a:solidFill>
                <a:latin typeface="Merriweather"/>
                <a:ea typeface="Merriweather"/>
                <a:cs typeface="Merriweather"/>
                <a:sym typeface="Merriweather"/>
              </a:rPr>
              <a:t>are also learning!</a:t>
            </a:r>
            <a:endParaRPr sz="3200" b="0" i="0" u="none" strike="noStrike" cap="none">
              <a:solidFill>
                <a:srgbClr val="000000"/>
              </a:solidFill>
              <a:latin typeface="Merriweather"/>
              <a:ea typeface="Merriweather"/>
              <a:cs typeface="Merriweather"/>
              <a:sym typeface="Merriweather"/>
            </a:endParaRPr>
          </a:p>
        </p:txBody>
      </p:sp>
      <p:pic>
        <p:nvPicPr>
          <p:cNvPr id="97" name="Google Shape;97;p4" title="what is play based learning really about.mp3">
            <a:hlinkClick r:id="rId5"/>
          </p:cNvPr>
          <p:cNvPicPr preferRelativeResize="0"/>
          <p:nvPr/>
        </p:nvPicPr>
        <p:blipFill rotWithShape="1">
          <a:blip r:embed="rId6">
            <a:alphaModFix/>
          </a:blip>
          <a:srcRect/>
          <a:stretch/>
        </p:blipFill>
        <p:spPr>
          <a:xfrm>
            <a:off x="1131275" y="9521476"/>
            <a:ext cx="1277700" cy="127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5" descr="Scrapbook Customs Multi-Color Building Blocks Paper"/>
          <p:cNvPicPr preferRelativeResize="0"/>
          <p:nvPr/>
        </p:nvPicPr>
        <p:blipFill rotWithShape="1">
          <a:blip r:embed="rId3">
            <a:alphaModFix/>
          </a:blip>
          <a:srcRect r="12701" b="56001"/>
          <a:stretch/>
        </p:blipFill>
        <p:spPr>
          <a:xfrm>
            <a:off x="0" y="-38475"/>
            <a:ext cx="4016325" cy="2050425"/>
          </a:xfrm>
          <a:prstGeom prst="rect">
            <a:avLst/>
          </a:prstGeom>
          <a:noFill/>
          <a:ln>
            <a:noFill/>
          </a:ln>
        </p:spPr>
      </p:pic>
      <p:pic>
        <p:nvPicPr>
          <p:cNvPr id="103" name="Google Shape;103;p5" descr="Scrapbook Customs Multi-Color Building Blocks Paper"/>
          <p:cNvPicPr preferRelativeResize="0"/>
          <p:nvPr/>
        </p:nvPicPr>
        <p:blipFill rotWithShape="1">
          <a:blip r:embed="rId3">
            <a:alphaModFix/>
          </a:blip>
          <a:srcRect r="12701" b="56001"/>
          <a:stretch/>
        </p:blipFill>
        <p:spPr>
          <a:xfrm>
            <a:off x="3962400" y="-66350"/>
            <a:ext cx="4016325" cy="2050425"/>
          </a:xfrm>
          <a:prstGeom prst="rect">
            <a:avLst/>
          </a:prstGeom>
          <a:noFill/>
          <a:ln>
            <a:noFill/>
          </a:ln>
        </p:spPr>
      </p:pic>
      <p:pic>
        <p:nvPicPr>
          <p:cNvPr id="104" name="Google Shape;104;p5" descr="Scrapbook Customs Multi-Color Building Blocks Paper"/>
          <p:cNvPicPr preferRelativeResize="0"/>
          <p:nvPr/>
        </p:nvPicPr>
        <p:blipFill rotWithShape="1">
          <a:blip r:embed="rId3">
            <a:alphaModFix/>
          </a:blip>
          <a:srcRect r="37063" b="56001"/>
          <a:stretch/>
        </p:blipFill>
        <p:spPr>
          <a:xfrm>
            <a:off x="7924800" y="-66350"/>
            <a:ext cx="3048000" cy="2050425"/>
          </a:xfrm>
          <a:prstGeom prst="rect">
            <a:avLst/>
          </a:prstGeom>
          <a:noFill/>
          <a:ln>
            <a:noFill/>
          </a:ln>
        </p:spPr>
      </p:pic>
      <p:sp>
        <p:nvSpPr>
          <p:cNvPr id="105" name="Google Shape;105;p5"/>
          <p:cNvSpPr/>
          <p:nvPr/>
        </p:nvSpPr>
        <p:spPr>
          <a:xfrm>
            <a:off x="203225" y="426700"/>
            <a:ext cx="10567200" cy="1034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
          <p:cNvSpPr txBox="1"/>
          <p:nvPr/>
        </p:nvSpPr>
        <p:spPr>
          <a:xfrm>
            <a:off x="334800" y="563600"/>
            <a:ext cx="10323900" cy="7707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rgbClr val="000000"/>
                </a:solidFill>
                <a:latin typeface="Playfair Display"/>
                <a:ea typeface="Playfair Display"/>
                <a:cs typeface="Playfair Display"/>
                <a:sym typeface="Playfair Display"/>
              </a:rPr>
              <a:t>The Four Frames of the Kindergarten Program</a:t>
            </a:r>
            <a:endParaRPr sz="3600" b="1" i="0" u="none" strike="noStrike" cap="none">
              <a:solidFill>
                <a:srgbClr val="000000"/>
              </a:solidFill>
              <a:latin typeface="Playfair Display"/>
              <a:ea typeface="Playfair Display"/>
              <a:cs typeface="Playfair Display"/>
              <a:sym typeface="Playfair Display"/>
            </a:endParaRPr>
          </a:p>
        </p:txBody>
      </p:sp>
      <p:sp>
        <p:nvSpPr>
          <p:cNvPr id="107" name="Google Shape;107;p5"/>
          <p:cNvSpPr txBox="1"/>
          <p:nvPr/>
        </p:nvSpPr>
        <p:spPr>
          <a:xfrm>
            <a:off x="152400" y="2011950"/>
            <a:ext cx="10770300" cy="896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sng" strike="noStrike" cap="none">
                <a:solidFill>
                  <a:schemeClr val="dk1"/>
                </a:solidFill>
                <a:latin typeface="Merriweather"/>
                <a:ea typeface="Merriweather"/>
                <a:cs typeface="Merriweather"/>
                <a:sym typeface="Merriweather"/>
              </a:rPr>
              <a:t>Belonging and contributing</a:t>
            </a:r>
            <a:r>
              <a:rPr lang="en" sz="2400" b="0" i="0" u="none" strike="noStrike" cap="none">
                <a:solidFill>
                  <a:schemeClr val="dk1"/>
                </a:solidFill>
                <a:latin typeface="Merriweather"/>
                <a:ea typeface="Merriweather"/>
                <a:cs typeface="Merriweather"/>
                <a:sym typeface="Merriweather"/>
              </a:rPr>
              <a:t>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What do they like to play with?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Who do they interact with and how?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Do they see themselves a</a:t>
            </a:r>
            <a:r>
              <a:rPr lang="en" sz="2400">
                <a:solidFill>
                  <a:schemeClr val="dk1"/>
                </a:solidFill>
                <a:latin typeface="Merriweather"/>
                <a:ea typeface="Merriweather"/>
                <a:cs typeface="Merriweather"/>
                <a:sym typeface="Merriweather"/>
              </a:rPr>
              <a:t>s</a:t>
            </a:r>
            <a:r>
              <a:rPr lang="en" sz="2400" b="0" i="0" u="none" strike="noStrike" cap="none">
                <a:solidFill>
                  <a:schemeClr val="dk1"/>
                </a:solidFill>
                <a:latin typeface="Merriweather"/>
                <a:ea typeface="Merriweather"/>
                <a:cs typeface="Merriweather"/>
                <a:sym typeface="Merriweather"/>
              </a:rPr>
              <a:t> part of a community and can they share how they contribute to that community?</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r>
              <a:rPr lang="en" sz="2400" b="1" i="0" u="sng" strike="noStrike" cap="none">
                <a:solidFill>
                  <a:schemeClr val="dk1"/>
                </a:solidFill>
                <a:latin typeface="Merriweather"/>
                <a:ea typeface="Merriweather"/>
                <a:cs typeface="Merriweather"/>
                <a:sym typeface="Merriweather"/>
              </a:rPr>
              <a:t>Demonstrating language and math behaviours</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Do they know their letters and letter sounds?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Are they able to write independently?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Do they know their numbers?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Can they make a pattern?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Do they know how to identify shapes?</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chemeClr val="dk1"/>
              </a:buClr>
              <a:buSzPts val="1100"/>
              <a:buFont typeface="Arial"/>
              <a:buNone/>
            </a:pP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r>
              <a:rPr lang="en" sz="2400" b="1" i="0" u="sng" strike="noStrike" cap="none">
                <a:solidFill>
                  <a:schemeClr val="dk1"/>
                </a:solidFill>
                <a:latin typeface="Merriweather"/>
                <a:ea typeface="Merriweather"/>
                <a:cs typeface="Merriweather"/>
                <a:sym typeface="Merriweather"/>
              </a:rPr>
              <a:t>Self regulation and well-being</a:t>
            </a:r>
            <a:endParaRPr sz="2400" b="1" i="0" u="sng"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Can they dress themselves and take care of their own basic needs?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How is their fine motor and gross motor control?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How do they handle a problem with their friends?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Can they follow 2 step instructions?</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r>
              <a:rPr lang="en" sz="2400" b="1" i="0" u="sng" strike="noStrike" cap="none">
                <a:solidFill>
                  <a:schemeClr val="dk1"/>
                </a:solidFill>
                <a:latin typeface="Merriweather"/>
                <a:ea typeface="Merriweather"/>
                <a:cs typeface="Merriweather"/>
                <a:sym typeface="Merriweather"/>
              </a:rPr>
              <a:t>Problem solving and innovating</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Can they make things like a tower without direct help?</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How do they solve problems when given new materials? </a:t>
            </a:r>
            <a:endParaRPr sz="2400" b="0" i="0" u="none" strike="noStrike" cap="none">
              <a:solidFill>
                <a:schemeClr val="dk1"/>
              </a:solidFill>
              <a:latin typeface="Merriweather"/>
              <a:ea typeface="Merriweather"/>
              <a:cs typeface="Merriweather"/>
              <a:sym typeface="Merriweather"/>
            </a:endParaRPr>
          </a:p>
          <a:p>
            <a:pPr marL="457200" marR="0" lvl="0" indent="-381000" algn="l" rtl="0">
              <a:lnSpc>
                <a:spcPct val="100000"/>
              </a:lnSpc>
              <a:spcBef>
                <a:spcPts val="0"/>
              </a:spcBef>
              <a:spcAft>
                <a:spcPts val="0"/>
              </a:spcAft>
              <a:buClr>
                <a:schemeClr val="dk1"/>
              </a:buClr>
              <a:buSzPts val="2400"/>
              <a:buFont typeface="Merriweather"/>
              <a:buChar char="●"/>
            </a:pPr>
            <a:r>
              <a:rPr lang="en" sz="2400" b="0" i="0" u="none" strike="noStrike" cap="none">
                <a:solidFill>
                  <a:schemeClr val="dk1"/>
                </a:solidFill>
                <a:latin typeface="Merriweather"/>
                <a:ea typeface="Merriweather"/>
                <a:cs typeface="Merriweather"/>
                <a:sym typeface="Merriweather"/>
              </a:rPr>
              <a:t>Do they show creativity in centers such as water and art?</a:t>
            </a:r>
            <a:endParaRPr sz="2400" b="0" i="0" u="none" strike="noStrike" cap="none">
              <a:solidFill>
                <a:schemeClr val="dk1"/>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erriweather"/>
              <a:ea typeface="Merriweather"/>
              <a:cs typeface="Merriweather"/>
              <a:sym typeface="Merriweather"/>
            </a:endParaRPr>
          </a:p>
        </p:txBody>
      </p:sp>
      <p:pic>
        <p:nvPicPr>
          <p:cNvPr id="108" name="Google Shape;108;p5" descr="Free Alphabet Clipart at GetDrawings | Free download"/>
          <p:cNvPicPr preferRelativeResize="0"/>
          <p:nvPr/>
        </p:nvPicPr>
        <p:blipFill rotWithShape="1">
          <a:blip r:embed="rId4">
            <a:alphaModFix/>
          </a:blip>
          <a:srcRect/>
          <a:stretch/>
        </p:blipFill>
        <p:spPr>
          <a:xfrm>
            <a:off x="8575838" y="4766450"/>
            <a:ext cx="1745925" cy="1745925"/>
          </a:xfrm>
          <a:prstGeom prst="rect">
            <a:avLst/>
          </a:prstGeom>
          <a:noFill/>
          <a:ln>
            <a:noFill/>
          </a:ln>
        </p:spPr>
      </p:pic>
      <p:pic>
        <p:nvPicPr>
          <p:cNvPr id="109" name="Google Shape;109;p5" descr="Puzzle Piece Red - Free vector graphic on Pixabay"/>
          <p:cNvPicPr preferRelativeResize="0"/>
          <p:nvPr/>
        </p:nvPicPr>
        <p:blipFill rotWithShape="1">
          <a:blip r:embed="rId5">
            <a:alphaModFix/>
          </a:blip>
          <a:srcRect/>
          <a:stretch/>
        </p:blipFill>
        <p:spPr>
          <a:xfrm>
            <a:off x="9470025" y="9549000"/>
            <a:ext cx="1188675" cy="1188675"/>
          </a:xfrm>
          <a:prstGeom prst="rect">
            <a:avLst/>
          </a:prstGeom>
          <a:noFill/>
          <a:ln>
            <a:noFill/>
          </a:ln>
        </p:spPr>
      </p:pic>
      <p:pic>
        <p:nvPicPr>
          <p:cNvPr id="110" name="Google Shape;110;p5" title="The four frames of the kindergarten program.mp3">
            <a:hlinkClick r:id="rId6"/>
          </p:cNvPr>
          <p:cNvPicPr preferRelativeResize="0"/>
          <p:nvPr/>
        </p:nvPicPr>
        <p:blipFill rotWithShape="1">
          <a:blip r:embed="rId7">
            <a:alphaModFix/>
          </a:blip>
          <a:srcRect/>
          <a:stretch/>
        </p:blipFill>
        <p:spPr>
          <a:xfrm>
            <a:off x="7387175" y="2011950"/>
            <a:ext cx="1188675" cy="118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1"/>
          <p:cNvSpPr txBox="1"/>
          <p:nvPr/>
        </p:nvSpPr>
        <p:spPr>
          <a:xfrm>
            <a:off x="1049300" y="232250"/>
            <a:ext cx="8814300" cy="762600"/>
          </a:xfrm>
          <a:prstGeom prst="rect">
            <a:avLst/>
          </a:prstGeom>
          <a:noFill/>
          <a:ln w="76200" cap="flat" cmpd="sng">
            <a:solidFill>
              <a:srgbClr val="6D9EEB"/>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 sz="3600" b="1" i="0" u="none" strike="noStrike" cap="none">
                <a:solidFill>
                  <a:schemeClr val="dk1"/>
                </a:solidFill>
                <a:latin typeface="Playfair Display"/>
                <a:ea typeface="Playfair Display"/>
                <a:cs typeface="Playfair Display"/>
                <a:sym typeface="Playfair Display"/>
              </a:rPr>
              <a:t>Meet </a:t>
            </a:r>
            <a:r>
              <a:rPr lang="en" sz="3600" b="1">
                <a:solidFill>
                  <a:schemeClr val="dk1"/>
                </a:solidFill>
                <a:latin typeface="Playfair Display"/>
                <a:ea typeface="Playfair Display"/>
                <a:cs typeface="Playfair Display"/>
                <a:sym typeface="Playfair Display"/>
              </a:rPr>
              <a:t>Cresthaven’s</a:t>
            </a:r>
            <a:r>
              <a:rPr lang="en" sz="3600" b="1" i="0" u="none" strike="noStrike" cap="none">
                <a:solidFill>
                  <a:schemeClr val="dk1"/>
                </a:solidFill>
                <a:latin typeface="Playfair Display"/>
                <a:ea typeface="Playfair Display"/>
                <a:cs typeface="Playfair Display"/>
                <a:sym typeface="Playfair Display"/>
              </a:rPr>
              <a:t> Kindergarten Team</a:t>
            </a:r>
            <a:endParaRPr sz="1400" b="1" i="0" u="none" strike="noStrike" cap="none">
              <a:solidFill>
                <a:srgbClr val="000000"/>
              </a:solidFill>
              <a:latin typeface="Arial"/>
              <a:ea typeface="Arial"/>
              <a:cs typeface="Arial"/>
              <a:sym typeface="Arial"/>
            </a:endParaRPr>
          </a:p>
        </p:txBody>
      </p:sp>
      <p:sp>
        <p:nvSpPr>
          <p:cNvPr id="116" name="Google Shape;116;p11"/>
          <p:cNvSpPr/>
          <p:nvPr/>
        </p:nvSpPr>
        <p:spPr>
          <a:xfrm>
            <a:off x="351775" y="1269725"/>
            <a:ext cx="3151500" cy="40878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1"/>
          <p:cNvSpPr/>
          <p:nvPr/>
        </p:nvSpPr>
        <p:spPr>
          <a:xfrm>
            <a:off x="3674638" y="1269725"/>
            <a:ext cx="3621600" cy="4087800"/>
          </a:xfrm>
          <a:prstGeom prst="rect">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1"/>
          <p:cNvSpPr/>
          <p:nvPr/>
        </p:nvSpPr>
        <p:spPr>
          <a:xfrm>
            <a:off x="7486725" y="1269725"/>
            <a:ext cx="3151500" cy="4087800"/>
          </a:xfrm>
          <a:prstGeom prst="rect">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1"/>
          <p:cNvSpPr/>
          <p:nvPr/>
        </p:nvSpPr>
        <p:spPr>
          <a:xfrm>
            <a:off x="504175" y="6829550"/>
            <a:ext cx="10103100" cy="2853600"/>
          </a:xfrm>
          <a:prstGeom prst="rect">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1"/>
          <p:cNvSpPr/>
          <p:nvPr/>
        </p:nvSpPr>
        <p:spPr>
          <a:xfrm>
            <a:off x="4071650" y="6128625"/>
            <a:ext cx="3151500" cy="4087800"/>
          </a:xfrm>
          <a:prstGeom prst="rect">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1"/>
          <p:cNvSpPr txBox="1"/>
          <p:nvPr/>
        </p:nvSpPr>
        <p:spPr>
          <a:xfrm>
            <a:off x="459000" y="1649525"/>
            <a:ext cx="3044400" cy="332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Merriweather"/>
                <a:ea typeface="Merriweather"/>
                <a:cs typeface="Merriweather"/>
                <a:sym typeface="Merriweather"/>
              </a:rPr>
              <a:t>We have </a:t>
            </a:r>
            <a:r>
              <a:rPr lang="en" sz="3000">
                <a:latin typeface="Merriweather"/>
                <a:ea typeface="Merriweather"/>
                <a:cs typeface="Merriweather"/>
                <a:sym typeface="Merriweather"/>
              </a:rPr>
              <a:t>2</a:t>
            </a:r>
            <a:r>
              <a:rPr lang="en" sz="3000" b="0" i="0" u="none" strike="noStrike" cap="none">
                <a:solidFill>
                  <a:srgbClr val="000000"/>
                </a:solidFill>
                <a:latin typeface="Merriweather"/>
                <a:ea typeface="Merriweather"/>
                <a:cs typeface="Merriweather"/>
                <a:sym typeface="Merriweather"/>
              </a:rPr>
              <a:t> wonderful teachers and </a:t>
            </a:r>
            <a:r>
              <a:rPr lang="en" sz="3000">
                <a:latin typeface="Merriweather"/>
                <a:ea typeface="Merriweather"/>
                <a:cs typeface="Merriweather"/>
                <a:sym typeface="Merriweather"/>
              </a:rPr>
              <a:t>2</a:t>
            </a:r>
            <a:r>
              <a:rPr lang="en" sz="3000" b="0" i="0" u="none" strike="noStrike" cap="none">
                <a:solidFill>
                  <a:srgbClr val="000000"/>
                </a:solidFill>
                <a:latin typeface="Merriweather"/>
                <a:ea typeface="Merriweather"/>
                <a:cs typeface="Merriweather"/>
                <a:sym typeface="Merriweather"/>
              </a:rPr>
              <a:t> great ECE’s (early childhood </a:t>
            </a:r>
            <a:r>
              <a:rPr lang="en" sz="3000" b="0" i="0" u="none" strike="noStrike" cap="none">
                <a:solidFill>
                  <a:srgbClr val="000000"/>
                </a:solidFill>
                <a:latin typeface="Arial"/>
                <a:ea typeface="Arial"/>
                <a:cs typeface="Arial"/>
                <a:sym typeface="Arial"/>
              </a:rPr>
              <a:t>educators). </a:t>
            </a:r>
            <a:endParaRPr sz="3000" b="0" i="0" u="none" strike="noStrike" cap="none">
              <a:solidFill>
                <a:srgbClr val="000000"/>
              </a:solidFill>
              <a:latin typeface="Arial"/>
              <a:ea typeface="Arial"/>
              <a:cs typeface="Arial"/>
              <a:sym typeface="Arial"/>
            </a:endParaRPr>
          </a:p>
        </p:txBody>
      </p:sp>
      <p:sp>
        <p:nvSpPr>
          <p:cNvPr id="122" name="Google Shape;122;p11"/>
          <p:cNvSpPr txBox="1"/>
          <p:nvPr/>
        </p:nvSpPr>
        <p:spPr>
          <a:xfrm>
            <a:off x="3919250" y="1649525"/>
            <a:ext cx="3235800" cy="332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Merriweather"/>
              <a:ea typeface="Merriweather"/>
              <a:cs typeface="Merriweather"/>
              <a:sym typeface="Merriweather"/>
            </a:endParaRPr>
          </a:p>
        </p:txBody>
      </p:sp>
      <p:sp>
        <p:nvSpPr>
          <p:cNvPr id="123" name="Google Shape;123;p11"/>
          <p:cNvSpPr txBox="1"/>
          <p:nvPr/>
        </p:nvSpPr>
        <p:spPr>
          <a:xfrm>
            <a:off x="7531900" y="1573325"/>
            <a:ext cx="3151500" cy="3328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Arial"/>
                <a:ea typeface="Arial"/>
                <a:cs typeface="Arial"/>
                <a:sym typeface="Arial"/>
              </a:rPr>
              <a:t>W</a:t>
            </a:r>
            <a:r>
              <a:rPr lang="en" sz="3000" b="0" i="0" u="none" strike="noStrike" cap="none">
                <a:solidFill>
                  <a:srgbClr val="000000"/>
                </a:solidFill>
                <a:latin typeface="Merriweather"/>
                <a:ea typeface="Merriweather"/>
                <a:cs typeface="Merriweather"/>
                <a:sym typeface="Merriweather"/>
              </a:rPr>
              <a:t>e also have teachers who offer specific subjects such as music, gym, OEL and library.</a:t>
            </a:r>
            <a:r>
              <a:rPr lang="en"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pic>
        <p:nvPicPr>
          <p:cNvPr id="124" name="Google Shape;124;p11"/>
          <p:cNvPicPr preferRelativeResize="0"/>
          <p:nvPr/>
        </p:nvPicPr>
        <p:blipFill rotWithShape="1">
          <a:blip r:embed="rId3">
            <a:alphaModFix/>
          </a:blip>
          <a:srcRect/>
          <a:stretch/>
        </p:blipFill>
        <p:spPr>
          <a:xfrm>
            <a:off x="1619925" y="5900025"/>
            <a:ext cx="7661099" cy="4675150"/>
          </a:xfrm>
          <a:prstGeom prst="rect">
            <a:avLst/>
          </a:prstGeom>
          <a:noFill/>
          <a:ln>
            <a:noFill/>
          </a:ln>
        </p:spPr>
      </p:pic>
      <p:sp>
        <p:nvSpPr>
          <p:cNvPr id="125" name="Google Shape;125;p11"/>
          <p:cNvSpPr txBox="1"/>
          <p:nvPr/>
        </p:nvSpPr>
        <p:spPr>
          <a:xfrm>
            <a:off x="4071650" y="1649525"/>
            <a:ext cx="2913600" cy="31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1"/>
          <p:cNvSpPr txBox="1"/>
          <p:nvPr/>
        </p:nvSpPr>
        <p:spPr>
          <a:xfrm>
            <a:off x="4077325" y="1648925"/>
            <a:ext cx="3044400" cy="325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latin typeface="Merriweather"/>
                <a:ea typeface="Merriweather"/>
                <a:cs typeface="Merriweather"/>
                <a:sym typeface="Merriweather"/>
              </a:rPr>
              <a:t>Ms. Mounsey and and Ms. Tekmiri are in room 501. Ms. Mercer and Ms. Lu are in room 502.</a:t>
            </a:r>
            <a:endParaRPr sz="32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30"/>
        <p:cNvGrpSpPr/>
        <p:nvPr/>
      </p:nvGrpSpPr>
      <p:grpSpPr>
        <a:xfrm>
          <a:off x="0" y="0"/>
          <a:ext cx="0" cy="0"/>
          <a:chOff x="0" y="0"/>
          <a:chExt cx="0" cy="0"/>
        </a:xfrm>
      </p:grpSpPr>
      <p:graphicFrame>
        <p:nvGraphicFramePr>
          <p:cNvPr id="131" name="Google Shape;131;p6"/>
          <p:cNvGraphicFramePr/>
          <p:nvPr/>
        </p:nvGraphicFramePr>
        <p:xfrm>
          <a:off x="311875" y="336413"/>
          <a:ext cx="10349025" cy="10680930"/>
        </p:xfrm>
        <a:graphic>
          <a:graphicData uri="http://schemas.openxmlformats.org/drawingml/2006/table">
            <a:tbl>
              <a:tblPr bandRow="1" bandCol="1">
                <a:noFill/>
                <a:tableStyleId>{8C289160-00AC-462F-B4AD-C15195FF374F}</a:tableStyleId>
              </a:tblPr>
              <a:tblGrid>
                <a:gridCol w="2794200"/>
                <a:gridCol w="7554825"/>
              </a:tblGrid>
              <a:tr h="695925">
                <a:tc gridSpan="2">
                  <a:txBody>
                    <a:bodyPr/>
                    <a:lstStyle/>
                    <a:p>
                      <a:pPr marL="0" marR="0" lvl="0" indent="0" algn="ctr" rtl="0">
                        <a:lnSpc>
                          <a:spcPct val="100000"/>
                        </a:lnSpc>
                        <a:spcBef>
                          <a:spcPts val="0"/>
                        </a:spcBef>
                        <a:spcAft>
                          <a:spcPts val="0"/>
                        </a:spcAft>
                        <a:buClr>
                          <a:srgbClr val="000000"/>
                        </a:buClr>
                        <a:buSzPts val="3200"/>
                        <a:buFont typeface="Arial"/>
                        <a:buNone/>
                      </a:pPr>
                      <a:r>
                        <a:rPr lang="en" sz="3200" b="1" u="none" strike="noStrike" cap="none">
                          <a:solidFill>
                            <a:schemeClr val="dk1"/>
                          </a:solidFill>
                          <a:latin typeface="Merriweather"/>
                          <a:ea typeface="Merriweather"/>
                          <a:cs typeface="Merriweather"/>
                          <a:sym typeface="Merriweather"/>
                        </a:rPr>
                        <a:t>This is an Example of a Kindergarten Timetable</a:t>
                      </a:r>
                      <a:endParaRPr sz="3200" b="1"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r>
              <a:tr h="707475">
                <a:tc>
                  <a:txBody>
                    <a:bodyPr/>
                    <a:lstStyle/>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Playfair Display"/>
                          <a:ea typeface="Playfair Display"/>
                          <a:cs typeface="Playfair Display"/>
                          <a:sym typeface="Playfair Display"/>
                        </a:rPr>
                        <a:t>Entry </a:t>
                      </a:r>
                      <a:r>
                        <a:rPr lang="en" sz="2400" u="none" strike="noStrike" cap="none">
                          <a:latin typeface="Playfair Display"/>
                          <a:ea typeface="Playfair Display"/>
                          <a:cs typeface="Playfair Display"/>
                          <a:sym typeface="Playfair Display"/>
                        </a:rPr>
                        <a:t> 8:</a:t>
                      </a:r>
                      <a:r>
                        <a:rPr lang="en" sz="2400">
                          <a:latin typeface="Playfair Display"/>
                          <a:ea typeface="Playfair Display"/>
                          <a:cs typeface="Playfair Display"/>
                          <a:sym typeface="Playfair Display"/>
                        </a:rPr>
                        <a:t>13</a:t>
                      </a:r>
                      <a:r>
                        <a:rPr lang="en" sz="2400" u="none" strike="noStrike" cap="none">
                          <a:latin typeface="Playfair Display"/>
                          <a:ea typeface="Playfair Display"/>
                          <a:cs typeface="Playfair Display"/>
                          <a:sym typeface="Playfair Display"/>
                        </a:rPr>
                        <a:t>-8:</a:t>
                      </a:r>
                      <a:r>
                        <a:rPr lang="en" sz="2400">
                          <a:latin typeface="Playfair Display"/>
                          <a:ea typeface="Playfair Display"/>
                          <a:cs typeface="Playfair Display"/>
                          <a:sym typeface="Playfair Display"/>
                        </a:rPr>
                        <a:t>15</a:t>
                      </a:r>
                      <a:r>
                        <a:rPr lang="en" sz="2400" u="none" strike="noStrike" cap="none">
                          <a:latin typeface="Playfair Display"/>
                          <a:ea typeface="Playfair Display"/>
                          <a:cs typeface="Playfair Display"/>
                          <a:sym typeface="Playfair Display"/>
                        </a:rPr>
                        <a:t> am</a:t>
                      </a:r>
                      <a:endParaRPr sz="2400" u="none" strike="noStrike" cap="none">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200"/>
                        <a:buFont typeface="Arial"/>
                        <a:buNone/>
                      </a:pPr>
                      <a:r>
                        <a:rPr lang="en" sz="2200" u="none" strike="noStrike" cap="none">
                          <a:latin typeface="Playfair Display"/>
                          <a:ea typeface="Playfair Display"/>
                          <a:cs typeface="Playfair Display"/>
                          <a:sym typeface="Playfair Display"/>
                        </a:rPr>
                        <a:t>           (Door 5)</a:t>
                      </a:r>
                      <a:endParaRPr sz="22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Playfair Display"/>
                          <a:ea typeface="Playfair Display"/>
                          <a:cs typeface="Playfair Display"/>
                          <a:sym typeface="Playfair Display"/>
                        </a:rPr>
                        <a:t>Line up outside with your family, then say goodbye! </a:t>
                      </a:r>
                      <a:r>
                        <a:rPr lang="en" sz="2000" b="1" u="none" strike="noStrike" cap="none">
                          <a:latin typeface="Playfair Display"/>
                          <a:ea typeface="Playfair Display"/>
                          <a:cs typeface="Playfair Display"/>
                          <a:sym typeface="Playfair Display"/>
                        </a:rPr>
                        <a:t>Please be on time!</a:t>
                      </a:r>
                      <a:endParaRPr sz="2000" b="1"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87485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a:t>
                      </a:r>
                      <a:r>
                        <a:rPr lang="en" sz="2400">
                          <a:latin typeface="Playfair Display"/>
                          <a:ea typeface="Playfair Display"/>
                          <a:cs typeface="Playfair Display"/>
                          <a:sym typeface="Playfair Display"/>
                        </a:rPr>
                        <a:t>o</a:t>
                      </a:r>
                      <a:r>
                        <a:rPr lang="en" sz="2400" u="none" strike="noStrike" cap="none">
                          <a:latin typeface="Playfair Display"/>
                          <a:ea typeface="Playfair Display"/>
                          <a:cs typeface="Playfair Display"/>
                          <a:sym typeface="Playfair Display"/>
                        </a:rPr>
                        <a:t>d 1</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8:</a:t>
                      </a:r>
                      <a:r>
                        <a:rPr lang="en" sz="2400">
                          <a:latin typeface="Playfair Display"/>
                          <a:ea typeface="Playfair Display"/>
                          <a:cs typeface="Playfair Display"/>
                          <a:sym typeface="Playfair Display"/>
                        </a:rPr>
                        <a:t>15</a:t>
                      </a:r>
                      <a:r>
                        <a:rPr lang="en" sz="2400" u="none" strike="noStrike" cap="none">
                          <a:latin typeface="Playfair Display"/>
                          <a:ea typeface="Playfair Display"/>
                          <a:cs typeface="Playfair Display"/>
                          <a:sym typeface="Playfair Display"/>
                        </a:rPr>
                        <a:t>-9:</a:t>
                      </a:r>
                      <a:r>
                        <a:rPr lang="en" sz="2400">
                          <a:latin typeface="Playfair Display"/>
                          <a:ea typeface="Playfair Display"/>
                          <a:cs typeface="Playfair Display"/>
                          <a:sym typeface="Playfair Display"/>
                        </a:rPr>
                        <a:t>00</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a:latin typeface="Playfair Display"/>
                          <a:ea typeface="Playfair Display"/>
                          <a:cs typeface="Playfair Display"/>
                          <a:sym typeface="Playfair Display"/>
                        </a:rPr>
                        <a:t>Outdoor Inquiry</a:t>
                      </a:r>
                      <a:r>
                        <a:rPr lang="en" sz="2000" b="1" u="none" strike="noStrike" cap="none">
                          <a:latin typeface="Playfair Display"/>
                          <a:ea typeface="Playfair Display"/>
                          <a:cs typeface="Playfair Display"/>
                          <a:sym typeface="Playfair Display"/>
                        </a:rPr>
                        <a:t> </a:t>
                      </a:r>
                      <a:endParaRPr sz="2000" b="1" u="none" strike="noStrike" cap="none">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en" sz="2000" b="1" u="none" strike="noStrike" cap="none">
                          <a:latin typeface="Playfair Display"/>
                          <a:ea typeface="Playfair Display"/>
                          <a:cs typeface="Playfair Display"/>
                          <a:sym typeface="Playfair Display"/>
                        </a:rPr>
                        <a:t>-</a:t>
                      </a:r>
                      <a:r>
                        <a:rPr lang="en" sz="2000">
                          <a:latin typeface="Playfair Display"/>
                          <a:ea typeface="Playfair Display"/>
                          <a:cs typeface="Playfair Display"/>
                          <a:sym typeface="Playfair Display"/>
                        </a:rPr>
                        <a:t>We head outside, in all weather, to adventure and explore.</a:t>
                      </a:r>
                      <a:endParaRPr sz="20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87485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2</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9:</a:t>
                      </a:r>
                      <a:r>
                        <a:rPr lang="en" sz="2400">
                          <a:latin typeface="Playfair Display"/>
                          <a:ea typeface="Playfair Display"/>
                          <a:cs typeface="Playfair Display"/>
                          <a:sym typeface="Playfair Display"/>
                        </a:rPr>
                        <a:t>00</a:t>
                      </a:r>
                      <a:r>
                        <a:rPr lang="en" sz="2400" u="none" strike="noStrike" cap="none">
                          <a:latin typeface="Playfair Display"/>
                          <a:ea typeface="Playfair Display"/>
                          <a:cs typeface="Playfair Display"/>
                          <a:sym typeface="Playfair Display"/>
                        </a:rPr>
                        <a:t>-</a:t>
                      </a:r>
                      <a:r>
                        <a:rPr lang="en" sz="2400">
                          <a:latin typeface="Playfair Display"/>
                          <a:ea typeface="Playfair Display"/>
                          <a:cs typeface="Playfair Display"/>
                          <a:sym typeface="Playfair Display"/>
                        </a:rPr>
                        <a:t>9</a:t>
                      </a:r>
                      <a:r>
                        <a:rPr lang="en" sz="2400" u="none" strike="noStrike" cap="none">
                          <a:latin typeface="Playfair Display"/>
                          <a:ea typeface="Playfair Display"/>
                          <a:cs typeface="Playfair Display"/>
                          <a:sym typeface="Playfair Display"/>
                        </a:rPr>
                        <a:t>:</a:t>
                      </a:r>
                      <a:r>
                        <a:rPr lang="en" sz="2400">
                          <a:latin typeface="Playfair Display"/>
                          <a:ea typeface="Playfair Display"/>
                          <a:cs typeface="Playfair Display"/>
                          <a:sym typeface="Playfair Display"/>
                        </a:rPr>
                        <a:t>4</a:t>
                      </a:r>
                      <a:r>
                        <a:rPr lang="en" sz="2400" u="none" strike="noStrike" cap="none">
                          <a:latin typeface="Playfair Display"/>
                          <a:ea typeface="Playfair Display"/>
                          <a:cs typeface="Playfair Display"/>
                          <a:sym typeface="Playfair Display"/>
                        </a:rPr>
                        <a:t>5</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a:solidFill>
                            <a:schemeClr val="dk1"/>
                          </a:solidFill>
                          <a:latin typeface="Playfair Display"/>
                          <a:ea typeface="Playfair Display"/>
                          <a:cs typeface="Playfair Display"/>
                          <a:sym typeface="Playfair Display"/>
                        </a:rPr>
                        <a:t>Circle time followed by Snack</a:t>
                      </a:r>
                      <a:endParaRPr sz="20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2000"/>
                        <a:buFont typeface="Arial"/>
                        <a:buNone/>
                      </a:pPr>
                      <a:r>
                        <a:rPr lang="en" sz="2000" b="1">
                          <a:solidFill>
                            <a:schemeClr val="dk1"/>
                          </a:solidFill>
                          <a:latin typeface="Playfair Display"/>
                          <a:ea typeface="Playfair Display"/>
                          <a:cs typeface="Playfair Display"/>
                          <a:sym typeface="Playfair Display"/>
                        </a:rPr>
                        <a:t>-</a:t>
                      </a:r>
                      <a:r>
                        <a:rPr lang="en" sz="2000">
                          <a:solidFill>
                            <a:schemeClr val="dk1"/>
                          </a:solidFill>
                          <a:latin typeface="Playfair Display"/>
                          <a:ea typeface="Playfair Display"/>
                          <a:cs typeface="Playfair Display"/>
                          <a:sym typeface="Playfair Display"/>
                        </a:rPr>
                        <a:t>A lesson,  a story and a chance to share, to start the day.</a:t>
                      </a:r>
                      <a:endParaRPr sz="20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89365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3</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a:latin typeface="Playfair Display"/>
                          <a:ea typeface="Playfair Display"/>
                          <a:cs typeface="Playfair Display"/>
                          <a:sym typeface="Playfair Display"/>
                        </a:rPr>
                        <a:t>9:45</a:t>
                      </a:r>
                      <a:r>
                        <a:rPr lang="en" sz="2400" u="none" strike="noStrike" cap="none">
                          <a:latin typeface="Playfair Display"/>
                          <a:ea typeface="Playfair Display"/>
                          <a:cs typeface="Playfair Display"/>
                          <a:sym typeface="Playfair Display"/>
                        </a:rPr>
                        <a:t>-10:</a:t>
                      </a:r>
                      <a:r>
                        <a:rPr lang="en" sz="2400">
                          <a:latin typeface="Playfair Display"/>
                          <a:ea typeface="Playfair Display"/>
                          <a:cs typeface="Playfair Display"/>
                          <a:sym typeface="Playfair Display"/>
                        </a:rPr>
                        <a:t>45</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a:solidFill>
                            <a:schemeClr val="dk1"/>
                          </a:solidFill>
                          <a:latin typeface="Playfair Display"/>
                          <a:ea typeface="Playfair Display"/>
                          <a:cs typeface="Playfair Display"/>
                          <a:sym typeface="Playfair Display"/>
                        </a:rPr>
                        <a:t>Activity time </a:t>
                      </a:r>
                      <a:endParaRPr sz="20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2000"/>
                        <a:buFont typeface="Arial"/>
                        <a:buNone/>
                      </a:pPr>
                      <a:r>
                        <a:rPr lang="en" sz="2000" b="1">
                          <a:solidFill>
                            <a:schemeClr val="dk1"/>
                          </a:solidFill>
                          <a:latin typeface="Playfair Display"/>
                          <a:ea typeface="Playfair Display"/>
                          <a:cs typeface="Playfair Display"/>
                          <a:sym typeface="Playfair Display"/>
                        </a:rPr>
                        <a:t>-</a:t>
                      </a:r>
                      <a:r>
                        <a:rPr lang="en" sz="2000">
                          <a:solidFill>
                            <a:schemeClr val="dk1"/>
                          </a:solidFill>
                          <a:latin typeface="Playfair Display"/>
                          <a:ea typeface="Playfair Display"/>
                          <a:cs typeface="Playfair Display"/>
                          <a:sym typeface="Playfair Display"/>
                        </a:rPr>
                        <a:t>Children move through learning centers based on play.</a:t>
                      </a:r>
                      <a:endParaRPr sz="2000" b="1">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87485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4</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a:t>
                      </a:r>
                      <a:r>
                        <a:rPr lang="en" sz="2400">
                          <a:latin typeface="Playfair Display"/>
                          <a:ea typeface="Playfair Display"/>
                          <a:cs typeface="Playfair Display"/>
                          <a:sym typeface="Playfair Display"/>
                        </a:rPr>
                        <a:t>15</a:t>
                      </a:r>
                      <a:r>
                        <a:rPr lang="en" sz="2400" u="none" strike="noStrike" cap="none">
                          <a:latin typeface="Playfair Display"/>
                          <a:ea typeface="Playfair Display"/>
                          <a:cs typeface="Playfair Display"/>
                          <a:sym typeface="Playfair Display"/>
                        </a:rPr>
                        <a:t> mins)</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a:latin typeface="Playfair Display"/>
                          <a:ea typeface="Playfair Display"/>
                          <a:cs typeface="Playfair Display"/>
                          <a:sym typeface="Playfair Display"/>
                        </a:rPr>
                        <a:t>Mindfullness and Yoga time</a:t>
                      </a:r>
                      <a:endParaRPr sz="2000" b="1" u="none" strike="noStrike" cap="none">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en" sz="2000">
                          <a:latin typeface="Playfair Display"/>
                          <a:ea typeface="Playfair Display"/>
                          <a:cs typeface="Playfair Display"/>
                          <a:sym typeface="Playfair Display"/>
                        </a:rPr>
                        <a:t>-We calm our bodies and minds after a busy morning of learning.</a:t>
                      </a:r>
                      <a:endParaRPr sz="20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707475">
                <a:tc>
                  <a:txBody>
                    <a:bodyPr/>
                    <a:lstStyle/>
                    <a:p>
                      <a:pPr marL="0" marR="0" lvl="0" indent="0" algn="ctr" rtl="0">
                        <a:lnSpc>
                          <a:spcPct val="100000"/>
                        </a:lnSpc>
                        <a:spcBef>
                          <a:spcPts val="0"/>
                        </a:spcBef>
                        <a:spcAft>
                          <a:spcPts val="0"/>
                        </a:spcAft>
                        <a:buClr>
                          <a:srgbClr val="000000"/>
                        </a:buClr>
                        <a:buSzPts val="2400"/>
                        <a:buFont typeface="Arial"/>
                        <a:buNone/>
                      </a:pPr>
                      <a:r>
                        <a:rPr lang="en" sz="2400" b="1" u="none" strike="noStrike" cap="none">
                          <a:latin typeface="Playfair Display"/>
                          <a:ea typeface="Playfair Display"/>
                          <a:cs typeface="Playfair Display"/>
                          <a:sym typeface="Playfair Display"/>
                        </a:rPr>
                        <a:t>Lunch  </a:t>
                      </a:r>
                      <a:endParaRPr sz="2400" b="1" u="none" strike="noStrike" cap="none">
                        <a:latin typeface="Playfair Display"/>
                        <a:ea typeface="Playfair Display"/>
                        <a:cs typeface="Playfair Display"/>
                        <a:sym typeface="Playfair Display"/>
                      </a:endParaRPr>
                    </a:p>
                    <a:p>
                      <a:pPr marL="0" lvl="0" indent="0" algn="ctr" rtl="0">
                        <a:spcBef>
                          <a:spcPts val="0"/>
                        </a:spcBef>
                        <a:spcAft>
                          <a:spcPts val="0"/>
                        </a:spcAft>
                        <a:buClr>
                          <a:schemeClr val="dk1"/>
                        </a:buClr>
                        <a:buSzPts val="2400"/>
                        <a:buFont typeface="Arial"/>
                        <a:buNone/>
                      </a:pPr>
                      <a:r>
                        <a:rPr lang="en" sz="2400">
                          <a:solidFill>
                            <a:schemeClr val="dk1"/>
                          </a:solidFill>
                          <a:latin typeface="Playfair Display"/>
                          <a:ea typeface="Playfair Display"/>
                          <a:cs typeface="Playfair Display"/>
                          <a:sym typeface="Playfair Display"/>
                        </a:rPr>
                        <a:t>11:00-11:58 </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u="none" strike="noStrike" cap="none">
                          <a:latin typeface="Playfair Display"/>
                          <a:ea typeface="Playfair Display"/>
                          <a:cs typeface="Playfair Display"/>
                          <a:sym typeface="Playfair Display"/>
                        </a:rPr>
                        <a:t>They have </a:t>
                      </a:r>
                      <a:r>
                        <a:rPr lang="en" sz="2000" b="1" u="none" strike="noStrike" cap="none">
                          <a:latin typeface="Playfair Display"/>
                          <a:ea typeface="Playfair Display"/>
                          <a:cs typeface="Playfair Display"/>
                          <a:sym typeface="Playfair Display"/>
                        </a:rPr>
                        <a:t>lunch </a:t>
                      </a:r>
                      <a:r>
                        <a:rPr lang="en" sz="2000" u="none" strike="noStrike" cap="none">
                          <a:latin typeface="Playfair Display"/>
                          <a:ea typeface="Playfair Display"/>
                          <a:cs typeface="Playfair Display"/>
                          <a:sym typeface="Playfair Display"/>
                        </a:rPr>
                        <a:t>together  (approximately 20 minutes), then head out to the</a:t>
                      </a:r>
                      <a:r>
                        <a:rPr lang="en" sz="2000" b="1" u="none" strike="noStrike" cap="none">
                          <a:latin typeface="Playfair Display"/>
                          <a:ea typeface="Playfair Display"/>
                          <a:cs typeface="Playfair Display"/>
                          <a:sym typeface="Playfair Display"/>
                        </a:rPr>
                        <a:t> kindergarten playground. </a:t>
                      </a:r>
                      <a:endParaRPr sz="2000" b="1"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90140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5</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12:</a:t>
                      </a:r>
                      <a:r>
                        <a:rPr lang="en" sz="2400">
                          <a:latin typeface="Playfair Display"/>
                          <a:ea typeface="Playfair Display"/>
                          <a:cs typeface="Playfair Display"/>
                          <a:sym typeface="Playfair Display"/>
                        </a:rPr>
                        <a:t>00</a:t>
                      </a:r>
                      <a:r>
                        <a:rPr lang="en" sz="2400" u="none" strike="noStrike" cap="none">
                          <a:latin typeface="Playfair Display"/>
                          <a:ea typeface="Playfair Display"/>
                          <a:cs typeface="Playfair Display"/>
                          <a:sym typeface="Playfair Display"/>
                        </a:rPr>
                        <a:t>-12:</a:t>
                      </a:r>
                      <a:r>
                        <a:rPr lang="en" sz="2400">
                          <a:latin typeface="Playfair Display"/>
                          <a:ea typeface="Playfair Display"/>
                          <a:cs typeface="Playfair Display"/>
                          <a:sym typeface="Playfair Display"/>
                        </a:rPr>
                        <a:t>30</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a:latin typeface="Playfair Display"/>
                          <a:ea typeface="Playfair Display"/>
                          <a:cs typeface="Playfair Display"/>
                          <a:sym typeface="Playfair Display"/>
                        </a:rPr>
                        <a:t>Outdoor Inquiry</a:t>
                      </a:r>
                      <a:endParaRPr sz="2000" b="1">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en" sz="2000">
                          <a:latin typeface="Playfair Display"/>
                          <a:ea typeface="Playfair Display"/>
                          <a:cs typeface="Playfair Display"/>
                          <a:sym typeface="Playfair Display"/>
                        </a:rPr>
                        <a:t>-We continue our student-led exploration in all weather.</a:t>
                      </a:r>
                      <a:endParaRPr sz="2000">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90140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6</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12:</a:t>
                      </a:r>
                      <a:r>
                        <a:rPr lang="en" sz="2400">
                          <a:latin typeface="Playfair Display"/>
                          <a:ea typeface="Playfair Display"/>
                          <a:cs typeface="Playfair Display"/>
                          <a:sym typeface="Playfair Display"/>
                        </a:rPr>
                        <a:t>30</a:t>
                      </a:r>
                      <a:r>
                        <a:rPr lang="en" sz="2400" u="none" strike="noStrike" cap="none">
                          <a:latin typeface="Playfair Display"/>
                          <a:ea typeface="Playfair Display"/>
                          <a:cs typeface="Playfair Display"/>
                          <a:sym typeface="Playfair Display"/>
                        </a:rPr>
                        <a:t>-1:</a:t>
                      </a:r>
                      <a:r>
                        <a:rPr lang="en" sz="2400">
                          <a:latin typeface="Playfair Display"/>
                          <a:ea typeface="Playfair Display"/>
                          <a:cs typeface="Playfair Display"/>
                          <a:sym typeface="Playfair Display"/>
                        </a:rPr>
                        <a:t>35</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2000"/>
                        <a:buFont typeface="Arial"/>
                        <a:buNone/>
                      </a:pPr>
                      <a:r>
                        <a:rPr lang="en" sz="2000" b="1">
                          <a:solidFill>
                            <a:schemeClr val="dk1"/>
                          </a:solidFill>
                          <a:latin typeface="Playfair Display"/>
                          <a:ea typeface="Playfair Display"/>
                          <a:cs typeface="Playfair Display"/>
                          <a:sym typeface="Playfair Display"/>
                        </a:rPr>
                        <a:t>Circle time and Snack</a:t>
                      </a:r>
                      <a:endParaRPr sz="20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2000"/>
                        <a:buFont typeface="Arial"/>
                        <a:buNone/>
                      </a:pPr>
                      <a:r>
                        <a:rPr lang="en" sz="2000" b="1">
                          <a:solidFill>
                            <a:schemeClr val="dk1"/>
                          </a:solidFill>
                          <a:latin typeface="Playfair Display"/>
                          <a:ea typeface="Playfair Display"/>
                          <a:cs typeface="Playfair Display"/>
                          <a:sym typeface="Playfair Display"/>
                        </a:rPr>
                        <a:t>-</a:t>
                      </a:r>
                      <a:r>
                        <a:rPr lang="en" sz="2000">
                          <a:solidFill>
                            <a:schemeClr val="dk1"/>
                          </a:solidFill>
                          <a:latin typeface="Playfair Display"/>
                          <a:ea typeface="Playfair Display"/>
                          <a:cs typeface="Playfair Display"/>
                          <a:sym typeface="Playfair Display"/>
                        </a:rPr>
                        <a:t>Another circle time gets us focussed for the afternoons tasks, do a science experiment or read. </a:t>
                      </a:r>
                      <a:endParaRPr sz="2000">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2000"/>
                        <a:buFont typeface="Arial"/>
                        <a:buNone/>
                      </a:pPr>
                      <a:r>
                        <a:rPr lang="en" sz="2000" b="1">
                          <a:solidFill>
                            <a:schemeClr val="dk1"/>
                          </a:solidFill>
                          <a:latin typeface="Playfair Display"/>
                          <a:ea typeface="Playfair Display"/>
                          <a:cs typeface="Playfair Display"/>
                          <a:sym typeface="Playfair Display"/>
                        </a:rPr>
                        <a:t>Activity and focus time </a:t>
                      </a:r>
                      <a:endParaRPr sz="2000" b="1">
                        <a:solidFill>
                          <a:schemeClr val="dk1"/>
                        </a:solidFill>
                        <a:latin typeface="Playfair Display"/>
                        <a:ea typeface="Playfair Display"/>
                        <a:cs typeface="Playfair Display"/>
                        <a:sym typeface="Playfair Display"/>
                      </a:endParaRPr>
                    </a:p>
                    <a:p>
                      <a:pPr marL="0" lvl="0" indent="0" algn="l" rtl="0">
                        <a:spcBef>
                          <a:spcPts val="0"/>
                        </a:spcBef>
                        <a:spcAft>
                          <a:spcPts val="0"/>
                        </a:spcAft>
                        <a:buClr>
                          <a:schemeClr val="dk1"/>
                        </a:buClr>
                        <a:buSzPts val="2000"/>
                        <a:buFont typeface="Arial"/>
                        <a:buNone/>
                      </a:pPr>
                      <a:r>
                        <a:rPr lang="en" sz="2000" b="1">
                          <a:solidFill>
                            <a:schemeClr val="dk1"/>
                          </a:solidFill>
                          <a:latin typeface="Playfair Display"/>
                          <a:ea typeface="Playfair Display"/>
                          <a:cs typeface="Playfair Display"/>
                          <a:sym typeface="Playfair Display"/>
                        </a:rPr>
                        <a:t>-</a:t>
                      </a:r>
                      <a:r>
                        <a:rPr lang="en" sz="2000">
                          <a:solidFill>
                            <a:schemeClr val="dk1"/>
                          </a:solidFill>
                          <a:latin typeface="Playfair Display"/>
                          <a:ea typeface="Playfair Display"/>
                          <a:cs typeface="Playfair Display"/>
                          <a:sym typeface="Playfair Display"/>
                        </a:rPr>
                        <a:t>We continue with the activities from the morning</a:t>
                      </a:r>
                      <a:endParaRPr sz="2000">
                        <a:solidFill>
                          <a:schemeClr val="dk1"/>
                        </a:solidFill>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81860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7</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1:</a:t>
                      </a:r>
                      <a:r>
                        <a:rPr lang="en" sz="2400">
                          <a:latin typeface="Playfair Display"/>
                          <a:ea typeface="Playfair Display"/>
                          <a:cs typeface="Playfair Display"/>
                          <a:sym typeface="Playfair Display"/>
                        </a:rPr>
                        <a:t>3</a:t>
                      </a:r>
                      <a:r>
                        <a:rPr lang="en" sz="2400" u="none" strike="noStrike" cap="none">
                          <a:latin typeface="Playfair Display"/>
                          <a:ea typeface="Playfair Display"/>
                          <a:cs typeface="Playfair Display"/>
                          <a:sym typeface="Playfair Display"/>
                        </a:rPr>
                        <a:t>5-2:</a:t>
                      </a:r>
                      <a:r>
                        <a:rPr lang="en" sz="2400">
                          <a:latin typeface="Playfair Display"/>
                          <a:ea typeface="Playfair Display"/>
                          <a:cs typeface="Playfair Display"/>
                          <a:sym typeface="Playfair Display"/>
                        </a:rPr>
                        <a:t>1</a:t>
                      </a:r>
                      <a:r>
                        <a:rPr lang="en" sz="2400" u="none" strike="noStrike" cap="none">
                          <a:latin typeface="Playfair Display"/>
                          <a:ea typeface="Playfair Display"/>
                          <a:cs typeface="Playfair Display"/>
                          <a:sym typeface="Playfair Display"/>
                        </a:rPr>
                        <a:t>5</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u="none" strike="noStrike" cap="none">
                          <a:latin typeface="Playfair Display"/>
                          <a:ea typeface="Playfair Display"/>
                          <a:cs typeface="Playfair Display"/>
                          <a:sym typeface="Playfair Display"/>
                        </a:rPr>
                        <a:t>Gym/Music/Drama/Dance</a:t>
                      </a:r>
                      <a:endParaRPr sz="2000" b="1" u="none" strike="noStrike" cap="none">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en" sz="2000" b="1" u="none" strike="noStrike" cap="none">
                          <a:latin typeface="Playfair Display"/>
                          <a:ea typeface="Playfair Display"/>
                          <a:cs typeface="Playfair Display"/>
                          <a:sym typeface="Playfair Display"/>
                        </a:rPr>
                        <a:t>-</a:t>
                      </a:r>
                      <a:r>
                        <a:rPr lang="en" sz="2000" u="none" strike="noStrike" cap="none">
                          <a:latin typeface="Playfair Display"/>
                          <a:ea typeface="Playfair Display"/>
                          <a:cs typeface="Playfair Display"/>
                          <a:sym typeface="Playfair Display"/>
                        </a:rPr>
                        <a:t>Other teachers will be with the students once a day. </a:t>
                      </a:r>
                      <a:endParaRPr sz="20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r h="1378500">
                <a:tc>
                  <a:txBody>
                    <a:bodyPr/>
                    <a:lstStyle/>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Period 8</a:t>
                      </a:r>
                      <a:endParaRPr sz="2400" u="none" strike="noStrike" cap="none">
                        <a:latin typeface="Playfair Display"/>
                        <a:ea typeface="Playfair Display"/>
                        <a:cs typeface="Playfair Display"/>
                        <a:sym typeface="Playfair Display"/>
                      </a:endParaRPr>
                    </a:p>
                    <a:p>
                      <a:pPr marL="0" marR="0" lvl="0" indent="0" algn="ctr" rtl="0">
                        <a:lnSpc>
                          <a:spcPct val="100000"/>
                        </a:lnSpc>
                        <a:spcBef>
                          <a:spcPts val="0"/>
                        </a:spcBef>
                        <a:spcAft>
                          <a:spcPts val="0"/>
                        </a:spcAft>
                        <a:buClr>
                          <a:srgbClr val="000000"/>
                        </a:buClr>
                        <a:buSzPts val="2400"/>
                        <a:buFont typeface="Arial"/>
                        <a:buNone/>
                      </a:pPr>
                      <a:r>
                        <a:rPr lang="en" sz="2400" u="none" strike="noStrike" cap="none">
                          <a:latin typeface="Playfair Display"/>
                          <a:ea typeface="Playfair Display"/>
                          <a:cs typeface="Playfair Display"/>
                          <a:sym typeface="Playfair Display"/>
                        </a:rPr>
                        <a:t>2:</a:t>
                      </a:r>
                      <a:r>
                        <a:rPr lang="en" sz="2400">
                          <a:latin typeface="Playfair Display"/>
                          <a:ea typeface="Playfair Display"/>
                          <a:cs typeface="Playfair Display"/>
                          <a:sym typeface="Playfair Display"/>
                        </a:rPr>
                        <a:t>1</a:t>
                      </a:r>
                      <a:r>
                        <a:rPr lang="en" sz="2400" u="none" strike="noStrike" cap="none">
                          <a:latin typeface="Playfair Display"/>
                          <a:ea typeface="Playfair Display"/>
                          <a:cs typeface="Playfair Display"/>
                          <a:sym typeface="Playfair Display"/>
                        </a:rPr>
                        <a:t>5-</a:t>
                      </a:r>
                      <a:r>
                        <a:rPr lang="en" sz="2400">
                          <a:latin typeface="Playfair Display"/>
                          <a:ea typeface="Playfair Display"/>
                          <a:cs typeface="Playfair Display"/>
                          <a:sym typeface="Playfair Display"/>
                        </a:rPr>
                        <a:t>2</a:t>
                      </a:r>
                      <a:r>
                        <a:rPr lang="en" sz="2400" u="none" strike="noStrike" cap="none">
                          <a:latin typeface="Playfair Display"/>
                          <a:ea typeface="Playfair Display"/>
                          <a:cs typeface="Playfair Display"/>
                          <a:sym typeface="Playfair Display"/>
                        </a:rPr>
                        <a:t>:</a:t>
                      </a:r>
                      <a:r>
                        <a:rPr lang="en" sz="2400">
                          <a:latin typeface="Playfair Display"/>
                          <a:ea typeface="Playfair Display"/>
                          <a:cs typeface="Playfair Display"/>
                          <a:sym typeface="Playfair Display"/>
                        </a:rPr>
                        <a:t>4</a:t>
                      </a:r>
                      <a:r>
                        <a:rPr lang="en" sz="2400" u="none" strike="noStrike" cap="none">
                          <a:latin typeface="Playfair Display"/>
                          <a:ea typeface="Playfair Display"/>
                          <a:cs typeface="Playfair Display"/>
                          <a:sym typeface="Playfair Display"/>
                        </a:rPr>
                        <a:t>5 (30 mins)</a:t>
                      </a:r>
                      <a:endParaRPr sz="2400" u="none" strike="noStrike" cap="none">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 sz="2000" b="1" u="none" strike="noStrike" cap="none">
                          <a:latin typeface="Playfair Display"/>
                          <a:ea typeface="Playfair Display"/>
                          <a:cs typeface="Playfair Display"/>
                          <a:sym typeface="Playfair Display"/>
                        </a:rPr>
                        <a:t>Circle time </a:t>
                      </a:r>
                      <a:endParaRPr sz="2000" b="1" u="none" strike="noStrike" cap="none">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2000"/>
                        <a:buFont typeface="Arial"/>
                        <a:buNone/>
                      </a:pPr>
                      <a:r>
                        <a:rPr lang="en" sz="2000" b="1" u="none" strike="noStrike" cap="none">
                          <a:latin typeface="Playfair Display"/>
                          <a:ea typeface="Playfair Display"/>
                          <a:cs typeface="Playfair Display"/>
                          <a:sym typeface="Playfair Display"/>
                        </a:rPr>
                        <a:t>-</a:t>
                      </a:r>
                      <a:r>
                        <a:rPr lang="en" sz="2000" u="none" strike="noStrike" cap="none">
                          <a:latin typeface="Playfair Display"/>
                          <a:ea typeface="Playfair Display"/>
                          <a:cs typeface="Playfair Display"/>
                          <a:sym typeface="Playfair Display"/>
                        </a:rPr>
                        <a:t>We meet briefly one last time to wrap up the day and get ready for home. </a:t>
                      </a:r>
                      <a:endParaRPr sz="2000">
                        <a:latin typeface="Playfair Display"/>
                        <a:ea typeface="Playfair Display"/>
                        <a:cs typeface="Playfair Display"/>
                        <a:sym typeface="Playfair Display"/>
                      </a:endParaRPr>
                    </a:p>
                  </a:txBody>
                  <a:tcPr marL="68575" marR="68575" marT="0" marB="0"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FFFFF"/>
                    </a:solidFill>
                  </a:tcPr>
                </a:tc>
              </a:tr>
            </a:tbl>
          </a:graphicData>
        </a:graphic>
      </p:graphicFrame>
      <p:pic>
        <p:nvPicPr>
          <p:cNvPr id="132" name="Google Shape;132;p6" descr="Superhero Lunch Cliparts Free Download Clip Art - WebComicms.Net"/>
          <p:cNvPicPr preferRelativeResize="0"/>
          <p:nvPr/>
        </p:nvPicPr>
        <p:blipFill rotWithShape="1">
          <a:blip r:embed="rId3">
            <a:alphaModFix/>
          </a:blip>
          <a:srcRect/>
          <a:stretch/>
        </p:blipFill>
        <p:spPr>
          <a:xfrm>
            <a:off x="311875" y="5586025"/>
            <a:ext cx="657225" cy="757850"/>
          </a:xfrm>
          <a:prstGeom prst="rect">
            <a:avLst/>
          </a:prstGeom>
          <a:noFill/>
          <a:ln>
            <a:noFill/>
          </a:ln>
        </p:spPr>
      </p:pic>
      <p:pic>
        <p:nvPicPr>
          <p:cNvPr id="133" name="Google Shape;133;p6" descr="Come and See the Talent at German Mills! – German Mills Public School"/>
          <p:cNvPicPr preferRelativeResize="0"/>
          <p:nvPr/>
        </p:nvPicPr>
        <p:blipFill rotWithShape="1">
          <a:blip r:embed="rId4">
            <a:alphaModFix/>
          </a:blip>
          <a:srcRect/>
          <a:stretch/>
        </p:blipFill>
        <p:spPr>
          <a:xfrm>
            <a:off x="9540325" y="8852175"/>
            <a:ext cx="776050" cy="549350"/>
          </a:xfrm>
          <a:prstGeom prst="rect">
            <a:avLst/>
          </a:prstGeom>
          <a:noFill/>
          <a:ln>
            <a:noFill/>
          </a:ln>
        </p:spPr>
      </p:pic>
      <p:pic>
        <p:nvPicPr>
          <p:cNvPr id="134" name="Google Shape;134;p6" descr="Free Math Manipulatives Cliparts, Download Free Clip Art, Free ..."/>
          <p:cNvPicPr preferRelativeResize="0"/>
          <p:nvPr/>
        </p:nvPicPr>
        <p:blipFill rotWithShape="1">
          <a:blip r:embed="rId5">
            <a:alphaModFix/>
          </a:blip>
          <a:srcRect l="5025" t="10911" r="57555" b="70221"/>
          <a:stretch/>
        </p:blipFill>
        <p:spPr>
          <a:xfrm>
            <a:off x="9509102" y="3686150"/>
            <a:ext cx="838486" cy="549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g86081089d4_0_7"/>
          <p:cNvSpPr txBox="1">
            <a:spLocks noGrp="1"/>
          </p:cNvSpPr>
          <p:nvPr>
            <p:ph type="ctrTitle"/>
          </p:nvPr>
        </p:nvSpPr>
        <p:spPr>
          <a:xfrm>
            <a:off x="374050" y="1588425"/>
            <a:ext cx="10224600" cy="2458800"/>
          </a:xfrm>
          <a:prstGeom prst="rect">
            <a:avLst/>
          </a:prstGeom>
        </p:spPr>
        <p:txBody>
          <a:bodyPr spcFirstLastPara="1" wrap="square" lIns="138150" tIns="138150" rIns="138150" bIns="138150" anchor="b" anchorCtr="0">
            <a:noAutofit/>
          </a:bodyPr>
          <a:lstStyle/>
          <a:p>
            <a:pPr marL="0" lvl="0" indent="0" algn="ctr" rtl="0">
              <a:spcBef>
                <a:spcPts val="0"/>
              </a:spcBef>
              <a:spcAft>
                <a:spcPts val="0"/>
              </a:spcAft>
              <a:buNone/>
            </a:pPr>
            <a:r>
              <a:rPr lang="en" sz="6700" b="1">
                <a:solidFill>
                  <a:srgbClr val="FFFFFF"/>
                </a:solidFill>
              </a:rPr>
              <a:t>Our Outdoor Play and Learning (OPAL) Program</a:t>
            </a:r>
            <a:endParaRPr sz="6700" b="1">
              <a:solidFill>
                <a:srgbClr val="FFFFFF"/>
              </a:solidFill>
            </a:endParaRPr>
          </a:p>
        </p:txBody>
      </p:sp>
      <p:sp>
        <p:nvSpPr>
          <p:cNvPr id="140" name="Google Shape;140;g86081089d4_0_7"/>
          <p:cNvSpPr txBox="1">
            <a:spLocks noGrp="1"/>
          </p:cNvSpPr>
          <p:nvPr>
            <p:ph type="subTitle" idx="1"/>
          </p:nvPr>
        </p:nvSpPr>
        <p:spPr>
          <a:xfrm>
            <a:off x="374050" y="4287175"/>
            <a:ext cx="10224600" cy="5756100"/>
          </a:xfrm>
          <a:prstGeom prst="rect">
            <a:avLst/>
          </a:prstGeom>
          <a:solidFill>
            <a:srgbClr val="8AA84F">
              <a:alpha val="69270"/>
            </a:srgbClr>
          </a:solidFill>
        </p:spPr>
        <p:txBody>
          <a:bodyPr spcFirstLastPara="1" wrap="square" lIns="138150" tIns="138150" rIns="138150" bIns="138150" anchor="t" anchorCtr="0">
            <a:noAutofit/>
          </a:bodyPr>
          <a:lstStyle/>
          <a:p>
            <a:pPr marL="0" lvl="0" indent="0" algn="ctr" rtl="0">
              <a:spcBef>
                <a:spcPts val="0"/>
              </a:spcBef>
              <a:spcAft>
                <a:spcPts val="0"/>
              </a:spcAft>
              <a:buNone/>
            </a:pPr>
            <a:r>
              <a:rPr lang="en" sz="4400">
                <a:solidFill>
                  <a:srgbClr val="FFFFFF"/>
                </a:solidFill>
              </a:rPr>
              <a:t>At Cresthaven, Outdoor Adventures are a central part of our program. Your children will develop their independence, self confidence, social skills, and resilience while enjoying our beautiful neighbourhood. Please make sure you dress your child appropriately for </a:t>
            </a:r>
            <a:r>
              <a:rPr lang="en" sz="4400" b="1">
                <a:solidFill>
                  <a:srgbClr val="FFFFFF"/>
                </a:solidFill>
              </a:rPr>
              <a:t>all</a:t>
            </a:r>
            <a:r>
              <a:rPr lang="en" sz="4400">
                <a:solidFill>
                  <a:srgbClr val="FFFFFF"/>
                </a:solidFill>
              </a:rPr>
              <a:t> weather.</a:t>
            </a:r>
            <a:endParaRPr sz="4400">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1653</Words>
  <Application>Microsoft Office PowerPoint</Application>
  <PresentationFormat>Custom</PresentationFormat>
  <Paragraphs>155</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Playfair Display</vt:lpstr>
      <vt:lpstr>Bungee</vt:lpstr>
      <vt:lpstr>Merriweather</vt:lpstr>
      <vt:lpstr>Pangolin</vt:lpstr>
      <vt:lpstr>Bitter</vt:lpstr>
      <vt:lpstr>Alegreya</vt:lpstr>
      <vt:lpstr>Times New Roman</vt:lpstr>
      <vt:lpstr>Simple Light</vt:lpstr>
      <vt:lpstr>PowerPoint Presentation</vt:lpstr>
      <vt:lpstr>PowerPoint Presentation</vt:lpstr>
      <vt:lpstr>Covid19  Information</vt:lpstr>
      <vt:lpstr>PowerPoint Presentation</vt:lpstr>
      <vt:lpstr>PowerPoint Presentation</vt:lpstr>
      <vt:lpstr>PowerPoint Presentation</vt:lpstr>
      <vt:lpstr>PowerPoint Presentation</vt:lpstr>
      <vt:lpstr>PowerPoint Presentation</vt:lpstr>
      <vt:lpstr>Our Outdoor Play and Learning (OPAL)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Maniatis, Eva</dc:creator>
  <cp:lastModifiedBy>Maniatis, Eva</cp:lastModifiedBy>
  <cp:revision>1</cp:revision>
  <dcterms:modified xsi:type="dcterms:W3CDTF">2020-06-01T15:00:55Z</dcterms:modified>
</cp:coreProperties>
</file>