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2" r:id="rId1"/>
  </p:sldMasterIdLst>
  <p:notesMasterIdLst>
    <p:notesMasterId r:id="rId35"/>
  </p:notesMasterIdLst>
  <p:handoutMasterIdLst>
    <p:handoutMasterId r:id="rId36"/>
  </p:handoutMasterIdLst>
  <p:sldIdLst>
    <p:sldId id="256" r:id="rId2"/>
    <p:sldId id="257" r:id="rId3"/>
    <p:sldId id="296" r:id="rId4"/>
    <p:sldId id="258" r:id="rId5"/>
    <p:sldId id="260" r:id="rId6"/>
    <p:sldId id="262" r:id="rId7"/>
    <p:sldId id="265" r:id="rId8"/>
    <p:sldId id="266" r:id="rId9"/>
    <p:sldId id="267" r:id="rId10"/>
    <p:sldId id="295" r:id="rId11"/>
    <p:sldId id="268" r:id="rId12"/>
    <p:sldId id="269" r:id="rId13"/>
    <p:sldId id="270" r:id="rId14"/>
    <p:sldId id="271" r:id="rId15"/>
    <p:sldId id="272" r:id="rId16"/>
    <p:sldId id="273" r:id="rId17"/>
    <p:sldId id="274" r:id="rId18"/>
    <p:sldId id="275" r:id="rId19"/>
    <p:sldId id="276" r:id="rId20"/>
    <p:sldId id="277" r:id="rId21"/>
    <p:sldId id="279" r:id="rId22"/>
    <p:sldId id="280" r:id="rId23"/>
    <p:sldId id="281" r:id="rId24"/>
    <p:sldId id="282" r:id="rId25"/>
    <p:sldId id="283" r:id="rId26"/>
    <p:sldId id="284" r:id="rId27"/>
    <p:sldId id="285" r:id="rId28"/>
    <p:sldId id="286" r:id="rId29"/>
    <p:sldId id="288" r:id="rId30"/>
    <p:sldId id="291" r:id="rId31"/>
    <p:sldId id="292" r:id="rId32"/>
    <p:sldId id="293" r:id="rId33"/>
    <p:sldId id="294" r:id="rId34"/>
  </p:sldIdLst>
  <p:sldSz cx="9144000" cy="5143500" type="screen16x9"/>
  <p:notesSz cx="6858000" cy="9144000"/>
  <p:embeddedFontLst>
    <p:embeddedFont>
      <p:font typeface="Calibri" panose="020F0502020204030204" pitchFamily="34" charset="0"/>
      <p:regular r:id="rId37"/>
      <p:bold r:id="rId38"/>
      <p:italic r:id="rId39"/>
      <p:boldItalic r:id="rId40"/>
    </p:embeddedFont>
    <p:embeddedFont>
      <p:font typeface="Source Code Pro" panose="020B0604020202020204" charset="0"/>
      <p:regular r:id="rId41"/>
      <p:bold r:id="rId42"/>
    </p:embeddedFont>
    <p:embeddedFont>
      <p:font typeface="Trebuchet MS" panose="020B0603020202020204" pitchFamily="34" charset="0"/>
      <p:regular r:id="rId43"/>
      <p:bold r:id="rId44"/>
      <p:italic r:id="rId45"/>
      <p:boldItalic r:id="rId46"/>
    </p:embeddedFont>
    <p:embeddedFont>
      <p:font typeface="Cabin" panose="020B0604020202020204" charset="0"/>
      <p:regular r:id="rId47"/>
      <p:bold r:id="rId48"/>
      <p:italic r:id="rId49"/>
      <p:boldItalic r:id="rId50"/>
    </p:embeddedFont>
    <p:embeddedFont>
      <p:font typeface="Corbel" panose="020B0503020204020204" pitchFamily="34" charset="0"/>
      <p:regular r:id="rId51"/>
      <p:bold r:id="rId52"/>
      <p:italic r:id="rId53"/>
      <p:boldItalic r:id="rId54"/>
    </p:embeddedFont>
    <p:embeddedFont>
      <p:font typeface="Amatic SC" panose="020B0604020202020204" charset="0"/>
      <p:regular r:id="rId55"/>
      <p:bold r:id="rId56"/>
    </p:embeddedFont>
  </p:embeddedFontLst>
  <p:defaultTextStyle>
    <a:defPPr>
      <a:defRPr lang="en-US"/>
    </a:defPPr>
    <a:lvl1pPr algn="l" defTabSz="457200" rtl="0" eaLnBrk="0" fontAlgn="base" hangingPunct="0">
      <a:spcBef>
        <a:spcPct val="0"/>
      </a:spcBef>
      <a:spcAft>
        <a:spcPct val="0"/>
      </a:spcAft>
      <a:defRPr kern="1200">
        <a:solidFill>
          <a:schemeClr val="tx1"/>
        </a:solidFill>
        <a:latin typeface="Corbel"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orbel"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orbel"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orbel"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orbel" pitchFamily="34" charset="0"/>
        <a:ea typeface="+mn-ea"/>
        <a:cs typeface="+mn-cs"/>
      </a:defRPr>
    </a:lvl5pPr>
    <a:lvl6pPr marL="2286000" algn="l" defTabSz="914400" rtl="0" eaLnBrk="1" latinLnBrk="0" hangingPunct="1">
      <a:defRPr kern="1200">
        <a:solidFill>
          <a:schemeClr val="tx1"/>
        </a:solidFill>
        <a:latin typeface="Corbel" pitchFamily="34" charset="0"/>
        <a:ea typeface="+mn-ea"/>
        <a:cs typeface="+mn-cs"/>
      </a:defRPr>
    </a:lvl6pPr>
    <a:lvl7pPr marL="2743200" algn="l" defTabSz="914400" rtl="0" eaLnBrk="1" latinLnBrk="0" hangingPunct="1">
      <a:defRPr kern="1200">
        <a:solidFill>
          <a:schemeClr val="tx1"/>
        </a:solidFill>
        <a:latin typeface="Corbel" pitchFamily="34" charset="0"/>
        <a:ea typeface="+mn-ea"/>
        <a:cs typeface="+mn-cs"/>
      </a:defRPr>
    </a:lvl7pPr>
    <a:lvl8pPr marL="3200400" algn="l" defTabSz="914400" rtl="0" eaLnBrk="1" latinLnBrk="0" hangingPunct="1">
      <a:defRPr kern="1200">
        <a:solidFill>
          <a:schemeClr val="tx1"/>
        </a:solidFill>
        <a:latin typeface="Corbel" pitchFamily="34" charset="0"/>
        <a:ea typeface="+mn-ea"/>
        <a:cs typeface="+mn-cs"/>
      </a:defRPr>
    </a:lvl8pPr>
    <a:lvl9pPr marL="3657600" algn="l" defTabSz="914400" rtl="0" eaLnBrk="1" latinLnBrk="0" hangingPunct="1">
      <a:defRPr kern="1200">
        <a:solidFill>
          <a:schemeClr val="tx1"/>
        </a:solidFill>
        <a:latin typeface="Corbe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5379" autoAdjust="0"/>
  </p:normalViewPr>
  <p:slideViewPr>
    <p:cSldViewPr snapToGrid="0">
      <p:cViewPr>
        <p:scale>
          <a:sx n="100" d="100"/>
          <a:sy n="100" d="100"/>
        </p:scale>
        <p:origin x="-294" y="-720"/>
      </p:cViewPr>
      <p:guideLst>
        <p:guide orient="horz" pos="1620"/>
        <p:guide pos="2880"/>
      </p:guideLst>
    </p:cSldViewPr>
  </p:slideViewPr>
  <p:outlineViewPr>
    <p:cViewPr>
      <p:scale>
        <a:sx n="33" d="100"/>
        <a:sy n="33" d="100"/>
      </p:scale>
      <p:origin x="0" y="-19704"/>
    </p:cViewPr>
  </p:outlineViewPr>
  <p:notesTextViewPr>
    <p:cViewPr>
      <p:scale>
        <a:sx n="1" d="1"/>
        <a:sy n="1" d="1"/>
      </p:scale>
      <p:origin x="0" y="0"/>
    </p:cViewPr>
  </p:notesTextViewPr>
  <p:notesViewPr>
    <p:cSldViewPr snapToGrid="0">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font" Target="fonts/font1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54"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49" Type="http://schemas.openxmlformats.org/officeDocument/2006/relationships/font" Target="fonts/font13.fntdata"/><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font" Target="fonts/font16.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font" Target="fonts/font20.fntdata"/><Relationship Id="rId8" Type="http://schemas.openxmlformats.org/officeDocument/2006/relationships/slide" Target="slides/slide7.xml"/><Relationship Id="rId51" Type="http://schemas.openxmlformats.org/officeDocument/2006/relationships/font" Target="fonts/font15.fntdata"/><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4F39523-ADFD-4CBD-8CF8-33756BC624BA}" type="datetimeFigureOut">
              <a:rPr lang="en-CA"/>
              <a:pPr>
                <a:defRPr/>
              </a:pPr>
              <a:t>2020-11-05</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pPr>
              <a:defRPr/>
            </a:pPr>
            <a:fld id="{71F2C8BC-1488-4151-8908-6EE8D0C32A76}" type="slidenum">
              <a:rPr lang="en-CA" altLang="en-US"/>
              <a:pPr>
                <a:defRPr/>
              </a:pPr>
              <a:t>‹#›</a:t>
            </a:fld>
            <a:endParaRPr lang="en-CA" altLang="en-US"/>
          </a:p>
        </p:txBody>
      </p:sp>
    </p:spTree>
    <p:extLst>
      <p:ext uri="{BB962C8B-B14F-4D97-AF65-F5344CB8AC3E}">
        <p14:creationId xmlns:p14="http://schemas.microsoft.com/office/powerpoint/2010/main" val="25129298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Shape 3"/>
          <p:cNvSpPr>
            <a:spLocks noGrp="1" noRot="1" noChangeAspect="1"/>
          </p:cNvSpPr>
          <p:nvPr>
            <p:ph type="sldImg" idx="2"/>
          </p:nvPr>
        </p:nvSpPr>
        <p:spPr bwMode="auto">
          <a:xfrm>
            <a:off x="381000" y="685800"/>
            <a:ext cx="6096000" cy="3429000"/>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pPr lvl="0"/>
            <a:endParaRPr noProof="0"/>
          </a:p>
        </p:txBody>
      </p:sp>
    </p:spTree>
    <p:extLst>
      <p:ext uri="{BB962C8B-B14F-4D97-AF65-F5344CB8AC3E}">
        <p14:creationId xmlns:p14="http://schemas.microsoft.com/office/powerpoint/2010/main" val="1398985726"/>
      </p:ext>
    </p:extLst>
  </p:cSld>
  <p:clrMap bg1="lt1" tx1="dk1" bg2="dk2" tx2="lt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1986" name="Shape 60"/>
          <p:cNvSpPr>
            <a:spLocks noGrp="1" noRot="1" noChangeAspect="1" noTextEdit="1"/>
          </p:cNvSpPr>
          <p:nvPr>
            <p:ph type="sldImg" idx="2"/>
          </p:nvPr>
        </p:nvSpPr>
        <p:spPr>
          <a:noFill/>
          <a:ln>
            <a:headEnd/>
            <a:tailEnd/>
          </a:ln>
        </p:spPr>
      </p:sp>
      <p:sp>
        <p:nvSpPr>
          <p:cNvPr id="41987" name="Shape 61"/>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0178" name="Shape 151"/>
          <p:cNvSpPr>
            <a:spLocks noGrp="1" noRot="1" noChangeAspect="1" noTextEdit="1"/>
          </p:cNvSpPr>
          <p:nvPr>
            <p:ph type="sldImg" idx="2"/>
          </p:nvPr>
        </p:nvSpPr>
        <p:spPr>
          <a:noFill/>
          <a:ln>
            <a:headEnd/>
            <a:tailEnd/>
          </a:ln>
        </p:spPr>
      </p:sp>
      <p:sp>
        <p:nvSpPr>
          <p:cNvPr id="50179" name="Shape 15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Shape 157"/>
          <p:cNvSpPr>
            <a:spLocks noGrp="1" noRot="1" noChangeAspect="1" noTextEdit="1"/>
          </p:cNvSpPr>
          <p:nvPr>
            <p:ph type="sldImg" idx="2"/>
          </p:nvPr>
        </p:nvSpPr>
        <p:spPr>
          <a:noFill/>
          <a:ln>
            <a:headEnd/>
            <a:tailEnd/>
          </a:ln>
        </p:spPr>
      </p:sp>
      <p:sp>
        <p:nvSpPr>
          <p:cNvPr id="51203" name="Shape 158"/>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Shape 163"/>
          <p:cNvSpPr>
            <a:spLocks noGrp="1" noRot="1" noChangeAspect="1" noTextEdit="1"/>
          </p:cNvSpPr>
          <p:nvPr>
            <p:ph type="sldImg" idx="2"/>
          </p:nvPr>
        </p:nvSpPr>
        <p:spPr>
          <a:noFill/>
          <a:ln>
            <a:headEnd/>
            <a:tailEnd/>
          </a:ln>
        </p:spPr>
      </p:sp>
      <p:sp>
        <p:nvSpPr>
          <p:cNvPr id="52227" name="Shape 164"/>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250" name="Shape 169"/>
          <p:cNvSpPr>
            <a:spLocks noGrp="1" noRot="1" noChangeAspect="1" noTextEdit="1"/>
          </p:cNvSpPr>
          <p:nvPr>
            <p:ph type="sldImg" idx="2"/>
          </p:nvPr>
        </p:nvSpPr>
        <p:spPr>
          <a:noFill/>
          <a:ln cap="rnd">
            <a:miter lim="800000"/>
            <a:headEnd/>
            <a:tailEnd/>
          </a:ln>
        </p:spPr>
      </p:sp>
      <p:sp>
        <p:nvSpPr>
          <p:cNvPr id="53251" name="Shape 17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compatLnSpc="1">
            <a:prstTxWarp prst="textNoShape">
              <a:avLst/>
            </a:prstTxWarp>
          </a:bodyPr>
          <a:lstStyle/>
          <a:p>
            <a:pPr eaLnBrk="1" hangingPunct="1">
              <a:spcBef>
                <a:spcPct val="0"/>
              </a:spcBef>
            </a:pPr>
            <a:endParaRPr lang="en-US" altLang="en-US" smtClean="0"/>
          </a:p>
        </p:txBody>
      </p:sp>
      <p:sp>
        <p:nvSpPr>
          <p:cNvPr id="53252" name="Shape 17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b"/>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defTabSz="457200" eaLnBrk="0" fontAlgn="base" hangingPunct="0">
              <a:spcBef>
                <a:spcPct val="30000"/>
              </a:spcBef>
              <a:spcAft>
                <a:spcPct val="0"/>
              </a:spcAft>
              <a:defRPr sz="1200">
                <a:solidFill>
                  <a:schemeClr val="tx1"/>
                </a:solidFill>
                <a:latin typeface="Arial" pitchFamily="34" charset="0"/>
              </a:defRPr>
            </a:lvl6pPr>
            <a:lvl7pPr marL="2971800" indent="-228600" defTabSz="457200" eaLnBrk="0" fontAlgn="base" hangingPunct="0">
              <a:spcBef>
                <a:spcPct val="30000"/>
              </a:spcBef>
              <a:spcAft>
                <a:spcPct val="0"/>
              </a:spcAft>
              <a:defRPr sz="1200">
                <a:solidFill>
                  <a:schemeClr val="tx1"/>
                </a:solidFill>
                <a:latin typeface="Arial" pitchFamily="34" charset="0"/>
              </a:defRPr>
            </a:lvl7pPr>
            <a:lvl8pPr marL="3429000" indent="-228600" defTabSz="457200" eaLnBrk="0" fontAlgn="base" hangingPunct="0">
              <a:spcBef>
                <a:spcPct val="30000"/>
              </a:spcBef>
              <a:spcAft>
                <a:spcPct val="0"/>
              </a:spcAft>
              <a:defRPr sz="1200">
                <a:solidFill>
                  <a:schemeClr val="tx1"/>
                </a:solidFill>
                <a:latin typeface="Arial" pitchFamily="34" charset="0"/>
              </a:defRPr>
            </a:lvl8pPr>
            <a:lvl9pPr marL="3886200" indent="-228600" defTabSz="45720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buClr>
                <a:srgbClr val="000000"/>
              </a:buClr>
              <a:buSzPct val="25000"/>
              <a:buFont typeface="Cabin" charset="0"/>
              <a:buNone/>
            </a:pPr>
            <a:r>
              <a:rPr lang="en-US" altLang="en-US" sz="3200">
                <a:solidFill>
                  <a:srgbClr val="000000"/>
                </a:solidFill>
                <a:latin typeface="Cabin" charset="0"/>
                <a:ea typeface="Cabin" charset="0"/>
                <a:cs typeface="Cabin" charset="0"/>
                <a:sym typeface="Cabin" charset="0"/>
              </a:rPr>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4274" name="Shape 178"/>
          <p:cNvSpPr>
            <a:spLocks noGrp="1" noRot="1" noChangeAspect="1" noTextEdit="1"/>
          </p:cNvSpPr>
          <p:nvPr>
            <p:ph type="sldImg" idx="2"/>
          </p:nvPr>
        </p:nvSpPr>
        <p:spPr>
          <a:noFill/>
          <a:ln>
            <a:headEnd/>
            <a:tailEnd/>
          </a:ln>
        </p:spPr>
      </p:sp>
      <p:sp>
        <p:nvSpPr>
          <p:cNvPr id="54275" name="Shape 179"/>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5298" name="Shape 185"/>
          <p:cNvSpPr>
            <a:spLocks noGrp="1" noRot="1" noChangeAspect="1" noTextEdit="1"/>
          </p:cNvSpPr>
          <p:nvPr>
            <p:ph type="sldImg" idx="2"/>
          </p:nvPr>
        </p:nvSpPr>
        <p:spPr>
          <a:noFill/>
          <a:ln>
            <a:headEnd/>
            <a:tailEnd/>
          </a:ln>
        </p:spPr>
      </p:sp>
      <p:sp>
        <p:nvSpPr>
          <p:cNvPr id="55299" name="Shape 18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6322" name="Shape 190"/>
          <p:cNvSpPr>
            <a:spLocks noGrp="1" noRot="1" noChangeAspect="1" noTextEdit="1"/>
          </p:cNvSpPr>
          <p:nvPr>
            <p:ph type="sldImg" idx="2"/>
          </p:nvPr>
        </p:nvSpPr>
        <p:spPr>
          <a:noFill/>
          <a:ln>
            <a:headEnd/>
            <a:tailEnd/>
          </a:ln>
        </p:spPr>
      </p:sp>
      <p:sp>
        <p:nvSpPr>
          <p:cNvPr id="56323" name="Shape 191"/>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7346" name="Shape 195"/>
          <p:cNvSpPr>
            <a:spLocks noGrp="1" noRot="1" noChangeAspect="1" noTextEdit="1"/>
          </p:cNvSpPr>
          <p:nvPr>
            <p:ph type="sldImg" idx="2"/>
          </p:nvPr>
        </p:nvSpPr>
        <p:spPr>
          <a:noFill/>
          <a:ln>
            <a:headEnd/>
            <a:tailEnd/>
          </a:ln>
        </p:spPr>
      </p:sp>
      <p:sp>
        <p:nvSpPr>
          <p:cNvPr id="57347" name="Shape 19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8370" name="Shape 202"/>
          <p:cNvSpPr>
            <a:spLocks noGrp="1" noRot="1" noChangeAspect="1" noTextEdit="1"/>
          </p:cNvSpPr>
          <p:nvPr>
            <p:ph type="sldImg" idx="2"/>
          </p:nvPr>
        </p:nvSpPr>
        <p:spPr>
          <a:noFill/>
          <a:ln>
            <a:headEnd/>
            <a:tailEnd/>
          </a:ln>
        </p:spPr>
      </p:sp>
      <p:sp>
        <p:nvSpPr>
          <p:cNvPr id="58371" name="Shape 203"/>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9394" name="Shape 208"/>
          <p:cNvSpPr>
            <a:spLocks noGrp="1" noRot="1" noChangeAspect="1" noTextEdit="1"/>
          </p:cNvSpPr>
          <p:nvPr>
            <p:ph type="sldImg" idx="2"/>
          </p:nvPr>
        </p:nvSpPr>
        <p:spPr>
          <a:noFill/>
          <a:ln cap="rnd">
            <a:miter lim="800000"/>
            <a:headEnd/>
            <a:tailEnd/>
          </a:ln>
        </p:spPr>
      </p:sp>
      <p:sp>
        <p:nvSpPr>
          <p:cNvPr id="59395" name="Shape 209"/>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compatLnSpc="1">
            <a:prstTxWarp prst="textNoShape">
              <a:avLst/>
            </a:prstTxWarp>
          </a:bodyPr>
          <a:lstStyle/>
          <a:p>
            <a:pPr eaLnBrk="1" hangingPunct="1">
              <a:spcBef>
                <a:spcPct val="0"/>
              </a:spcBef>
            </a:pPr>
            <a:endParaRPr lang="en-US" altLang="en-US" smtClean="0"/>
          </a:p>
        </p:txBody>
      </p:sp>
      <p:sp>
        <p:nvSpPr>
          <p:cNvPr id="59396" name="Shape 210"/>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b"/>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defTabSz="457200" eaLnBrk="0" fontAlgn="base" hangingPunct="0">
              <a:spcBef>
                <a:spcPct val="30000"/>
              </a:spcBef>
              <a:spcAft>
                <a:spcPct val="0"/>
              </a:spcAft>
              <a:defRPr sz="1200">
                <a:solidFill>
                  <a:schemeClr val="tx1"/>
                </a:solidFill>
                <a:latin typeface="Arial" pitchFamily="34" charset="0"/>
              </a:defRPr>
            </a:lvl6pPr>
            <a:lvl7pPr marL="2971800" indent="-228600" defTabSz="457200" eaLnBrk="0" fontAlgn="base" hangingPunct="0">
              <a:spcBef>
                <a:spcPct val="30000"/>
              </a:spcBef>
              <a:spcAft>
                <a:spcPct val="0"/>
              </a:spcAft>
              <a:defRPr sz="1200">
                <a:solidFill>
                  <a:schemeClr val="tx1"/>
                </a:solidFill>
                <a:latin typeface="Arial" pitchFamily="34" charset="0"/>
              </a:defRPr>
            </a:lvl7pPr>
            <a:lvl8pPr marL="3429000" indent="-228600" defTabSz="457200" eaLnBrk="0" fontAlgn="base" hangingPunct="0">
              <a:spcBef>
                <a:spcPct val="30000"/>
              </a:spcBef>
              <a:spcAft>
                <a:spcPct val="0"/>
              </a:spcAft>
              <a:defRPr sz="1200">
                <a:solidFill>
                  <a:schemeClr val="tx1"/>
                </a:solidFill>
                <a:latin typeface="Arial" pitchFamily="34" charset="0"/>
              </a:defRPr>
            </a:lvl8pPr>
            <a:lvl9pPr marL="3886200" indent="-228600" defTabSz="45720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buClr>
                <a:srgbClr val="000000"/>
              </a:buClr>
              <a:buSzPct val="25000"/>
              <a:buFont typeface="Cabin" charset="0"/>
              <a:buNone/>
            </a:pPr>
            <a:r>
              <a:rPr lang="en-US" altLang="en-US" sz="3200">
                <a:solidFill>
                  <a:srgbClr val="000000"/>
                </a:solidFill>
                <a:latin typeface="Cabin" charset="0"/>
                <a:ea typeface="Cabin" charset="0"/>
                <a:cs typeface="Cabin" charset="0"/>
                <a:sym typeface="Cabin" charset="0"/>
              </a:rPr>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6"/>
          <p:cNvSpPr>
            <a:spLocks noGrp="1" noRot="1" noChangeAspect="1" noTextEdit="1"/>
          </p:cNvSpPr>
          <p:nvPr>
            <p:ph type="sldImg" idx="2"/>
          </p:nvPr>
        </p:nvSpPr>
        <p:spPr>
          <a:noFill/>
          <a:ln>
            <a:headEnd/>
            <a:tailEnd/>
          </a:ln>
        </p:spPr>
      </p:sp>
      <p:sp>
        <p:nvSpPr>
          <p:cNvPr id="43011" name="Shape 67"/>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0418" name="Shape 217"/>
          <p:cNvSpPr>
            <a:spLocks noGrp="1" noRot="1" noChangeAspect="1" noTextEdit="1"/>
          </p:cNvSpPr>
          <p:nvPr>
            <p:ph type="sldImg" idx="2"/>
          </p:nvPr>
        </p:nvSpPr>
        <p:spPr>
          <a:noFill/>
          <a:ln>
            <a:headEnd/>
            <a:tailEnd/>
          </a:ln>
        </p:spPr>
      </p:sp>
      <p:sp>
        <p:nvSpPr>
          <p:cNvPr id="60419" name="Shape 218"/>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2" name="Shape 230"/>
          <p:cNvSpPr>
            <a:spLocks noGrp="1" noRot="1" noChangeAspect="1" noTextEdit="1"/>
          </p:cNvSpPr>
          <p:nvPr>
            <p:ph type="sldImg" idx="2"/>
          </p:nvPr>
        </p:nvSpPr>
        <p:spPr>
          <a:noFill/>
          <a:ln>
            <a:headEnd/>
            <a:tailEnd/>
          </a:ln>
        </p:spPr>
      </p:sp>
      <p:sp>
        <p:nvSpPr>
          <p:cNvPr id="61443" name="Shape 231"/>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2466" name="Shape 236"/>
          <p:cNvSpPr>
            <a:spLocks noGrp="1" noRot="1" noChangeAspect="1" noTextEdit="1"/>
          </p:cNvSpPr>
          <p:nvPr>
            <p:ph type="sldImg" idx="2"/>
          </p:nvPr>
        </p:nvSpPr>
        <p:spPr>
          <a:noFill/>
          <a:ln>
            <a:headEnd/>
            <a:tailEnd/>
          </a:ln>
        </p:spPr>
      </p:sp>
      <p:sp>
        <p:nvSpPr>
          <p:cNvPr id="62467" name="Shape 237"/>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3490" name="Shape 242"/>
          <p:cNvSpPr>
            <a:spLocks noGrp="1" noRot="1" noChangeAspect="1" noTextEdit="1"/>
          </p:cNvSpPr>
          <p:nvPr>
            <p:ph type="sldImg" idx="2"/>
          </p:nvPr>
        </p:nvSpPr>
        <p:spPr>
          <a:noFill/>
          <a:ln>
            <a:headEnd/>
            <a:tailEnd/>
          </a:ln>
        </p:spPr>
      </p:sp>
      <p:sp>
        <p:nvSpPr>
          <p:cNvPr id="63491" name="Shape 243"/>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4514" name="Shape 248"/>
          <p:cNvSpPr>
            <a:spLocks noGrp="1" noRot="1" noChangeAspect="1" noTextEdit="1"/>
          </p:cNvSpPr>
          <p:nvPr>
            <p:ph type="sldImg" idx="2"/>
          </p:nvPr>
        </p:nvSpPr>
        <p:spPr>
          <a:noFill/>
          <a:ln>
            <a:headEnd/>
            <a:tailEnd/>
          </a:ln>
        </p:spPr>
      </p:sp>
      <p:sp>
        <p:nvSpPr>
          <p:cNvPr id="64515" name="Shape 249"/>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5538" name="Shape 254"/>
          <p:cNvSpPr>
            <a:spLocks noGrp="1" noRot="1" noChangeAspect="1" noTextEdit="1"/>
          </p:cNvSpPr>
          <p:nvPr>
            <p:ph type="sldImg" idx="2"/>
          </p:nvPr>
        </p:nvSpPr>
        <p:spPr>
          <a:noFill/>
          <a:ln>
            <a:headEnd/>
            <a:tailEnd/>
          </a:ln>
        </p:spPr>
      </p:sp>
      <p:sp>
        <p:nvSpPr>
          <p:cNvPr id="65539" name="Shape 255"/>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6562" name="Shape 260"/>
          <p:cNvSpPr>
            <a:spLocks noGrp="1" noRot="1" noChangeAspect="1" noTextEdit="1"/>
          </p:cNvSpPr>
          <p:nvPr>
            <p:ph type="sldImg" idx="2"/>
          </p:nvPr>
        </p:nvSpPr>
        <p:spPr>
          <a:noFill/>
          <a:ln>
            <a:headEnd/>
            <a:tailEnd/>
          </a:ln>
        </p:spPr>
      </p:sp>
      <p:sp>
        <p:nvSpPr>
          <p:cNvPr id="66563" name="Shape 261"/>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7586" name="Shape 266"/>
          <p:cNvSpPr>
            <a:spLocks noGrp="1" noRot="1" noChangeAspect="1" noTextEdit="1"/>
          </p:cNvSpPr>
          <p:nvPr>
            <p:ph type="sldImg" idx="2"/>
          </p:nvPr>
        </p:nvSpPr>
        <p:spPr>
          <a:noFill/>
          <a:ln cap="rnd">
            <a:miter lim="800000"/>
            <a:headEnd/>
            <a:tailEnd/>
          </a:ln>
        </p:spPr>
      </p:sp>
      <p:sp>
        <p:nvSpPr>
          <p:cNvPr id="67587" name="Shape 267"/>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compatLnSpc="1">
            <a:prstTxWarp prst="textNoShape">
              <a:avLst/>
            </a:prstTxWarp>
          </a:bodyPr>
          <a:lstStyle/>
          <a:p>
            <a:pPr eaLnBrk="1" hangingPunct="1">
              <a:spcBef>
                <a:spcPct val="0"/>
              </a:spcBef>
            </a:pPr>
            <a:endParaRPr lang="en-US" altLang="en-US" smtClean="0"/>
          </a:p>
        </p:txBody>
      </p:sp>
      <p:sp>
        <p:nvSpPr>
          <p:cNvPr id="67588" name="Shape 268"/>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b"/>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defTabSz="457200" eaLnBrk="0" fontAlgn="base" hangingPunct="0">
              <a:spcBef>
                <a:spcPct val="30000"/>
              </a:spcBef>
              <a:spcAft>
                <a:spcPct val="0"/>
              </a:spcAft>
              <a:defRPr sz="1200">
                <a:solidFill>
                  <a:schemeClr val="tx1"/>
                </a:solidFill>
                <a:latin typeface="Arial" pitchFamily="34" charset="0"/>
              </a:defRPr>
            </a:lvl6pPr>
            <a:lvl7pPr marL="2971800" indent="-228600" defTabSz="457200" eaLnBrk="0" fontAlgn="base" hangingPunct="0">
              <a:spcBef>
                <a:spcPct val="30000"/>
              </a:spcBef>
              <a:spcAft>
                <a:spcPct val="0"/>
              </a:spcAft>
              <a:defRPr sz="1200">
                <a:solidFill>
                  <a:schemeClr val="tx1"/>
                </a:solidFill>
                <a:latin typeface="Arial" pitchFamily="34" charset="0"/>
              </a:defRPr>
            </a:lvl7pPr>
            <a:lvl8pPr marL="3429000" indent="-228600" defTabSz="457200" eaLnBrk="0" fontAlgn="base" hangingPunct="0">
              <a:spcBef>
                <a:spcPct val="30000"/>
              </a:spcBef>
              <a:spcAft>
                <a:spcPct val="0"/>
              </a:spcAft>
              <a:defRPr sz="1200">
                <a:solidFill>
                  <a:schemeClr val="tx1"/>
                </a:solidFill>
                <a:latin typeface="Arial" pitchFamily="34" charset="0"/>
              </a:defRPr>
            </a:lvl8pPr>
            <a:lvl9pPr marL="3886200" indent="-228600" defTabSz="45720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buClr>
                <a:srgbClr val="000000"/>
              </a:buClr>
              <a:buSzPct val="25000"/>
              <a:buFont typeface="Cabin" charset="0"/>
              <a:buNone/>
            </a:pPr>
            <a:r>
              <a:rPr lang="en-US" altLang="en-US" sz="3200">
                <a:solidFill>
                  <a:srgbClr val="000000"/>
                </a:solidFill>
                <a:latin typeface="Cabin" charset="0"/>
                <a:ea typeface="Cabin" charset="0"/>
                <a:cs typeface="Cabin" charset="0"/>
                <a:sym typeface="Cabin" charset="0"/>
              </a:rPr>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8610" name="Shape 276"/>
          <p:cNvSpPr>
            <a:spLocks noGrp="1" noRot="1" noChangeAspect="1" noTextEdit="1"/>
          </p:cNvSpPr>
          <p:nvPr>
            <p:ph type="sldImg" idx="2"/>
          </p:nvPr>
        </p:nvSpPr>
        <p:spPr>
          <a:noFill/>
          <a:ln>
            <a:headEnd/>
            <a:tailEnd/>
          </a:ln>
        </p:spPr>
      </p:sp>
      <p:sp>
        <p:nvSpPr>
          <p:cNvPr id="68611" name="Shape 277"/>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Shape 288"/>
          <p:cNvSpPr>
            <a:spLocks noGrp="1" noRot="1" noChangeAspect="1" noTextEdit="1"/>
          </p:cNvSpPr>
          <p:nvPr>
            <p:ph type="sldImg" idx="2"/>
          </p:nvPr>
        </p:nvSpPr>
        <p:spPr>
          <a:noFill/>
          <a:ln>
            <a:headEnd/>
            <a:tailEnd/>
          </a:ln>
        </p:spPr>
      </p:sp>
      <p:sp>
        <p:nvSpPr>
          <p:cNvPr id="69635" name="Shape 289"/>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6"/>
          <p:cNvSpPr>
            <a:spLocks noGrp="1" noRot="1" noChangeAspect="1" noTextEdit="1"/>
          </p:cNvSpPr>
          <p:nvPr>
            <p:ph type="sldImg" idx="2"/>
          </p:nvPr>
        </p:nvSpPr>
        <p:spPr>
          <a:noFill/>
          <a:ln>
            <a:headEnd/>
            <a:tailEnd/>
          </a:ln>
        </p:spPr>
      </p:sp>
      <p:sp>
        <p:nvSpPr>
          <p:cNvPr id="43011" name="Shape 67"/>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0658" name="Shape 305"/>
          <p:cNvSpPr>
            <a:spLocks noGrp="1" noRot="1" noChangeAspect="1" noTextEdit="1"/>
          </p:cNvSpPr>
          <p:nvPr>
            <p:ph type="sldImg" idx="2"/>
          </p:nvPr>
        </p:nvSpPr>
        <p:spPr>
          <a:noFill/>
          <a:ln>
            <a:headEnd/>
            <a:tailEnd/>
          </a:ln>
        </p:spPr>
      </p:sp>
      <p:sp>
        <p:nvSpPr>
          <p:cNvPr id="70659" name="Shape 3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682" name="Shape 312"/>
          <p:cNvSpPr>
            <a:spLocks noGrp="1" noRot="1" noChangeAspect="1" noTextEdit="1"/>
          </p:cNvSpPr>
          <p:nvPr>
            <p:ph type="sldImg" idx="2"/>
          </p:nvPr>
        </p:nvSpPr>
        <p:spPr>
          <a:noFill/>
          <a:ln>
            <a:headEnd/>
            <a:tailEnd/>
          </a:ln>
        </p:spPr>
      </p:sp>
      <p:sp>
        <p:nvSpPr>
          <p:cNvPr id="71683" name="Shape 313"/>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2706" name="Shape 318"/>
          <p:cNvSpPr>
            <a:spLocks noGrp="1" noRot="1" noChangeAspect="1" noTextEdit="1"/>
          </p:cNvSpPr>
          <p:nvPr>
            <p:ph type="sldImg" idx="2"/>
          </p:nvPr>
        </p:nvSpPr>
        <p:spPr>
          <a:noFill/>
          <a:ln>
            <a:headEnd/>
            <a:tailEnd/>
          </a:ln>
        </p:spPr>
      </p:sp>
      <p:sp>
        <p:nvSpPr>
          <p:cNvPr id="72707" name="Shape 319"/>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3730" name="Shape 324"/>
          <p:cNvSpPr>
            <a:spLocks noGrp="1" noRot="1" noChangeAspect="1" noTextEdit="1"/>
          </p:cNvSpPr>
          <p:nvPr>
            <p:ph type="sldImg" idx="2"/>
          </p:nvPr>
        </p:nvSpPr>
        <p:spPr>
          <a:noFill/>
          <a:ln>
            <a:headEnd/>
            <a:tailEnd/>
          </a:ln>
        </p:spPr>
      </p:sp>
      <p:sp>
        <p:nvSpPr>
          <p:cNvPr id="325" name="Shape 325"/>
          <p:cNvSpPr txBox="1">
            <a:spLocks noGrp="1"/>
          </p:cNvSpPr>
          <p:nvPr>
            <p:ph type="body" idx="1"/>
          </p:nvPr>
        </p:nvSpPr>
        <p:spPr/>
        <p:txBody>
          <a:bodyPr>
            <a:noAutofit/>
          </a:bodyPr>
          <a:lstStyle/>
          <a:p>
            <a:pPr eaLnBrk="1" fontAlgn="auto" hangingPunct="1">
              <a:lnSpc>
                <a:spcPct val="140000"/>
              </a:lnSpc>
              <a:spcBef>
                <a:spcPts val="1800"/>
              </a:spcBef>
              <a:spcAft>
                <a:spcPts val="400"/>
              </a:spcAft>
              <a:defRPr/>
            </a:pPr>
            <a:r>
              <a:rPr lang="en" sz="1700" b="1">
                <a:solidFill>
                  <a:srgbClr val="4D4D4D"/>
                </a:solidFill>
                <a:highlight>
                  <a:srgbClr val="FFFFFF"/>
                </a:highlight>
              </a:rPr>
              <a:t>Changes to OSAP in 2017-18</a:t>
            </a:r>
          </a:p>
          <a:p>
            <a:pPr eaLnBrk="1" fontAlgn="auto" hangingPunct="1">
              <a:lnSpc>
                <a:spcPct val="160000"/>
              </a:lnSpc>
              <a:spcAft>
                <a:spcPts val="0"/>
              </a:spcAft>
              <a:defRPr/>
            </a:pPr>
            <a:r>
              <a:rPr lang="en" sz="1200">
                <a:solidFill>
                  <a:srgbClr val="4D4D4D"/>
                </a:solidFill>
                <a:highlight>
                  <a:srgbClr val="FFFFFF"/>
                </a:highlight>
              </a:rPr>
              <a:t>Starting in the 2017-18 school year, Ontario is bundling many existing provincialOSAP grants into a single Ontario Student Grant.</a:t>
            </a:r>
          </a:p>
          <a:p>
            <a:pPr eaLnBrk="1" fontAlgn="auto" hangingPunct="1">
              <a:lnSpc>
                <a:spcPct val="160000"/>
              </a:lnSpc>
              <a:spcAft>
                <a:spcPts val="0"/>
              </a:spcAft>
              <a:defRPr/>
            </a:pPr>
            <a:r>
              <a:rPr lang="en" sz="1200">
                <a:solidFill>
                  <a:srgbClr val="4D4D4D"/>
                </a:solidFill>
                <a:highlight>
                  <a:srgbClr val="FFFFFF"/>
                </a:highlight>
              </a:rPr>
              <a:t>The changes will make average college and university tuition free for the majority of eligible students, whose parents make a combined household income of less than $50,000 per year. The grant will be available to full-time students only.</a:t>
            </a:r>
          </a:p>
          <a:p>
            <a:pPr eaLnBrk="1" fontAlgn="auto" hangingPunct="1">
              <a:lnSpc>
                <a:spcPct val="160000"/>
              </a:lnSpc>
              <a:spcAft>
                <a:spcPts val="0"/>
              </a:spcAft>
              <a:defRPr/>
            </a:pPr>
            <a:r>
              <a:rPr lang="en" sz="1200">
                <a:solidFill>
                  <a:srgbClr val="4D4D4D"/>
                </a:solidFill>
                <a:highlight>
                  <a:srgbClr val="FFFFFF"/>
                </a:highlight>
              </a:rPr>
              <a:t>The changes also apply to middle-to-upper income families and include:</a:t>
            </a:r>
          </a:p>
          <a:p>
            <a:pPr marL="457200" indent="-304800" eaLnBrk="1" fontAlgn="auto" hangingPunct="1">
              <a:lnSpc>
                <a:spcPct val="150000"/>
              </a:lnSpc>
              <a:spcAft>
                <a:spcPts val="0"/>
              </a:spcAft>
              <a:buClr>
                <a:srgbClr val="4D4D4D"/>
              </a:buClr>
              <a:buSzPct val="100000"/>
              <a:defRPr/>
            </a:pPr>
            <a:r>
              <a:rPr lang="en" sz="1200">
                <a:solidFill>
                  <a:srgbClr val="4D4D4D"/>
                </a:solidFill>
                <a:highlight>
                  <a:srgbClr val="FFFFFF"/>
                </a:highlight>
              </a:rPr>
              <a:t>providing grants to most students whose parents make a combined household income of $83,000 per year or less to cover their tuition</a:t>
            </a:r>
          </a:p>
          <a:p>
            <a:pPr marL="457200" indent="-304800" eaLnBrk="1" fontAlgn="auto" hangingPunct="1">
              <a:lnSpc>
                <a:spcPct val="150000"/>
              </a:lnSpc>
              <a:spcAft>
                <a:spcPts val="0"/>
              </a:spcAft>
              <a:buClr>
                <a:srgbClr val="4D4D4D"/>
              </a:buClr>
              <a:buSzPct val="100000"/>
              <a:defRPr/>
            </a:pPr>
            <a:r>
              <a:rPr lang="en" sz="1200">
                <a:solidFill>
                  <a:srgbClr val="4D4D4D"/>
                </a:solidFill>
                <a:highlight>
                  <a:srgbClr val="FFFFFF"/>
                </a:highlight>
              </a:rPr>
              <a:t>providing additional financial support to full-time mature and married students</a:t>
            </a:r>
          </a:p>
          <a:p>
            <a:pPr marL="457200" indent="-304800" eaLnBrk="1" fontAlgn="auto" hangingPunct="1">
              <a:lnSpc>
                <a:spcPct val="150000"/>
              </a:lnSpc>
              <a:spcAft>
                <a:spcPts val="0"/>
              </a:spcAft>
              <a:buClr>
                <a:srgbClr val="4D4D4D"/>
              </a:buClr>
              <a:buSzPct val="100000"/>
              <a:defRPr/>
            </a:pPr>
            <a:r>
              <a:rPr lang="en" sz="1200">
                <a:solidFill>
                  <a:srgbClr val="4D4D4D"/>
                </a:solidFill>
                <a:highlight>
                  <a:srgbClr val="FFFFFF"/>
                </a:highlight>
              </a:rPr>
              <a:t>changing eligibility so that grant approval isn’t tied to how long a student has been out of high school</a:t>
            </a:r>
          </a:p>
          <a:p>
            <a:pPr marL="457200" indent="-304800" eaLnBrk="1" fontAlgn="auto" hangingPunct="1">
              <a:lnSpc>
                <a:spcPct val="150000"/>
              </a:lnSpc>
              <a:spcAft>
                <a:spcPts val="0"/>
              </a:spcAft>
              <a:buClr>
                <a:srgbClr val="4D4D4D"/>
              </a:buClr>
              <a:buSzPct val="100000"/>
              <a:defRPr/>
            </a:pPr>
            <a:r>
              <a:rPr lang="en" sz="1200">
                <a:solidFill>
                  <a:srgbClr val="4D4D4D"/>
                </a:solidFill>
                <a:highlight>
                  <a:srgbClr val="FFFFFF"/>
                </a:highlight>
              </a:rPr>
              <a:t>giving students from middle- and upper-income families (making $83,000 to $130,000 per year) more access to interest-free and low cost loans throughOSAP</a:t>
            </a:r>
          </a:p>
          <a:p>
            <a:pPr marL="457200" indent="-304800" eaLnBrk="1" fontAlgn="auto" hangingPunct="1">
              <a:lnSpc>
                <a:spcPct val="150000"/>
              </a:lnSpc>
              <a:spcAft>
                <a:spcPts val="0"/>
              </a:spcAft>
              <a:buClr>
                <a:srgbClr val="4D4D4D"/>
              </a:buClr>
              <a:buSzPct val="100000"/>
              <a:defRPr/>
            </a:pPr>
            <a:r>
              <a:rPr lang="en" sz="1200">
                <a:solidFill>
                  <a:srgbClr val="4D4D4D"/>
                </a:solidFill>
                <a:highlight>
                  <a:srgbClr val="FFFFFF"/>
                </a:highlight>
              </a:rPr>
              <a:t>capping the maximum OSAP debt level at $10,000 for an academic year</a:t>
            </a:r>
          </a:p>
          <a:p>
            <a:pPr marL="457200" indent="-304800" eaLnBrk="1" fontAlgn="auto" hangingPunct="1">
              <a:lnSpc>
                <a:spcPct val="150000"/>
              </a:lnSpc>
              <a:spcAft>
                <a:spcPts val="0"/>
              </a:spcAft>
              <a:buClr>
                <a:srgbClr val="4D4D4D"/>
              </a:buClr>
              <a:buSzPct val="100000"/>
              <a:defRPr/>
            </a:pPr>
            <a:r>
              <a:rPr lang="en" sz="1200">
                <a:solidFill>
                  <a:srgbClr val="4D4D4D"/>
                </a:solidFill>
                <a:highlight>
                  <a:srgbClr val="FFFFFF"/>
                </a:highlight>
              </a:rPr>
              <a:t>making sure no eligible student receives less grant money under the Ontario Student Grant than they would have under the 30% Off Tuition grant</a:t>
            </a:r>
          </a:p>
          <a:p>
            <a:pPr marL="457200" indent="-304800" eaLnBrk="1" fontAlgn="auto" hangingPunct="1">
              <a:lnSpc>
                <a:spcPct val="150000"/>
              </a:lnSpc>
              <a:spcAft>
                <a:spcPts val="0"/>
              </a:spcAft>
              <a:buClr>
                <a:srgbClr val="4D4D4D"/>
              </a:buClr>
              <a:buSzPct val="100000"/>
              <a:defRPr/>
            </a:pPr>
            <a:r>
              <a:rPr lang="en" sz="1200">
                <a:solidFill>
                  <a:srgbClr val="4D4D4D"/>
                </a:solidFill>
                <a:highlight>
                  <a:srgbClr val="FFFFFF"/>
                </a:highlight>
              </a:rPr>
              <a:t>reducing the amount parents and spouses contribute towards the costs of college/university starting in the 2018-19 school year</a:t>
            </a:r>
          </a:p>
          <a:p>
            <a:pPr eaLnBrk="1" fontAlgn="auto" hangingPunct="1">
              <a:lnSpc>
                <a:spcPct val="160000"/>
              </a:lnSpc>
              <a:spcAft>
                <a:spcPts val="0"/>
              </a:spcAft>
              <a:defRPr/>
            </a:pPr>
            <a:r>
              <a:rPr lang="en" sz="1200">
                <a:solidFill>
                  <a:srgbClr val="4D4D4D"/>
                </a:solidFill>
                <a:highlight>
                  <a:srgbClr val="FFFFFF"/>
                </a:highlight>
              </a:rPr>
              <a:t>The grant will adjust for inflation and increases to tuition.</a:t>
            </a:r>
          </a:p>
          <a:p>
            <a:pPr eaLnBrk="1" fontAlgn="auto" hangingPunct="1">
              <a:spcAft>
                <a:spcPts val="0"/>
              </a:spcAft>
              <a:defRPr/>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Shape 72"/>
          <p:cNvSpPr>
            <a:spLocks noGrp="1" noRot="1" noChangeAspect="1" noTextEdit="1"/>
          </p:cNvSpPr>
          <p:nvPr>
            <p:ph type="sldImg" idx="2"/>
          </p:nvPr>
        </p:nvSpPr>
        <p:spPr>
          <a:noFill/>
          <a:ln>
            <a:headEnd/>
            <a:tailEnd/>
          </a:ln>
        </p:spPr>
      </p:sp>
      <p:sp>
        <p:nvSpPr>
          <p:cNvPr id="44035" name="Shape 73"/>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Shape 89"/>
          <p:cNvSpPr>
            <a:spLocks noGrp="1" noRot="1" noChangeAspect="1" noTextEdit="1"/>
          </p:cNvSpPr>
          <p:nvPr>
            <p:ph type="sldImg" idx="2"/>
          </p:nvPr>
        </p:nvSpPr>
        <p:spPr>
          <a:noFill/>
          <a:ln>
            <a:headEnd/>
            <a:tailEnd/>
          </a:ln>
        </p:spPr>
      </p:sp>
      <p:sp>
        <p:nvSpPr>
          <p:cNvPr id="45059" name="Shape 9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Shape 105"/>
          <p:cNvSpPr>
            <a:spLocks noGrp="1" noRot="1" noChangeAspect="1" noTextEdit="1"/>
          </p:cNvSpPr>
          <p:nvPr>
            <p:ph type="sldImg" idx="2"/>
          </p:nvPr>
        </p:nvSpPr>
        <p:spPr>
          <a:noFill/>
          <a:ln>
            <a:headEnd/>
            <a:tailEnd/>
          </a:ln>
        </p:spPr>
      </p:sp>
      <p:sp>
        <p:nvSpPr>
          <p:cNvPr id="46083"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6" name="Shape 132"/>
          <p:cNvSpPr>
            <a:spLocks noGrp="1" noRot="1" noChangeAspect="1" noTextEdit="1"/>
          </p:cNvSpPr>
          <p:nvPr>
            <p:ph type="sldImg" idx="2"/>
          </p:nvPr>
        </p:nvSpPr>
        <p:spPr>
          <a:noFill/>
          <a:ln>
            <a:headEnd/>
            <a:tailEnd/>
          </a:ln>
        </p:spPr>
      </p:sp>
      <p:sp>
        <p:nvSpPr>
          <p:cNvPr id="47107" name="Shape 133"/>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8130" name="Shape 144"/>
          <p:cNvSpPr>
            <a:spLocks noGrp="1" noRot="1" noChangeAspect="1" noTextEdit="1"/>
          </p:cNvSpPr>
          <p:nvPr>
            <p:ph type="sldImg" idx="2"/>
          </p:nvPr>
        </p:nvSpPr>
        <p:spPr>
          <a:noFill/>
          <a:ln>
            <a:headEnd/>
            <a:tailEnd/>
          </a:ln>
        </p:spPr>
      </p:sp>
      <p:sp>
        <p:nvSpPr>
          <p:cNvPr id="48131" name="Shape 145"/>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Shape 151"/>
          <p:cNvSpPr>
            <a:spLocks noGrp="1" noRot="1" noChangeAspect="1" noTextEdit="1"/>
          </p:cNvSpPr>
          <p:nvPr>
            <p:ph type="sldImg" idx="2"/>
          </p:nvPr>
        </p:nvSpPr>
        <p:spPr>
          <a:noFill/>
          <a:ln>
            <a:headEnd/>
            <a:tailEnd/>
          </a:ln>
        </p:spPr>
      </p:sp>
      <p:sp>
        <p:nvSpPr>
          <p:cNvPr id="49155" name="Shape 15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a:spLocks noChangeAspect="1"/>
          </p:cNvSpPr>
          <p:nvPr/>
        </p:nvSpPr>
        <p:spPr>
          <a:xfrm>
            <a:off x="173038" y="182563"/>
            <a:ext cx="8793162" cy="4783137"/>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p:cNvCxnSpPr/>
          <p:nvPr/>
        </p:nvCxnSpPr>
        <p:spPr>
          <a:xfrm>
            <a:off x="1484313" y="2800350"/>
            <a:ext cx="61722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32485" y="661782"/>
            <a:ext cx="7475220" cy="2194560"/>
          </a:xfrm>
        </p:spPr>
        <p:txBody>
          <a:bodyPr anchor="b">
            <a:normAutofit/>
          </a:bodyPr>
          <a:lstStyle>
            <a:lvl1pPr algn="ctr">
              <a:lnSpc>
                <a:spcPct val="85000"/>
              </a:lnSpc>
              <a:defRPr sz="54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2902226"/>
            <a:ext cx="6575895" cy="1041124"/>
          </a:xfrm>
        </p:spPr>
        <p:txBody>
          <a:bodyPr/>
          <a:lstStyle>
            <a:lvl1pPr marL="0" indent="0" algn="ctr">
              <a:buNone/>
              <a:defRPr sz="1650">
                <a:solidFill>
                  <a:srgbClr val="FFFFFF"/>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6" name="Date Placeholder 3"/>
          <p:cNvSpPr>
            <a:spLocks noGrp="1"/>
          </p:cNvSpPr>
          <p:nvPr>
            <p:ph type="dt" sz="half" idx="10"/>
          </p:nvPr>
        </p:nvSpPr>
        <p:spPr/>
        <p:txBody>
          <a:bodyPr/>
          <a:lstStyle>
            <a:lvl1pPr>
              <a:defRPr>
                <a:solidFill>
                  <a:srgbClr val="FFFFFF"/>
                </a:solidFill>
              </a:defRPr>
            </a:lvl1pPr>
          </a:lstStyle>
          <a:p>
            <a:pPr>
              <a:defRPr/>
            </a:pPr>
            <a:fld id="{A2845ED6-BE09-47DB-A743-2308CE00A87F}" type="datetimeFigureOut">
              <a:rPr lang="en-US"/>
              <a:pPr>
                <a:defRPr/>
              </a:pPr>
              <a:t>11/5/2020</a:t>
            </a:fld>
            <a:endParaRPr lang="en-US" dirty="0"/>
          </a:p>
        </p:txBody>
      </p:sp>
      <p:sp>
        <p:nvSpPr>
          <p:cNvPr id="7" name="Footer Placeholder 4"/>
          <p:cNvSpPr>
            <a:spLocks noGrp="1"/>
          </p:cNvSpPr>
          <p:nvPr>
            <p:ph type="ftr" sz="quarter" idx="11"/>
          </p:nvPr>
        </p:nvSpPr>
        <p:spPr/>
        <p:txBody>
          <a:bodyPr/>
          <a:lstStyle>
            <a:lvl1pPr>
              <a:defRPr>
                <a:solidFill>
                  <a:srgbClr val="FFFFFF"/>
                </a:solidFill>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7CC58770-E075-4BE4-8223-5637A2BB1106}" type="slidenum">
              <a:rPr lang="en-US" altLang="en-US"/>
              <a:pPr>
                <a:defRPr/>
              </a:pPr>
              <a:t>‹#›</a:t>
            </a:fld>
            <a:endParaRPr lang="en-US" altLang="en-US"/>
          </a:p>
        </p:txBody>
      </p:sp>
    </p:spTree>
    <p:extLst>
      <p:ext uri="{BB962C8B-B14F-4D97-AF65-F5344CB8AC3E}">
        <p14:creationId xmlns:p14="http://schemas.microsoft.com/office/powerpoint/2010/main" val="315746309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EF56D35-290B-4891-AD6E-AB25E6EAB7E5}" type="datetimeFigureOut">
              <a:rPr lang="en-US"/>
              <a:pPr>
                <a:defRPr/>
              </a:pPr>
              <a:t>11/5/2020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96A1D8-4335-49DF-AB93-E40E00CE0749}" type="slidenum">
              <a:rPr lang="en-US" altLang="en-US"/>
              <a:pPr>
                <a:defRPr/>
              </a:pPr>
              <a:t>‹#›</a:t>
            </a:fld>
            <a:endParaRPr lang="en-US" altLang="en-US"/>
          </a:p>
        </p:txBody>
      </p:sp>
    </p:spTree>
    <p:extLst>
      <p:ext uri="{BB962C8B-B14F-4D97-AF65-F5344CB8AC3E}">
        <p14:creationId xmlns:p14="http://schemas.microsoft.com/office/powerpoint/2010/main" val="384733866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71500"/>
            <a:ext cx="1743075" cy="40576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571500"/>
            <a:ext cx="5572125" cy="40576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732D55E-37A7-4CA6-8767-05B97EDE489B}" type="datetimeFigureOut">
              <a:rPr lang="en-US"/>
              <a:pPr>
                <a:defRPr/>
              </a:pPr>
              <a:t>11/5/2020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367581-0FFD-4F1B-9024-6EC7E780DAB7}" type="slidenum">
              <a:rPr lang="en-US" altLang="en-US"/>
              <a:pPr>
                <a:defRPr/>
              </a:pPr>
              <a:t>‹#›</a:t>
            </a:fld>
            <a:endParaRPr lang="en-US" altLang="en-US"/>
          </a:p>
        </p:txBody>
      </p:sp>
    </p:spTree>
    <p:extLst>
      <p:ext uri="{BB962C8B-B14F-4D97-AF65-F5344CB8AC3E}">
        <p14:creationId xmlns:p14="http://schemas.microsoft.com/office/powerpoint/2010/main" val="339946919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292850"/>
            <a:ext cx="8520599" cy="800999"/>
          </a:xfrm>
          <a:prstGeom prst="rect">
            <a:avLst/>
          </a:prstGeom>
        </p:spPr>
        <p:txBody>
          <a:bodyPr lIns="91425" tIns="91425" rIns="91425" bIns="91425" anchor="t"/>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body" idx="1"/>
          </p:nvPr>
        </p:nvSpPr>
        <p:spPr>
          <a:xfrm>
            <a:off x="311700" y="1228675"/>
            <a:ext cx="8520599" cy="3340199"/>
          </a:xfrm>
          <a:prstGeom prst="rect">
            <a:avLst/>
          </a:prstGeom>
        </p:spPr>
        <p:txBody>
          <a:bodyPr lIns="91425" tIns="91425" rIns="91425" b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 name="Shape 20"/>
          <p:cNvSpPr txBox="1">
            <a:spLocks noGrp="1"/>
          </p:cNvSpPr>
          <p:nvPr>
            <p:ph type="sldNum" idx="10"/>
          </p:nvPr>
        </p:nvSpPr>
        <p:spPr>
          <a:xfrm>
            <a:off x="8472488" y="4662488"/>
            <a:ext cx="549275" cy="393700"/>
          </a:xfrm>
        </p:spPr>
        <p:txBody>
          <a:bodyPr lIns="91425" tIns="91425" rIns="91425" bIns="91425">
            <a:noAutofit/>
          </a:bodyPr>
          <a:lstStyle>
            <a:lvl1pPr>
              <a:defRPr sz="900">
                <a:latin typeface="Corbel" pitchFamily="34" charset="0"/>
              </a:defRPr>
            </a:lvl1pPr>
          </a:lstStyle>
          <a:p>
            <a:pPr>
              <a:defRPr/>
            </a:pPr>
            <a:fld id="{63039620-1322-4775-819A-1042F9111479}" type="slidenum">
              <a:rPr lang="en-US" altLang="en-US"/>
              <a:pPr>
                <a:defRPr/>
              </a:pPr>
              <a:t>‹#›</a:t>
            </a:fld>
            <a:endParaRPr lang="en-US" altLang="en-US"/>
          </a:p>
        </p:txBody>
      </p:sp>
    </p:spTree>
    <p:extLst>
      <p:ext uri="{BB962C8B-B14F-4D97-AF65-F5344CB8AC3E}">
        <p14:creationId xmlns:p14="http://schemas.microsoft.com/office/powerpoint/2010/main" val="998428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46_Title and Content">
    <p:spTree>
      <p:nvGrpSpPr>
        <p:cNvPr id="1" name="Shape 52"/>
        <p:cNvGrpSpPr/>
        <p:nvPr/>
      </p:nvGrpSpPr>
      <p:grpSpPr>
        <a:xfrm>
          <a:off x="0" y="0"/>
          <a:ext cx="0" cy="0"/>
          <a:chOff x="0" y="0"/>
          <a:chExt cx="0" cy="0"/>
        </a:xfrm>
      </p:grpSpPr>
      <p:sp>
        <p:nvSpPr>
          <p:cNvPr id="53" name="Shape 53"/>
          <p:cNvSpPr>
            <a:spLocks noGrp="1"/>
          </p:cNvSpPr>
          <p:nvPr>
            <p:ph type="pic" idx="2"/>
          </p:nvPr>
        </p:nvSpPr>
        <p:spPr>
          <a:xfrm flipH="1">
            <a:off x="6903784" y="1388745"/>
            <a:ext cx="1547099" cy="1322699"/>
          </a:xfrm>
          <a:prstGeom prst="rect">
            <a:avLst/>
          </a:prstGeom>
          <a:noFill/>
          <a:ln>
            <a:noFill/>
          </a:ln>
        </p:spPr>
      </p:sp>
      <p:sp>
        <p:nvSpPr>
          <p:cNvPr id="54" name="Shape 54"/>
          <p:cNvSpPr txBox="1">
            <a:spLocks noGrp="1"/>
          </p:cNvSpPr>
          <p:nvPr>
            <p:ph type="body" idx="1"/>
          </p:nvPr>
        </p:nvSpPr>
        <p:spPr>
          <a:xfrm>
            <a:off x="457200" y="1200150"/>
            <a:ext cx="6309300" cy="3394800"/>
          </a:xfrm>
          <a:prstGeom prst="rect">
            <a:avLst/>
          </a:prstGeom>
          <a:noFill/>
          <a:ln>
            <a:noFill/>
          </a:ln>
        </p:spPr>
        <p:txBody>
          <a:bodyPr lIns="91425" tIns="91425" rIns="91425" b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5" name="Shape 55"/>
          <p:cNvSpPr txBox="1">
            <a:spLocks noGrp="1"/>
          </p:cNvSpPr>
          <p:nvPr>
            <p:ph type="body" idx="3"/>
          </p:nvPr>
        </p:nvSpPr>
        <p:spPr>
          <a:xfrm>
            <a:off x="6766560" y="2777490"/>
            <a:ext cx="2194500" cy="1800299"/>
          </a:xfrm>
          <a:prstGeom prst="rect">
            <a:avLst/>
          </a:prstGeom>
          <a:blipFill rotWithShape="1">
            <a:blip r:embed="rId2">
              <a:alphaModFix/>
            </a:blip>
            <a:stretch>
              <a:fillRect/>
            </a:stretch>
          </a:blipFill>
          <a:ln>
            <a:noFill/>
          </a:ln>
        </p:spPr>
        <p:txBody>
          <a:bodyPr lIns="91425" tIns="91425" rIns="91425" b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buFont typeface="Trebuchet MS"/>
              <a:buNone/>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extLst>
      <p:ext uri="{BB962C8B-B14F-4D97-AF65-F5344CB8AC3E}">
        <p14:creationId xmlns:p14="http://schemas.microsoft.com/office/powerpoint/2010/main" val="2766178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1_Section header">
    <p:bg>
      <p:bgPr>
        <a:solidFill>
          <a:schemeClr val="tx1"/>
        </a:solidFill>
        <a:effectLst/>
      </p:bgPr>
    </p:bg>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2802750" y="802500"/>
            <a:ext cx="3538499" cy="3538499"/>
          </a:xfrm>
          <a:prstGeom prst="rect">
            <a:avLst/>
          </a:prstGeom>
          <a:solidFill>
            <a:srgbClr val="FFFFFF"/>
          </a:solidFill>
        </p:spPr>
        <p:txBody>
          <a:bodyPr lIns="91425" tIns="91425" rIns="91425" bIns="91425"/>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3" name="Shape 16"/>
          <p:cNvSpPr txBox="1">
            <a:spLocks noGrp="1"/>
          </p:cNvSpPr>
          <p:nvPr>
            <p:ph type="sldNum" idx="10"/>
          </p:nvPr>
        </p:nvSpPr>
        <p:spPr>
          <a:xfrm>
            <a:off x="8472488" y="4662488"/>
            <a:ext cx="549275" cy="393700"/>
          </a:xfrm>
        </p:spPr>
        <p:txBody>
          <a:bodyPr lIns="91425" tIns="91425" rIns="91425" bIns="91425">
            <a:noAutofit/>
          </a:bodyPr>
          <a:lstStyle>
            <a:lvl1pPr>
              <a:defRPr sz="900">
                <a:latin typeface="Corbel" pitchFamily="34" charset="0"/>
              </a:defRPr>
            </a:lvl1pPr>
          </a:lstStyle>
          <a:p>
            <a:pPr>
              <a:defRPr/>
            </a:pPr>
            <a:fld id="{333175B5-ABA7-4675-ACAB-B15865F0C26F}" type="slidenum">
              <a:rPr lang="en-US" altLang="en-US"/>
              <a:pPr>
                <a:defRPr/>
              </a:pPr>
              <a:t>‹#›</a:t>
            </a:fld>
            <a:endParaRPr lang="en-US" altLang="en-US"/>
          </a:p>
        </p:txBody>
      </p:sp>
    </p:spTree>
    <p:extLst>
      <p:ext uri="{BB962C8B-B14F-4D97-AF65-F5344CB8AC3E}">
        <p14:creationId xmlns:p14="http://schemas.microsoft.com/office/powerpoint/2010/main" val="2612424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0AC9578-97B7-4A5F-9E04-37803A8D6296}" type="datetimeFigureOut">
              <a:rPr lang="en-US"/>
              <a:pPr>
                <a:defRPr/>
              </a:pPr>
              <a:t>11/5/2020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8582C4-2450-4DFD-B829-7F3D9A9D39F6}" type="slidenum">
              <a:rPr lang="en-US" altLang="en-US"/>
              <a:pPr>
                <a:defRPr/>
              </a:pPr>
              <a:t>‹#›</a:t>
            </a:fld>
            <a:endParaRPr lang="en-US" altLang="en-US"/>
          </a:p>
        </p:txBody>
      </p:sp>
    </p:spTree>
    <p:extLst>
      <p:ext uri="{BB962C8B-B14F-4D97-AF65-F5344CB8AC3E}">
        <p14:creationId xmlns:p14="http://schemas.microsoft.com/office/powerpoint/2010/main" val="399089082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1485900" y="3014663"/>
            <a:ext cx="61722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9818" y="880181"/>
            <a:ext cx="7475220" cy="2194560"/>
          </a:xfrm>
        </p:spPr>
        <p:txBody>
          <a:bodyPr anchor="b">
            <a:noAutofit/>
          </a:bodyPr>
          <a:lstStyle>
            <a:lvl1pPr algn="ctr">
              <a:lnSpc>
                <a:spcPct val="85000"/>
              </a:lnSpc>
              <a:defRPr sz="54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3115890"/>
            <a:ext cx="6576822" cy="1022855"/>
          </a:xfrm>
        </p:spPr>
        <p:txBody>
          <a:bodyPr/>
          <a:lstStyle>
            <a:lvl1pPr marL="0" indent="0" algn="ctr">
              <a:buNone/>
              <a:defRPr sz="165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F4873FA8-56D4-4A3E-A8D0-0C2231C29E9E}" type="datetimeFigureOut">
              <a:rPr lang="en-US"/>
              <a:pPr>
                <a:defRPr/>
              </a:pPr>
              <a:t>11/5/2020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3B99B22-3A2F-457A-8980-150555FF03B8}" type="slidenum">
              <a:rPr lang="en-US" altLang="en-US"/>
              <a:pPr>
                <a:defRPr/>
              </a:pPr>
              <a:t>‹#›</a:t>
            </a:fld>
            <a:endParaRPr lang="en-US" altLang="en-US"/>
          </a:p>
        </p:txBody>
      </p:sp>
    </p:spTree>
    <p:extLst>
      <p:ext uri="{BB962C8B-B14F-4D97-AF65-F5344CB8AC3E}">
        <p14:creationId xmlns:p14="http://schemas.microsoft.com/office/powerpoint/2010/main" val="386279597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1543049"/>
            <a:ext cx="3566160" cy="301752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1543050"/>
            <a:ext cx="3566160" cy="301752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643934E3-8A72-4964-B3D4-A88A2BE17139}" type="datetimeFigureOut">
              <a:rPr lang="en-US"/>
              <a:pPr>
                <a:defRPr/>
              </a:pPr>
              <a:t>11/5/2020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B820F35-1C8C-49B5-951F-1F6293C1341E}" type="slidenum">
              <a:rPr lang="en-US" altLang="en-US"/>
              <a:pPr>
                <a:defRPr/>
              </a:pPr>
              <a:t>‹#›</a:t>
            </a:fld>
            <a:endParaRPr lang="en-US" altLang="en-US"/>
          </a:p>
        </p:txBody>
      </p:sp>
    </p:spTree>
    <p:extLst>
      <p:ext uri="{BB962C8B-B14F-4D97-AF65-F5344CB8AC3E}">
        <p14:creationId xmlns:p14="http://schemas.microsoft.com/office/powerpoint/2010/main" val="385766299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1501133"/>
            <a:ext cx="3566160" cy="58293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57250" y="2041112"/>
            <a:ext cx="3566160" cy="25374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499274"/>
            <a:ext cx="3566160" cy="58293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01880" y="2039492"/>
            <a:ext cx="3566160" cy="25374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F4D416FD-91F3-402D-9D1C-AA7645B0B466}" type="datetimeFigureOut">
              <a:rPr lang="en-US"/>
              <a:pPr>
                <a:defRPr/>
              </a:pPr>
              <a:t>11/5/2020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FD3180D-33A4-4EE1-9F07-C43865E1B217}" type="slidenum">
              <a:rPr lang="en-US" altLang="en-US"/>
              <a:pPr>
                <a:defRPr/>
              </a:pPr>
              <a:t>‹#›</a:t>
            </a:fld>
            <a:endParaRPr lang="en-US" altLang="en-US"/>
          </a:p>
        </p:txBody>
      </p:sp>
    </p:spTree>
    <p:extLst>
      <p:ext uri="{BB962C8B-B14F-4D97-AF65-F5344CB8AC3E}">
        <p14:creationId xmlns:p14="http://schemas.microsoft.com/office/powerpoint/2010/main" val="29922081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9D086FAB-01D3-400A-B5DE-B24FD99C9EF6}" type="datetimeFigureOut">
              <a:rPr lang="en-US"/>
              <a:pPr>
                <a:defRPr/>
              </a:pPr>
              <a:t>11/5/2020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1F84FA5-0153-4EFA-870B-7E3E7048A6A3}" type="slidenum">
              <a:rPr lang="en-US" altLang="en-US"/>
              <a:pPr>
                <a:defRPr/>
              </a:pPr>
              <a:t>‹#›</a:t>
            </a:fld>
            <a:endParaRPr lang="en-US" altLang="en-US"/>
          </a:p>
        </p:txBody>
      </p:sp>
    </p:spTree>
    <p:extLst>
      <p:ext uri="{BB962C8B-B14F-4D97-AF65-F5344CB8AC3E}">
        <p14:creationId xmlns:p14="http://schemas.microsoft.com/office/powerpoint/2010/main" val="281378386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36D6C2D5-D1F7-4C35-9625-12CD8A65E699}" type="datetimeFigureOut">
              <a:rPr lang="en-US"/>
              <a:pPr>
                <a:defRPr/>
              </a:pPr>
              <a:t>11/5/2020</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z="900">
                <a:latin typeface="Corbel" pitchFamily="34" charset="0"/>
              </a:defRPr>
            </a:lvl1pPr>
          </a:lstStyle>
          <a:p>
            <a:pPr>
              <a:defRPr/>
            </a:pPr>
            <a:fld id="{5C60FA4B-15D4-428E-94C2-F0090AB9E297}" type="slidenum">
              <a:rPr lang="en-US" altLang="en-US"/>
              <a:pPr>
                <a:defRPr/>
              </a:pPr>
              <a:t>‹#›</a:t>
            </a:fld>
            <a:endParaRPr lang="en-US" altLang="en-US"/>
          </a:p>
        </p:txBody>
      </p:sp>
    </p:spTree>
    <p:extLst>
      <p:ext uri="{BB962C8B-B14F-4D97-AF65-F5344CB8AC3E}">
        <p14:creationId xmlns:p14="http://schemas.microsoft.com/office/powerpoint/2010/main" val="1923299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822960"/>
            <a:ext cx="2948940" cy="130302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389119" y="822960"/>
            <a:ext cx="3909060" cy="349758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125980"/>
            <a:ext cx="2948940" cy="2263140"/>
          </a:xfrm>
        </p:spPr>
        <p:txBody>
          <a:bodyPr/>
          <a:lstStyle>
            <a:lvl1pPr marL="0" indent="0">
              <a:lnSpc>
                <a:spcPct val="100000"/>
              </a:lnSpc>
              <a:spcBef>
                <a:spcPts val="75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DA9043DE-BFF8-4393-A816-D9A3999D6C21}" type="datetimeFigureOut">
              <a:rPr lang="en-US"/>
              <a:pPr>
                <a:defRPr/>
              </a:pPr>
              <a:t>11/5/2020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59F0853-40B4-4EB1-B690-3F066F4D5201}" type="slidenum">
              <a:rPr lang="en-US" altLang="en-US"/>
              <a:pPr>
                <a:defRPr/>
              </a:pPr>
              <a:t>‹#›</a:t>
            </a:fld>
            <a:endParaRPr lang="en-US" altLang="en-US"/>
          </a:p>
        </p:txBody>
      </p:sp>
    </p:spTree>
    <p:extLst>
      <p:ext uri="{BB962C8B-B14F-4D97-AF65-F5344CB8AC3E}">
        <p14:creationId xmlns:p14="http://schemas.microsoft.com/office/powerpoint/2010/main" val="273154066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822960"/>
            <a:ext cx="2948940" cy="130302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59936" y="802385"/>
            <a:ext cx="4574286" cy="3600450"/>
          </a:xfrm>
        </p:spPr>
        <p:txBody>
          <a:bodyPr lIns="274320" tIns="182880" rtlCol="0">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57250" y="2125980"/>
            <a:ext cx="2948940" cy="2160270"/>
          </a:xfrm>
        </p:spPr>
        <p:txBody>
          <a:bodyPr/>
          <a:lstStyle>
            <a:lvl1pPr marL="0" indent="0">
              <a:lnSpc>
                <a:spcPct val="100000"/>
              </a:lnSpc>
              <a:spcBef>
                <a:spcPts val="75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4378931C-B815-4F7D-B501-35C24D2D5555}" type="datetimeFigureOut">
              <a:rPr lang="en-US"/>
              <a:pPr>
                <a:defRPr/>
              </a:pPr>
              <a:t>11/5/2020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5E215C0-9B48-467D-AD57-41B26939712D}" type="slidenum">
              <a:rPr lang="en-US" altLang="en-US"/>
              <a:pPr>
                <a:defRPr/>
              </a:pPr>
              <a:t>‹#›</a:t>
            </a:fld>
            <a:endParaRPr lang="en-US" altLang="en-US"/>
          </a:p>
        </p:txBody>
      </p:sp>
    </p:spTree>
    <p:extLst>
      <p:ext uri="{BB962C8B-B14F-4D97-AF65-F5344CB8AC3E}">
        <p14:creationId xmlns:p14="http://schemas.microsoft.com/office/powerpoint/2010/main" val="358223787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173038" y="182563"/>
            <a:ext cx="8793162" cy="478313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27" name="Title Placeholder 1"/>
          <p:cNvSpPr>
            <a:spLocks noGrp="1"/>
          </p:cNvSpPr>
          <p:nvPr>
            <p:ph type="title"/>
          </p:nvPr>
        </p:nvSpPr>
        <p:spPr bwMode="auto">
          <a:xfrm>
            <a:off x="857250" y="457200"/>
            <a:ext cx="7407275"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857250" y="1543050"/>
            <a:ext cx="74041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57250" y="4667250"/>
            <a:ext cx="1746250" cy="274638"/>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accent1"/>
                </a:solidFill>
                <a:latin typeface="+mn-lt"/>
              </a:defRPr>
            </a:lvl1pPr>
          </a:lstStyle>
          <a:p>
            <a:pPr>
              <a:defRPr/>
            </a:pPr>
            <a:fld id="{F0D15CED-98A9-4378-95DD-FC973ED6EDD4}" type="datetimeFigureOut">
              <a:rPr lang="en-US"/>
              <a:pPr>
                <a:defRPr/>
              </a:pPr>
              <a:t>11/5/2020</a:t>
            </a:fld>
            <a:endParaRPr lang="en-US" dirty="0"/>
          </a:p>
        </p:txBody>
      </p:sp>
      <p:sp>
        <p:nvSpPr>
          <p:cNvPr id="5" name="Footer Placeholder 4"/>
          <p:cNvSpPr>
            <a:spLocks noGrp="1"/>
          </p:cNvSpPr>
          <p:nvPr>
            <p:ph type="ftr" sz="quarter" idx="3"/>
          </p:nvPr>
        </p:nvSpPr>
        <p:spPr>
          <a:xfrm>
            <a:off x="2962275" y="4667250"/>
            <a:ext cx="3538538" cy="274638"/>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accent1"/>
                </a:solidFill>
                <a:latin typeface="+mn-lt"/>
              </a:defRPr>
            </a:lvl1pPr>
          </a:lstStyle>
          <a:p>
            <a:pPr>
              <a:defRPr/>
            </a:pPr>
            <a:endParaRPr lang="en-US"/>
          </a:p>
        </p:txBody>
      </p:sp>
      <p:sp>
        <p:nvSpPr>
          <p:cNvPr id="6" name="Slide Number Placeholder 5"/>
          <p:cNvSpPr>
            <a:spLocks noGrp="1"/>
          </p:cNvSpPr>
          <p:nvPr>
            <p:ph type="sldNum" sz="quarter" idx="4"/>
          </p:nvPr>
        </p:nvSpPr>
        <p:spPr>
          <a:xfrm>
            <a:off x="6997700" y="4667250"/>
            <a:ext cx="1279525" cy="274638"/>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chemeClr val="accent1"/>
                </a:solidFill>
                <a:latin typeface="Source Code Pro" charset="0"/>
                <a:ea typeface="Source Code Pro" charset="0"/>
                <a:cs typeface="Source Code Pro" charset="0"/>
                <a:sym typeface="Source Code Pro" charset="0"/>
              </a:defRPr>
            </a:lvl1pPr>
          </a:lstStyle>
          <a:p>
            <a:pPr>
              <a:defRPr/>
            </a:pPr>
            <a:fld id="{EF9CCBB2-FE05-4FE0-B1C5-829E6C8B3CA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61" r:id="rId1"/>
    <p:sldLayoutId id="2147483853" r:id="rId2"/>
    <p:sldLayoutId id="2147483862" r:id="rId3"/>
    <p:sldLayoutId id="2147483854" r:id="rId4"/>
    <p:sldLayoutId id="2147483855" r:id="rId5"/>
    <p:sldLayoutId id="2147483856" r:id="rId6"/>
    <p:sldLayoutId id="2147483863" r:id="rId7"/>
    <p:sldLayoutId id="2147483857" r:id="rId8"/>
    <p:sldLayoutId id="2147483858" r:id="rId9"/>
    <p:sldLayoutId id="2147483859" r:id="rId10"/>
    <p:sldLayoutId id="2147483860" r:id="rId11"/>
    <p:sldLayoutId id="2147483864" r:id="rId12"/>
    <p:sldLayoutId id="2147483865" r:id="rId13"/>
    <p:sldLayoutId id="2147483866" r:id="rId14"/>
  </p:sldLayoutIdLst>
  <p:hf sldNum="0" hdr="0" ftr="0" dt="0"/>
  <p:txStyles>
    <p:titleStyle>
      <a:lvl1pPr algn="l" defTabSz="685800" rtl="0" eaLnBrk="0" fontAlgn="base" hangingPunct="0">
        <a:lnSpc>
          <a:spcPct val="90000"/>
        </a:lnSpc>
        <a:spcBef>
          <a:spcPct val="0"/>
        </a:spcBef>
        <a:spcAft>
          <a:spcPct val="0"/>
        </a:spcAft>
        <a:defRPr sz="3300" kern="1200">
          <a:solidFill>
            <a:schemeClr val="accent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accent1"/>
          </a:solidFill>
          <a:latin typeface="Corbel" pitchFamily="34" charset="0"/>
        </a:defRPr>
      </a:lvl2pPr>
      <a:lvl3pPr algn="l" defTabSz="685800" rtl="0" eaLnBrk="0" fontAlgn="base" hangingPunct="0">
        <a:lnSpc>
          <a:spcPct val="90000"/>
        </a:lnSpc>
        <a:spcBef>
          <a:spcPct val="0"/>
        </a:spcBef>
        <a:spcAft>
          <a:spcPct val="0"/>
        </a:spcAft>
        <a:defRPr sz="3300">
          <a:solidFill>
            <a:schemeClr val="accent1"/>
          </a:solidFill>
          <a:latin typeface="Corbel" pitchFamily="34" charset="0"/>
        </a:defRPr>
      </a:lvl3pPr>
      <a:lvl4pPr algn="l" defTabSz="685800" rtl="0" eaLnBrk="0" fontAlgn="base" hangingPunct="0">
        <a:lnSpc>
          <a:spcPct val="90000"/>
        </a:lnSpc>
        <a:spcBef>
          <a:spcPct val="0"/>
        </a:spcBef>
        <a:spcAft>
          <a:spcPct val="0"/>
        </a:spcAft>
        <a:defRPr sz="3300">
          <a:solidFill>
            <a:schemeClr val="accent1"/>
          </a:solidFill>
          <a:latin typeface="Corbel" pitchFamily="34" charset="0"/>
        </a:defRPr>
      </a:lvl4pPr>
      <a:lvl5pPr algn="l" defTabSz="685800" rtl="0" eaLnBrk="0" fontAlgn="base" hangingPunct="0">
        <a:lnSpc>
          <a:spcPct val="90000"/>
        </a:lnSpc>
        <a:spcBef>
          <a:spcPct val="0"/>
        </a:spcBef>
        <a:spcAft>
          <a:spcPct val="0"/>
        </a:spcAft>
        <a:defRPr sz="3300">
          <a:solidFill>
            <a:schemeClr val="accent1"/>
          </a:solidFill>
          <a:latin typeface="Corbel" pitchFamily="34" charset="0"/>
        </a:defRPr>
      </a:lvl5pPr>
      <a:lvl6pPr marL="457200" algn="l" defTabSz="685800" rtl="0" fontAlgn="base">
        <a:lnSpc>
          <a:spcPct val="90000"/>
        </a:lnSpc>
        <a:spcBef>
          <a:spcPct val="0"/>
        </a:spcBef>
        <a:spcAft>
          <a:spcPct val="0"/>
        </a:spcAft>
        <a:defRPr sz="3300">
          <a:solidFill>
            <a:schemeClr val="accent1"/>
          </a:solidFill>
          <a:latin typeface="Corbel" pitchFamily="34" charset="0"/>
        </a:defRPr>
      </a:lvl6pPr>
      <a:lvl7pPr marL="914400" algn="l" defTabSz="685800" rtl="0" fontAlgn="base">
        <a:lnSpc>
          <a:spcPct val="90000"/>
        </a:lnSpc>
        <a:spcBef>
          <a:spcPct val="0"/>
        </a:spcBef>
        <a:spcAft>
          <a:spcPct val="0"/>
        </a:spcAft>
        <a:defRPr sz="3300">
          <a:solidFill>
            <a:schemeClr val="accent1"/>
          </a:solidFill>
          <a:latin typeface="Corbel" pitchFamily="34" charset="0"/>
        </a:defRPr>
      </a:lvl7pPr>
      <a:lvl8pPr marL="1371600" algn="l" defTabSz="685800" rtl="0" fontAlgn="base">
        <a:lnSpc>
          <a:spcPct val="90000"/>
        </a:lnSpc>
        <a:spcBef>
          <a:spcPct val="0"/>
        </a:spcBef>
        <a:spcAft>
          <a:spcPct val="0"/>
        </a:spcAft>
        <a:defRPr sz="3300">
          <a:solidFill>
            <a:schemeClr val="accent1"/>
          </a:solidFill>
          <a:latin typeface="Corbel" pitchFamily="34" charset="0"/>
        </a:defRPr>
      </a:lvl8pPr>
      <a:lvl9pPr marL="1828800" algn="l" defTabSz="685800" rtl="0" fontAlgn="base">
        <a:lnSpc>
          <a:spcPct val="90000"/>
        </a:lnSpc>
        <a:spcBef>
          <a:spcPct val="0"/>
        </a:spcBef>
        <a:spcAft>
          <a:spcPct val="0"/>
        </a:spcAft>
        <a:defRPr sz="3300">
          <a:solidFill>
            <a:schemeClr val="accent1"/>
          </a:solidFill>
          <a:latin typeface="Corbel" pitchFamily="34" charset="0"/>
        </a:defRPr>
      </a:lvl9pPr>
    </p:titleStyle>
    <p:bodyStyle>
      <a:lvl1pPr marL="171450" indent="-136525" algn="l" defTabSz="685800" rtl="0" eaLnBrk="0" fontAlgn="base" hangingPunct="0">
        <a:lnSpc>
          <a:spcPct val="90000"/>
        </a:lnSpc>
        <a:spcBef>
          <a:spcPts val="1050"/>
        </a:spcBef>
        <a:spcAft>
          <a:spcPct val="0"/>
        </a:spcAft>
        <a:buClr>
          <a:schemeClr val="accent1"/>
        </a:buClr>
        <a:buSzPct val="80000"/>
        <a:buFont typeface="Corbel" pitchFamily="34" charset="0"/>
        <a:buChar char="•"/>
        <a:defRPr sz="1600" kern="1200">
          <a:solidFill>
            <a:schemeClr val="accent1"/>
          </a:solidFill>
          <a:latin typeface="+mn-lt"/>
          <a:ea typeface="+mn-ea"/>
          <a:cs typeface="+mn-cs"/>
        </a:defRPr>
      </a:lvl1pPr>
      <a:lvl2pPr marL="342900" indent="-136525" algn="l" defTabSz="685800" rtl="0" eaLnBrk="0" fontAlgn="base" hangingPunct="0">
        <a:lnSpc>
          <a:spcPct val="90000"/>
        </a:lnSpc>
        <a:spcBef>
          <a:spcPts val="150"/>
        </a:spcBef>
        <a:spcAft>
          <a:spcPts val="300"/>
        </a:spcAft>
        <a:buClr>
          <a:schemeClr val="accent1"/>
        </a:buClr>
        <a:buSzPct val="80000"/>
        <a:buFont typeface="Corbel" pitchFamily="34" charset="0"/>
        <a:buChar char="•"/>
        <a:defRPr sz="1500" kern="1200">
          <a:solidFill>
            <a:schemeClr val="accent1"/>
          </a:solidFill>
          <a:latin typeface="+mn-lt"/>
          <a:ea typeface="+mn-ea"/>
          <a:cs typeface="+mn-cs"/>
        </a:defRPr>
      </a:lvl2pPr>
      <a:lvl3pPr marL="547688" indent="-136525" algn="l" defTabSz="685800" rtl="0" eaLnBrk="0" fontAlgn="base" hangingPunct="0">
        <a:lnSpc>
          <a:spcPct val="90000"/>
        </a:lnSpc>
        <a:spcBef>
          <a:spcPts val="150"/>
        </a:spcBef>
        <a:spcAft>
          <a:spcPts val="300"/>
        </a:spcAft>
        <a:buClr>
          <a:schemeClr val="accent1"/>
        </a:buClr>
        <a:buSzPct val="80000"/>
        <a:buFont typeface="Corbel" pitchFamily="34" charset="0"/>
        <a:buChar char="•"/>
        <a:defRPr sz="1300" kern="1200">
          <a:solidFill>
            <a:schemeClr val="accent1"/>
          </a:solidFill>
          <a:latin typeface="+mn-lt"/>
          <a:ea typeface="+mn-ea"/>
          <a:cs typeface="+mn-cs"/>
        </a:defRPr>
      </a:lvl3pPr>
      <a:lvl4pPr marL="754063" indent="-136525" algn="l" defTabSz="685800" rtl="0" eaLnBrk="0" fontAlgn="base" hangingPunct="0">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4pPr>
      <a:lvl5pPr marL="958850" indent="-136525" algn="l" defTabSz="685800" rtl="0" eaLnBrk="0" fontAlgn="base" hangingPunct="0">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5pPr>
      <a:lvl6pPr marL="12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5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ontariouniversitiesinfo.ca/"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www.ontariocolleges.ca"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ontariocolleges.ca/Documents/hc-charts-eng.pdf"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hyperlink" Target="www.ouac.on.ca"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hyperlink" Target="https://osap.gov.on.ca/" TargetMode="External"/><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hyperlink" Target="https://www.ontario.ca/page/student-loans-grants-scholarships-and-bursarie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OUAC%20Presentation%202020%202021.pptx"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www.ontariocolleges.ca"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www.electronicinfo.ca"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www.ontariocolleges.ca"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hape 63"/>
          <p:cNvSpPr txBox="1">
            <a:spLocks noGrp="1"/>
          </p:cNvSpPr>
          <p:nvPr>
            <p:ph type="ctrTitle"/>
          </p:nvPr>
        </p:nvSpPr>
        <p:spPr>
          <a:xfrm>
            <a:off x="831850" y="661988"/>
            <a:ext cx="7475538" cy="2193925"/>
          </a:xfrm>
        </p:spPr>
        <p:txBody>
          <a:bodyPr lIns="91425" tIns="91425" rIns="91425" bIns="91425" rtlCol="0" anchor="ctr">
            <a:noAutofit/>
          </a:bodyPr>
          <a:lstStyle/>
          <a:p>
            <a:pPr eaLnBrk="1" fontAlgn="auto" hangingPunct="1">
              <a:spcBef>
                <a:spcPts val="0"/>
              </a:spcBef>
              <a:spcAft>
                <a:spcPts val="0"/>
              </a:spcAft>
              <a:defRPr/>
            </a:pPr>
            <a:r>
              <a:rPr lang="en" dirty="0" smtClean="0"/>
              <a:t>STUDENTS HEADING TO Post-secondary EDUCATION</a:t>
            </a:r>
            <a:r>
              <a:rPr lang="en" dirty="0"/>
              <a:t/>
            </a:r>
            <a:br>
              <a:rPr lang="en" dirty="0"/>
            </a:br>
            <a:endParaRPr lang="en" dirty="0"/>
          </a:p>
        </p:txBody>
      </p:sp>
      <p:sp>
        <p:nvSpPr>
          <p:cNvPr id="8195" name="Shape 64"/>
          <p:cNvSpPr>
            <a:spLocks noGrp="1"/>
          </p:cNvSpPr>
          <p:nvPr>
            <p:ph type="subTitle" idx="1"/>
          </p:nvPr>
        </p:nvSpPr>
        <p:spPr>
          <a:xfrm>
            <a:off x="1282700" y="2901950"/>
            <a:ext cx="6575425" cy="1041400"/>
          </a:xfrm>
        </p:spPr>
        <p:txBody>
          <a:bodyPr lIns="91425" tIns="91425" rIns="91425" bIns="91425" anchor="ctr"/>
          <a:lstStyle/>
          <a:p>
            <a:pPr eaLnBrk="1" hangingPunct="1">
              <a:spcBef>
                <a:spcPct val="0"/>
              </a:spcBef>
            </a:pPr>
            <a:r>
              <a:rPr lang="en-US" altLang="en-US" sz="3600" smtClean="0">
                <a:latin typeface="Calibri" pitchFamily="34" charset="0"/>
                <a:cs typeface="Calibri" pitchFamily="34" charset="0"/>
                <a:sym typeface="Calibri" pitchFamily="34" charset="0"/>
              </a:rPr>
              <a:t>What’s Next?  Pathways Planning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hape 154"/>
          <p:cNvSpPr>
            <a:spLocks noGrp="1"/>
          </p:cNvSpPr>
          <p:nvPr>
            <p:ph type="title"/>
          </p:nvPr>
        </p:nvSpPr>
        <p:spPr>
          <a:xfrm>
            <a:off x="311150" y="165100"/>
            <a:ext cx="8521700" cy="800100"/>
          </a:xfrm>
        </p:spPr>
        <p:txBody>
          <a:bodyPr/>
          <a:lstStyle/>
          <a:p>
            <a:pPr algn="ctr" eaLnBrk="1" hangingPunct="1">
              <a:spcBef>
                <a:spcPct val="0"/>
              </a:spcBef>
            </a:pPr>
            <a:r>
              <a:rPr lang="en-US" altLang="en-US" sz="3600" b="1" smtClean="0"/>
              <a:t>Postsecondary</a:t>
            </a:r>
            <a:r>
              <a:rPr lang="en-US" altLang="en-US" sz="4000" b="1" smtClean="0"/>
              <a:t> Applications	</a:t>
            </a:r>
            <a:br>
              <a:rPr lang="en-US" altLang="en-US" sz="4000" b="1" smtClean="0"/>
            </a:br>
            <a:r>
              <a:rPr lang="en-US" altLang="en-US" sz="2800" b="1" smtClean="0">
                <a:solidFill>
                  <a:srgbClr val="674EA7"/>
                </a:solidFill>
              </a:rPr>
              <a:t>November</a:t>
            </a:r>
            <a:r>
              <a:rPr lang="en-US" altLang="en-US" sz="2800" smtClean="0">
                <a:solidFill>
                  <a:srgbClr val="674EA7"/>
                </a:solidFill>
              </a:rPr>
              <a:t>-</a:t>
            </a:r>
            <a:r>
              <a:rPr lang="en-US" altLang="en-US" sz="2800" b="1" smtClean="0">
                <a:solidFill>
                  <a:srgbClr val="674EA7"/>
                </a:solidFill>
              </a:rPr>
              <a:t>January</a:t>
            </a:r>
            <a:endParaRPr lang="en-US" altLang="en-US" sz="4000" b="1" smtClean="0">
              <a:solidFill>
                <a:srgbClr val="674EA7"/>
              </a:solidFill>
            </a:endParaRPr>
          </a:p>
        </p:txBody>
      </p:sp>
      <p:sp>
        <p:nvSpPr>
          <p:cNvPr id="16387" name="Shape 155"/>
          <p:cNvSpPr>
            <a:spLocks noGrp="1"/>
          </p:cNvSpPr>
          <p:nvPr>
            <p:ph type="body" idx="1"/>
          </p:nvPr>
        </p:nvSpPr>
        <p:spPr>
          <a:xfrm>
            <a:off x="273050" y="1171575"/>
            <a:ext cx="8521700" cy="3829050"/>
          </a:xfrm>
        </p:spPr>
        <p:txBody>
          <a:bodyPr/>
          <a:lstStyle/>
          <a:p>
            <a:pPr marL="50800" indent="0" eaLnBrk="1" hangingPunct="1">
              <a:spcBef>
                <a:spcPct val="0"/>
              </a:spcBef>
              <a:spcAft>
                <a:spcPts val="1000"/>
              </a:spcAft>
              <a:buSzPct val="100000"/>
              <a:buFont typeface="Calibri" pitchFamily="34" charset="0"/>
              <a:buChar char="•"/>
            </a:pPr>
            <a:r>
              <a:rPr lang="en-US" altLang="en-US" sz="2000" b="1" dirty="0" smtClean="0">
                <a:solidFill>
                  <a:srgbClr val="127D1A"/>
                </a:solidFill>
                <a:latin typeface="Calibri" pitchFamily="34" charset="0"/>
                <a:cs typeface="Calibri" pitchFamily="34" charset="0"/>
                <a:sym typeface="Calibri" pitchFamily="34" charset="0"/>
              </a:rPr>
              <a:t>Ontario universities</a:t>
            </a:r>
            <a:r>
              <a:rPr lang="en-US" altLang="en-US" sz="2000" dirty="0" smtClean="0">
                <a:latin typeface="Calibri" pitchFamily="34" charset="0"/>
                <a:cs typeface="Calibri" pitchFamily="34" charset="0"/>
                <a:sym typeface="Calibri" pitchFamily="34" charset="0"/>
              </a:rPr>
              <a:t>: </a:t>
            </a:r>
            <a:r>
              <a:rPr lang="en-US" altLang="en-US" sz="2000" u="sng" dirty="0" smtClean="0">
                <a:solidFill>
                  <a:schemeClr val="hlink"/>
                </a:solidFill>
                <a:latin typeface="Calibri" pitchFamily="34" charset="0"/>
                <a:cs typeface="Calibri" pitchFamily="34" charset="0"/>
                <a:sym typeface="Calibri" pitchFamily="34" charset="0"/>
                <a:hlinkClick r:id="rId3"/>
              </a:rPr>
              <a:t>www.ontariouniversitiesinfo.ca</a:t>
            </a:r>
            <a:r>
              <a:rPr lang="en-US" altLang="en-US" sz="2000" dirty="0" smtClean="0">
                <a:latin typeface="Calibri" pitchFamily="34" charset="0"/>
                <a:cs typeface="Calibri" pitchFamily="34" charset="0"/>
                <a:sym typeface="Calibri" pitchFamily="34" charset="0"/>
              </a:rPr>
              <a:t> (Deadline: </a:t>
            </a:r>
            <a:r>
              <a:rPr lang="en-US" altLang="en-US" sz="2000" b="1" dirty="0" smtClean="0">
                <a:latin typeface="Calibri" pitchFamily="34" charset="0"/>
                <a:cs typeface="Calibri" pitchFamily="34" charset="0"/>
                <a:sym typeface="Calibri" pitchFamily="34" charset="0"/>
              </a:rPr>
              <a:t>January 15, 2021</a:t>
            </a:r>
            <a:r>
              <a:rPr lang="en-US" altLang="en-US" sz="2000" dirty="0" smtClean="0">
                <a:latin typeface="Calibri" pitchFamily="34" charset="0"/>
                <a:cs typeface="Calibri" pitchFamily="34" charset="0"/>
                <a:sym typeface="Calibri" pitchFamily="34" charset="0"/>
              </a:rPr>
              <a:t>) </a:t>
            </a:r>
            <a:r>
              <a:rPr lang="en-US" altLang="en-US" sz="2000" b="1" dirty="0" smtClean="0">
                <a:latin typeface="Calibri" pitchFamily="34" charset="0"/>
                <a:cs typeface="Calibri" pitchFamily="34" charset="0"/>
                <a:sym typeface="Calibri" pitchFamily="34" charset="0"/>
              </a:rPr>
              <a:t>→ Apply late November or beginning of December.</a:t>
            </a:r>
          </a:p>
          <a:p>
            <a:pPr marL="427038" lvl="2" indent="0" eaLnBrk="1" hangingPunct="1">
              <a:spcBef>
                <a:spcPct val="0"/>
              </a:spcBef>
              <a:spcAft>
                <a:spcPts val="1000"/>
              </a:spcAft>
              <a:buSzPct val="100000"/>
              <a:buFont typeface="Calibri" pitchFamily="34" charset="0"/>
              <a:buChar char="•"/>
            </a:pPr>
            <a:r>
              <a:rPr lang="en-US" altLang="en-US" sz="1600" b="1" dirty="0" smtClean="0">
                <a:latin typeface="Calibri" pitchFamily="34" charset="0"/>
                <a:cs typeface="Calibri" pitchFamily="34" charset="0"/>
                <a:sym typeface="Calibri" pitchFamily="34" charset="0"/>
              </a:rPr>
              <a:t>January 21, 2021 </a:t>
            </a:r>
            <a:r>
              <a:rPr lang="en-US" altLang="en-US" sz="1600" b="1" dirty="0" smtClean="0">
                <a:latin typeface="Calibri" pitchFamily="34" charset="0"/>
                <a:cs typeface="Calibri" pitchFamily="34" charset="0"/>
                <a:sym typeface="Wingdings" pitchFamily="2" charset="2"/>
              </a:rPr>
              <a:t> </a:t>
            </a:r>
            <a:r>
              <a:rPr lang="en-US" altLang="en-US" sz="1600" b="1" dirty="0" smtClean="0">
                <a:latin typeface="Calibri" pitchFamily="34" charset="0"/>
                <a:cs typeface="Calibri" pitchFamily="34" charset="0"/>
                <a:sym typeface="Calibri" pitchFamily="34" charset="0"/>
              </a:rPr>
              <a:t>Target date for Ontario Universities to receive marks and data from OUAC.</a:t>
            </a:r>
          </a:p>
          <a:p>
            <a:pPr marL="427038" lvl="2" indent="0" eaLnBrk="1" hangingPunct="1">
              <a:spcBef>
                <a:spcPct val="0"/>
              </a:spcBef>
              <a:spcAft>
                <a:spcPts val="1000"/>
              </a:spcAft>
              <a:buSzPct val="100000"/>
              <a:buFont typeface="Calibri" pitchFamily="34" charset="0"/>
              <a:buChar char="•"/>
            </a:pPr>
            <a:r>
              <a:rPr lang="en-US" altLang="en-US" sz="1600" b="1" dirty="0" smtClean="0">
                <a:latin typeface="Calibri" pitchFamily="34" charset="0"/>
                <a:cs typeface="Calibri" pitchFamily="34" charset="0"/>
                <a:sym typeface="Calibri" pitchFamily="34" charset="0"/>
              </a:rPr>
              <a:t>Feb 25, 2021</a:t>
            </a:r>
            <a:r>
              <a:rPr lang="en-US" altLang="en-US" sz="1600" b="1" dirty="0" smtClean="0">
                <a:latin typeface="Calibri" pitchFamily="34" charset="0"/>
                <a:cs typeface="Calibri" pitchFamily="34" charset="0"/>
                <a:sym typeface="Wingdings" pitchFamily="2" charset="2"/>
              </a:rPr>
              <a:t> Target date for universities to receive all available/final U/M level course marks.</a:t>
            </a:r>
          </a:p>
          <a:p>
            <a:pPr marL="427038" lvl="2" indent="0" eaLnBrk="1" hangingPunct="1">
              <a:spcBef>
                <a:spcPct val="0"/>
              </a:spcBef>
              <a:spcAft>
                <a:spcPts val="1000"/>
              </a:spcAft>
              <a:buSzPct val="100000"/>
              <a:buFont typeface="Calibri" pitchFamily="34" charset="0"/>
              <a:buChar char="•"/>
            </a:pPr>
            <a:r>
              <a:rPr lang="en-US" altLang="en-US" sz="1600" b="1" dirty="0" smtClean="0">
                <a:latin typeface="Calibri" pitchFamily="34" charset="0"/>
                <a:cs typeface="Calibri" pitchFamily="34" charset="0"/>
                <a:sym typeface="Wingdings" pitchFamily="2" charset="2"/>
              </a:rPr>
              <a:t>May 4, 2021  </a:t>
            </a:r>
            <a:r>
              <a:rPr lang="en-CA" sz="1600" b="1" dirty="0"/>
              <a:t>Target date for Ontario universities to receive all midterm/final grades available for 4U/M courses and interim grades for full-year courses </a:t>
            </a:r>
            <a:r>
              <a:rPr lang="en-CA" sz="1600" b="1" dirty="0" smtClean="0"/>
              <a:t>from </a:t>
            </a:r>
            <a:r>
              <a:rPr lang="en-CA" sz="1600" b="1" dirty="0"/>
              <a:t>OUAC. </a:t>
            </a:r>
            <a:endParaRPr lang="en-CA" sz="1600" b="1" dirty="0" smtClean="0"/>
          </a:p>
          <a:p>
            <a:pPr marL="427038" lvl="2" indent="0" eaLnBrk="1" hangingPunct="1">
              <a:spcBef>
                <a:spcPct val="0"/>
              </a:spcBef>
              <a:spcAft>
                <a:spcPts val="1000"/>
              </a:spcAft>
              <a:buSzPct val="100000"/>
              <a:buFont typeface="Calibri" pitchFamily="34" charset="0"/>
              <a:buChar char="•"/>
            </a:pPr>
            <a:r>
              <a:rPr lang="en-US" altLang="en-US" sz="1600" b="1" dirty="0" smtClean="0">
                <a:latin typeface="Calibri" pitchFamily="34" charset="0"/>
                <a:cs typeface="Calibri" pitchFamily="34" charset="0"/>
                <a:sym typeface="Wingdings" pitchFamily="2" charset="2"/>
              </a:rPr>
              <a:t>May 27, 2021Latest day you can expect an Ontario university response</a:t>
            </a:r>
          </a:p>
          <a:p>
            <a:pPr marL="427038" lvl="2" indent="0" eaLnBrk="1" hangingPunct="1">
              <a:spcBef>
                <a:spcPct val="0"/>
              </a:spcBef>
              <a:spcAft>
                <a:spcPts val="1000"/>
              </a:spcAft>
              <a:buSzPct val="100000"/>
              <a:buFont typeface="Calibri" pitchFamily="34" charset="0"/>
              <a:buChar char="•"/>
            </a:pPr>
            <a:r>
              <a:rPr lang="en-US" altLang="en-US" sz="1600" b="1" dirty="0" smtClean="0">
                <a:latin typeface="Calibri" pitchFamily="34" charset="0"/>
                <a:cs typeface="Calibri" pitchFamily="34" charset="0"/>
                <a:sym typeface="Wingdings" pitchFamily="2" charset="2"/>
              </a:rPr>
              <a:t>June 1, 2021 Earliest day you may be required to respond to an offer.</a:t>
            </a:r>
            <a:endParaRPr lang="en-US" altLang="en-US" sz="1600" b="1" dirty="0" smtClean="0">
              <a:latin typeface="Calibri" pitchFamily="34" charset="0"/>
              <a:cs typeface="Calibri" pitchFamily="34" charset="0"/>
              <a:sym typeface="Calibri" pitchFamily="34" charset="0"/>
            </a:endParaRPr>
          </a:p>
          <a:p>
            <a:pPr marL="50800" indent="0" eaLnBrk="1" hangingPunct="1">
              <a:spcBef>
                <a:spcPct val="0"/>
              </a:spcBef>
              <a:spcAft>
                <a:spcPts val="1000"/>
              </a:spcAft>
              <a:buSzPct val="100000"/>
              <a:buFont typeface="Calibri" pitchFamily="34" charset="0"/>
              <a:buChar char="•"/>
            </a:pPr>
            <a:r>
              <a:rPr lang="en-US" altLang="en-US" b="1" dirty="0" smtClean="0">
                <a:solidFill>
                  <a:srgbClr val="FF0000"/>
                </a:solidFill>
                <a:latin typeface="Calibri" pitchFamily="34" charset="0"/>
                <a:cs typeface="Calibri" pitchFamily="34" charset="0"/>
                <a:sym typeface="Calibri" pitchFamily="34" charset="0"/>
              </a:rPr>
              <a:t>Out-of-province </a:t>
            </a:r>
            <a:r>
              <a:rPr lang="en-US" altLang="en-US" dirty="0" smtClean="0">
                <a:latin typeface="Calibri" pitchFamily="34" charset="0"/>
                <a:cs typeface="Calibri" pitchFamily="34" charset="0"/>
                <a:sym typeface="Calibri" pitchFamily="34" charset="0"/>
              </a:rPr>
              <a:t>colleges or universities: check with the individual school, and/or see me in Guidance.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hape 161"/>
          <p:cNvSpPr>
            <a:spLocks noGrp="1"/>
          </p:cNvSpPr>
          <p:nvPr>
            <p:ph type="title"/>
          </p:nvPr>
        </p:nvSpPr>
        <p:spPr>
          <a:xfrm>
            <a:off x="195263" y="65088"/>
            <a:ext cx="8785225" cy="1062037"/>
          </a:xfrm>
        </p:spPr>
        <p:txBody>
          <a:bodyPr/>
          <a:lstStyle/>
          <a:p>
            <a:pPr algn="ctr" eaLnBrk="1" hangingPunct="1">
              <a:spcBef>
                <a:spcPct val="0"/>
              </a:spcBef>
            </a:pPr>
            <a:r>
              <a:rPr lang="en-US" altLang="en-US" sz="3600" smtClean="0"/>
              <a:t>General Admissions Requirements:</a:t>
            </a:r>
            <a:br>
              <a:rPr lang="en-US" altLang="en-US" sz="3600" smtClean="0"/>
            </a:br>
            <a:r>
              <a:rPr lang="en-US" altLang="en-US" sz="4800" smtClean="0">
                <a:solidFill>
                  <a:srgbClr val="0000FF"/>
                </a:solidFill>
              </a:rPr>
              <a:t>College </a:t>
            </a:r>
            <a:r>
              <a:rPr lang="en-US" altLang="en-US" sz="4800" u="sng" smtClean="0">
                <a:solidFill>
                  <a:srgbClr val="0000FF"/>
                </a:solidFill>
              </a:rPr>
              <a:t>Diploma or Certificate</a:t>
            </a:r>
            <a:r>
              <a:rPr lang="en-US" altLang="en-US" sz="4800" smtClean="0">
                <a:solidFill>
                  <a:srgbClr val="0000FF"/>
                </a:solidFill>
              </a:rPr>
              <a:t> Programs</a:t>
            </a:r>
          </a:p>
        </p:txBody>
      </p:sp>
      <p:sp>
        <p:nvSpPr>
          <p:cNvPr id="17411" name="Shape 160"/>
          <p:cNvSpPr>
            <a:spLocks noGrp="1"/>
          </p:cNvSpPr>
          <p:nvPr>
            <p:ph type="body" idx="1"/>
          </p:nvPr>
        </p:nvSpPr>
        <p:spPr>
          <a:xfrm>
            <a:off x="195263" y="1582738"/>
            <a:ext cx="8785225" cy="3343275"/>
          </a:xfrm>
        </p:spPr>
        <p:txBody>
          <a:bodyPr/>
          <a:lstStyle/>
          <a:p>
            <a:pPr marL="457200" indent="-406400" eaLnBrk="1" hangingPunct="1">
              <a:spcBef>
                <a:spcPct val="0"/>
              </a:spcBef>
              <a:spcAft>
                <a:spcPts val="1000"/>
              </a:spcAft>
              <a:buClr>
                <a:srgbClr val="666666"/>
              </a:buClr>
              <a:buSzPct val="100000"/>
              <a:buFont typeface="Calibri" pitchFamily="34" charset="0"/>
              <a:buChar char="•"/>
            </a:pPr>
            <a:r>
              <a:rPr lang="en-US" altLang="en-US" sz="2800" b="1" smtClean="0">
                <a:solidFill>
                  <a:srgbClr val="666666"/>
                </a:solidFill>
                <a:latin typeface="Calibri" pitchFamily="34" charset="0"/>
                <a:cs typeface="Calibri" pitchFamily="34" charset="0"/>
                <a:sym typeface="Calibri" pitchFamily="34" charset="0"/>
              </a:rPr>
              <a:t>OSSD + </a:t>
            </a:r>
            <a:r>
              <a:rPr lang="en-US" altLang="en-US" sz="2800" b="1" smtClean="0">
                <a:solidFill>
                  <a:srgbClr val="CC0000"/>
                </a:solidFill>
                <a:latin typeface="Calibri" pitchFamily="34" charset="0"/>
                <a:cs typeface="Calibri" pitchFamily="34" charset="0"/>
                <a:sym typeface="Calibri" pitchFamily="34" charset="0"/>
              </a:rPr>
              <a:t>ENG4C</a:t>
            </a:r>
          </a:p>
          <a:p>
            <a:pPr marL="457200" indent="-406400" eaLnBrk="1" hangingPunct="1">
              <a:spcBef>
                <a:spcPct val="0"/>
              </a:spcBef>
              <a:spcAft>
                <a:spcPts val="1000"/>
              </a:spcAft>
              <a:buClr>
                <a:srgbClr val="666666"/>
              </a:buClr>
              <a:buSzPct val="100000"/>
              <a:buFont typeface="Calibri" pitchFamily="34" charset="0"/>
              <a:buChar char="•"/>
            </a:pPr>
            <a:r>
              <a:rPr lang="en-US" altLang="en-US" sz="2800" smtClean="0">
                <a:solidFill>
                  <a:srgbClr val="666666"/>
                </a:solidFill>
                <a:latin typeface="Calibri" pitchFamily="34" charset="0"/>
                <a:cs typeface="Calibri" pitchFamily="34" charset="0"/>
                <a:sym typeface="Calibri" pitchFamily="34" charset="0"/>
              </a:rPr>
              <a:t>Specific grade 11/12 courses may be required </a:t>
            </a:r>
          </a:p>
          <a:p>
            <a:pPr marL="457200" indent="-406400" eaLnBrk="1" hangingPunct="1">
              <a:spcBef>
                <a:spcPct val="0"/>
              </a:spcBef>
              <a:spcAft>
                <a:spcPts val="1000"/>
              </a:spcAft>
              <a:buClr>
                <a:srgbClr val="666666"/>
              </a:buClr>
              <a:buSzPct val="100000"/>
              <a:buFont typeface="Calibri" pitchFamily="34" charset="0"/>
              <a:buChar char="•"/>
            </a:pPr>
            <a:r>
              <a:rPr lang="en-US" altLang="en-US" sz="2800" smtClean="0">
                <a:solidFill>
                  <a:srgbClr val="666666"/>
                </a:solidFill>
                <a:latin typeface="Calibri" pitchFamily="34" charset="0"/>
                <a:cs typeface="Calibri" pitchFamily="34" charset="0"/>
                <a:sym typeface="Calibri" pitchFamily="34" charset="0"/>
              </a:rPr>
              <a:t>Supplemental application or test may be required for specific programs (e.g., portfolio, audition, entrance exam, police check).</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hape 166"/>
          <p:cNvSpPr>
            <a:spLocks noGrp="1"/>
          </p:cNvSpPr>
          <p:nvPr>
            <p:ph type="title"/>
          </p:nvPr>
        </p:nvSpPr>
        <p:spPr>
          <a:xfrm>
            <a:off x="179388" y="107950"/>
            <a:ext cx="8785225" cy="1062038"/>
          </a:xfrm>
        </p:spPr>
        <p:txBody>
          <a:bodyPr/>
          <a:lstStyle/>
          <a:p>
            <a:pPr algn="ctr" eaLnBrk="1" hangingPunct="1">
              <a:spcBef>
                <a:spcPct val="0"/>
              </a:spcBef>
            </a:pPr>
            <a:r>
              <a:rPr lang="en-US" altLang="en-US" sz="3600" smtClean="0"/>
              <a:t>General Admissions Requirements:</a:t>
            </a:r>
            <a:br>
              <a:rPr lang="en-US" altLang="en-US" sz="3600" smtClean="0"/>
            </a:br>
            <a:r>
              <a:rPr lang="en-US" altLang="en-US" sz="4800" smtClean="0">
                <a:solidFill>
                  <a:srgbClr val="9900FF"/>
                </a:solidFill>
              </a:rPr>
              <a:t>University or College </a:t>
            </a:r>
            <a:r>
              <a:rPr lang="en-US" altLang="en-US" sz="4800" b="1" u="sng" smtClean="0">
                <a:solidFill>
                  <a:srgbClr val="9900FF"/>
                </a:solidFill>
              </a:rPr>
              <a:t>Degree</a:t>
            </a:r>
            <a:r>
              <a:rPr lang="en-US" altLang="en-US" sz="4800" b="1" smtClean="0">
                <a:solidFill>
                  <a:srgbClr val="9900FF"/>
                </a:solidFill>
              </a:rPr>
              <a:t> </a:t>
            </a:r>
            <a:r>
              <a:rPr lang="en-US" altLang="en-US" sz="4800" smtClean="0">
                <a:solidFill>
                  <a:srgbClr val="9900FF"/>
                </a:solidFill>
              </a:rPr>
              <a:t>Programs</a:t>
            </a:r>
          </a:p>
        </p:txBody>
      </p:sp>
      <p:sp>
        <p:nvSpPr>
          <p:cNvPr id="18435" name="Shape 167"/>
          <p:cNvSpPr>
            <a:spLocks noGrp="1"/>
          </p:cNvSpPr>
          <p:nvPr>
            <p:ph type="body" idx="1"/>
          </p:nvPr>
        </p:nvSpPr>
        <p:spPr>
          <a:xfrm>
            <a:off x="195263" y="1862138"/>
            <a:ext cx="8785225" cy="3217862"/>
          </a:xfrm>
        </p:spPr>
        <p:txBody>
          <a:bodyPr/>
          <a:lstStyle/>
          <a:p>
            <a:pPr marL="457200" indent="-406400" eaLnBrk="1" hangingPunct="1">
              <a:lnSpc>
                <a:spcPct val="100000"/>
              </a:lnSpc>
              <a:spcBef>
                <a:spcPct val="0"/>
              </a:spcBef>
              <a:spcAft>
                <a:spcPts val="1000"/>
              </a:spcAft>
              <a:buClr>
                <a:srgbClr val="666666"/>
              </a:buClr>
              <a:buSzPct val="100000"/>
              <a:buFont typeface="Calibri" pitchFamily="34" charset="0"/>
              <a:buChar char="•"/>
            </a:pPr>
            <a:r>
              <a:rPr lang="en-US" altLang="en-US" sz="2400" b="1" smtClean="0">
                <a:solidFill>
                  <a:srgbClr val="666666"/>
                </a:solidFill>
                <a:latin typeface="Calibri" pitchFamily="34" charset="0"/>
                <a:cs typeface="Calibri" pitchFamily="34" charset="0"/>
                <a:sym typeface="Calibri" pitchFamily="34" charset="0"/>
              </a:rPr>
              <a:t>Six (6)</a:t>
            </a:r>
            <a:r>
              <a:rPr lang="en-US" altLang="en-US" sz="2400" smtClean="0">
                <a:solidFill>
                  <a:srgbClr val="666666"/>
                </a:solidFill>
                <a:latin typeface="Calibri" pitchFamily="34" charset="0"/>
                <a:cs typeface="Calibri" pitchFamily="34" charset="0"/>
                <a:sym typeface="Calibri" pitchFamily="34" charset="0"/>
              </a:rPr>
              <a:t> courses at the </a:t>
            </a:r>
            <a:r>
              <a:rPr lang="en-US" altLang="en-US" sz="2400" b="1" smtClean="0">
                <a:solidFill>
                  <a:srgbClr val="CC0000"/>
                </a:solidFill>
                <a:latin typeface="Calibri" pitchFamily="34" charset="0"/>
                <a:cs typeface="Calibri" pitchFamily="34" charset="0"/>
                <a:sym typeface="Calibri" pitchFamily="34" charset="0"/>
              </a:rPr>
              <a:t>4U/4M</a:t>
            </a:r>
            <a:r>
              <a:rPr lang="en-US" altLang="en-US" sz="2400" smtClean="0">
                <a:solidFill>
                  <a:srgbClr val="666666"/>
                </a:solidFill>
                <a:latin typeface="Calibri" pitchFamily="34" charset="0"/>
                <a:cs typeface="Calibri" pitchFamily="34" charset="0"/>
                <a:sym typeface="Calibri" pitchFamily="34" charset="0"/>
              </a:rPr>
              <a:t> level including ENG4U + any other required courses (will be used to calculate average).</a:t>
            </a:r>
          </a:p>
          <a:p>
            <a:pPr marL="914400" lvl="1" indent="-381000" eaLnBrk="1" hangingPunct="1">
              <a:lnSpc>
                <a:spcPct val="100000"/>
              </a:lnSpc>
              <a:spcBef>
                <a:spcPct val="0"/>
              </a:spcBef>
              <a:spcAft>
                <a:spcPts val="1000"/>
              </a:spcAft>
              <a:buClr>
                <a:srgbClr val="666666"/>
              </a:buClr>
              <a:buSzPct val="100000"/>
              <a:buFont typeface="Calibri" pitchFamily="34" charset="0"/>
              <a:buChar char="•"/>
            </a:pPr>
            <a:r>
              <a:rPr lang="en-US" altLang="en-US" sz="2000" smtClean="0">
                <a:solidFill>
                  <a:srgbClr val="666666"/>
                </a:solidFill>
                <a:latin typeface="Calibri" pitchFamily="34" charset="0"/>
                <a:cs typeface="Calibri" pitchFamily="34" charset="0"/>
                <a:sym typeface="Calibri" pitchFamily="34" charset="0"/>
              </a:rPr>
              <a:t>Check each school (e.g. McGill requires 4 courses at the 4U level, Queen’s requires 3 at the 4U level)</a:t>
            </a:r>
          </a:p>
          <a:p>
            <a:pPr marL="457200" indent="-406400" eaLnBrk="1" hangingPunct="1">
              <a:lnSpc>
                <a:spcPct val="100000"/>
              </a:lnSpc>
              <a:spcBef>
                <a:spcPct val="0"/>
              </a:spcBef>
              <a:spcAft>
                <a:spcPts val="1000"/>
              </a:spcAft>
              <a:buClr>
                <a:srgbClr val="666666"/>
              </a:buClr>
              <a:buSzPct val="100000"/>
              <a:buFont typeface="Calibri" pitchFamily="34" charset="0"/>
              <a:buChar char="•"/>
            </a:pPr>
            <a:r>
              <a:rPr lang="en-US" altLang="en-US" sz="2400" smtClean="0">
                <a:solidFill>
                  <a:srgbClr val="666666"/>
                </a:solidFill>
                <a:latin typeface="Calibri" pitchFamily="34" charset="0"/>
                <a:cs typeface="Calibri" pitchFamily="34" charset="0"/>
                <a:sym typeface="Calibri" pitchFamily="34" charset="0"/>
              </a:rPr>
              <a:t>Supplemental application/form for some programs (e.g. portfolio, audition, interview, personal statement of experience).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458" name="Shape 174"/>
          <p:cNvCxnSpPr>
            <a:cxnSpLocks noChangeShapeType="1"/>
          </p:cNvCxnSpPr>
          <p:nvPr/>
        </p:nvCxnSpPr>
        <p:spPr bwMode="auto">
          <a:xfrm rot="10800000" flipH="1">
            <a:off x="5562600" y="1130300"/>
            <a:ext cx="1870075" cy="982663"/>
          </a:xfrm>
          <a:prstGeom prst="straightConnector1">
            <a:avLst/>
          </a:prstGeom>
          <a:noFill/>
          <a:ln w="38100">
            <a:solidFill>
              <a:srgbClr val="FFFF00"/>
            </a:solidFill>
            <a:round/>
            <a:headEnd type="none" w="lg" len="lg"/>
            <a:tailEnd type="triangle" w="lg" len="lg"/>
          </a:ln>
          <a:extLst>
            <a:ext uri="{909E8E84-426E-40DD-AFC4-6F175D3DCCD1}">
              <a14:hiddenFill xmlns:a14="http://schemas.microsoft.com/office/drawing/2010/main">
                <a:noFill/>
              </a14:hiddenFill>
            </a:ext>
          </a:extLst>
        </p:spPr>
      </p:cxnSp>
      <p:sp>
        <p:nvSpPr>
          <p:cNvPr id="19459" name="Shape 175"/>
          <p:cNvSpPr txBox="1">
            <a:spLocks noChangeArrowheads="1"/>
          </p:cNvSpPr>
          <p:nvPr/>
        </p:nvSpPr>
        <p:spPr bwMode="auto">
          <a:xfrm>
            <a:off x="327025" y="0"/>
            <a:ext cx="848995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pPr eaLnBrk="1" hangingPunct="1"/>
            <a:r>
              <a:rPr lang="en-US" altLang="en-US" sz="4800" b="1">
                <a:latin typeface="Amatic SC" charset="0"/>
                <a:ea typeface="Amatic SC" charset="0"/>
                <a:cs typeface="Amatic SC" charset="0"/>
                <a:sym typeface="Amatic SC" charset="0"/>
              </a:rPr>
              <a:t>Applying to</a:t>
            </a:r>
            <a:r>
              <a:rPr lang="en-US" altLang="en-US" sz="4800" b="1">
                <a:solidFill>
                  <a:srgbClr val="666666"/>
                </a:solidFill>
                <a:latin typeface="Amatic SC" charset="0"/>
                <a:ea typeface="Amatic SC" charset="0"/>
                <a:cs typeface="Amatic SC" charset="0"/>
                <a:sym typeface="Amatic SC" charset="0"/>
              </a:rPr>
              <a:t> </a:t>
            </a:r>
            <a:r>
              <a:rPr lang="en-US" altLang="en-US" sz="4800" b="1">
                <a:solidFill>
                  <a:srgbClr val="0000FF"/>
                </a:solidFill>
                <a:latin typeface="Amatic SC" charset="0"/>
                <a:ea typeface="Amatic SC" charset="0"/>
                <a:cs typeface="Amatic SC" charset="0"/>
                <a:sym typeface="Amatic SC" charset="0"/>
              </a:rPr>
              <a:t>Ontario Colleges</a:t>
            </a:r>
          </a:p>
        </p:txBody>
      </p:sp>
      <p:sp>
        <p:nvSpPr>
          <p:cNvPr id="19460" name="Shape 176"/>
          <p:cNvSpPr>
            <a:spLocks noChangeArrowheads="1"/>
          </p:cNvSpPr>
          <p:nvPr/>
        </p:nvSpPr>
        <p:spPr bwMode="auto">
          <a:xfrm>
            <a:off x="5518150" y="53975"/>
            <a:ext cx="3529013" cy="982663"/>
          </a:xfrm>
          <a:prstGeom prst="roundRect">
            <a:avLst>
              <a:gd name="adj" fmla="val 16667"/>
            </a:avLst>
          </a:prstGeom>
          <a:solidFill>
            <a:srgbClr val="6AA84F"/>
          </a:solidFill>
          <a:ln w="9525">
            <a:solidFill>
              <a:srgbClr val="FFFF00"/>
            </a:solidFill>
            <a:round/>
            <a:headEnd/>
            <a:tailEnd/>
          </a:ln>
        </p:spPr>
        <p:txBody>
          <a:bodyPr lIns="91425" tIns="91425" rIns="91425" bIns="91425" anchor="ct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pPr algn="ctr" eaLnBrk="1" hangingPunct="1"/>
            <a:r>
              <a:rPr lang="en-US" altLang="en-US" sz="2000">
                <a:solidFill>
                  <a:srgbClr val="FFFFFF"/>
                </a:solidFill>
                <a:latin typeface="Calibri" pitchFamily="34" charset="0"/>
                <a:cs typeface="Calibri" pitchFamily="34" charset="0"/>
                <a:sym typeface="Calibri" pitchFamily="34" charset="0"/>
              </a:rPr>
              <a:t>For </a:t>
            </a:r>
            <a:r>
              <a:rPr lang="en-US" altLang="en-US" sz="2000" b="1">
                <a:solidFill>
                  <a:srgbClr val="FFFFFF"/>
                </a:solidFill>
                <a:latin typeface="Calibri" pitchFamily="34" charset="0"/>
                <a:cs typeface="Calibri" pitchFamily="34" charset="0"/>
                <a:sym typeface="Calibri" pitchFamily="34" charset="0"/>
              </a:rPr>
              <a:t>out-of- province/ country </a:t>
            </a:r>
            <a:r>
              <a:rPr lang="en-US" altLang="en-US" sz="2000">
                <a:solidFill>
                  <a:srgbClr val="FFFFFF"/>
                </a:solidFill>
                <a:latin typeface="Calibri" pitchFamily="34" charset="0"/>
                <a:cs typeface="Calibri" pitchFamily="34" charset="0"/>
                <a:sym typeface="Calibri" pitchFamily="34" charset="0"/>
              </a:rPr>
              <a:t>colleges, apply directly to the institution.</a:t>
            </a:r>
          </a:p>
        </p:txBody>
      </p:sp>
      <p:pic>
        <p:nvPicPr>
          <p:cNvPr id="1946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 y="1689100"/>
            <a:ext cx="8220075"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hape 182"/>
          <p:cNvSpPr>
            <a:spLocks noGrp="1"/>
          </p:cNvSpPr>
          <p:nvPr>
            <p:ph type="title"/>
          </p:nvPr>
        </p:nvSpPr>
        <p:spPr>
          <a:xfrm>
            <a:off x="155575" y="31750"/>
            <a:ext cx="8832850" cy="760413"/>
          </a:xfrm>
        </p:spPr>
        <p:txBody>
          <a:bodyPr/>
          <a:lstStyle/>
          <a:p>
            <a:pPr eaLnBrk="1" hangingPunct="1">
              <a:spcBef>
                <a:spcPct val="0"/>
              </a:spcBef>
            </a:pPr>
            <a:r>
              <a:rPr lang="en-US" altLang="en-US" sz="4800" b="1" smtClean="0">
                <a:solidFill>
                  <a:srgbClr val="0000FF"/>
                </a:solidFill>
              </a:rPr>
              <a:t>Ontario Colleges:</a:t>
            </a:r>
            <a:r>
              <a:rPr lang="en-US" altLang="en-US" sz="4800" b="1" smtClean="0"/>
              <a:t> </a:t>
            </a:r>
            <a:r>
              <a:rPr lang="en-US" altLang="en-US" sz="4800" smtClean="0"/>
              <a:t>What You Need to Apply</a:t>
            </a:r>
          </a:p>
        </p:txBody>
      </p:sp>
      <p:sp>
        <p:nvSpPr>
          <p:cNvPr id="181" name="Shape 181"/>
          <p:cNvSpPr txBox="1">
            <a:spLocks noGrp="1"/>
          </p:cNvSpPr>
          <p:nvPr>
            <p:ph type="body" idx="1"/>
          </p:nvPr>
        </p:nvSpPr>
        <p:spPr>
          <a:xfrm>
            <a:off x="457200" y="1635125"/>
            <a:ext cx="8229600" cy="3508375"/>
          </a:xfrm>
        </p:spPr>
        <p:txBody>
          <a:bodyPr rtlCol="0">
            <a:noAutofit/>
          </a:bodyPr>
          <a:lstStyle/>
          <a:p>
            <a:pPr marL="457200" indent="-381000" eaLnBrk="1" fontAlgn="auto" hangingPunct="1">
              <a:lnSpc>
                <a:spcPct val="100000"/>
              </a:lnSpc>
              <a:spcAft>
                <a:spcPts val="1000"/>
              </a:spcAft>
              <a:buSzPct val="100000"/>
              <a:buFont typeface="Calibri"/>
              <a:buChar char="•"/>
              <a:defRPr/>
            </a:pPr>
            <a:r>
              <a:rPr lang="en" sz="2000" b="1" u="sng" dirty="0">
                <a:solidFill>
                  <a:srgbClr val="CC0000"/>
                </a:solidFill>
                <a:latin typeface="Calibri"/>
                <a:ea typeface="Calibri"/>
                <a:cs typeface="Calibri"/>
                <a:sym typeface="Calibri"/>
                <a:hlinkClick r:id="rId3"/>
              </a:rPr>
              <a:t>www.ontariocolleges.ca</a:t>
            </a:r>
            <a:r>
              <a:rPr lang="en" sz="2000" dirty="0">
                <a:latin typeface="Calibri"/>
                <a:ea typeface="Calibri"/>
                <a:cs typeface="Calibri"/>
                <a:sym typeface="Calibri"/>
              </a:rPr>
              <a:t> - Create an account (use your legal name)</a:t>
            </a:r>
          </a:p>
          <a:p>
            <a:pPr marL="457200" indent="-381000" eaLnBrk="1" fontAlgn="auto" hangingPunct="1">
              <a:lnSpc>
                <a:spcPct val="100000"/>
              </a:lnSpc>
              <a:spcAft>
                <a:spcPts val="1000"/>
              </a:spcAft>
              <a:buSzPct val="100000"/>
              <a:buFont typeface="Calibri"/>
              <a:buChar char="•"/>
              <a:defRPr/>
            </a:pPr>
            <a:r>
              <a:rPr lang="en" sz="2000" dirty="0">
                <a:latin typeface="Calibri"/>
                <a:ea typeface="Calibri"/>
                <a:cs typeface="Calibri"/>
                <a:sym typeface="Calibri"/>
              </a:rPr>
              <a:t>Your </a:t>
            </a:r>
            <a:r>
              <a:rPr lang="en" sz="2000" b="1" dirty="0">
                <a:latin typeface="Calibri"/>
                <a:ea typeface="Calibri"/>
                <a:cs typeface="Calibri"/>
                <a:sym typeface="Calibri"/>
              </a:rPr>
              <a:t>OEN</a:t>
            </a:r>
            <a:r>
              <a:rPr lang="en" sz="2000" dirty="0">
                <a:latin typeface="Calibri"/>
                <a:ea typeface="Calibri"/>
                <a:cs typeface="Calibri"/>
                <a:sym typeface="Calibri"/>
              </a:rPr>
              <a:t> (found on your Report Card or Credit Counselling Summary)</a:t>
            </a:r>
          </a:p>
          <a:p>
            <a:pPr marL="457200" indent="-381000" eaLnBrk="1" fontAlgn="auto" hangingPunct="1">
              <a:lnSpc>
                <a:spcPct val="100000"/>
              </a:lnSpc>
              <a:spcAft>
                <a:spcPts val="1000"/>
              </a:spcAft>
              <a:buSzPct val="100000"/>
              <a:buFont typeface="Calibri"/>
              <a:buChar char="•"/>
              <a:defRPr/>
            </a:pPr>
            <a:r>
              <a:rPr lang="en" sz="2000" dirty="0">
                <a:latin typeface="Calibri"/>
                <a:ea typeface="Calibri"/>
                <a:cs typeface="Calibri"/>
                <a:sym typeface="Calibri"/>
              </a:rPr>
              <a:t>A valid email address</a:t>
            </a:r>
          </a:p>
          <a:p>
            <a:pPr marL="457200" indent="-381000" eaLnBrk="1" fontAlgn="auto" hangingPunct="1">
              <a:lnSpc>
                <a:spcPct val="100000"/>
              </a:lnSpc>
              <a:spcAft>
                <a:spcPts val="1000"/>
              </a:spcAft>
              <a:buSzPct val="100000"/>
              <a:buFont typeface="Calibri"/>
              <a:buChar char="•"/>
              <a:defRPr/>
            </a:pPr>
            <a:r>
              <a:rPr lang="en" sz="2000" dirty="0">
                <a:latin typeface="Calibri"/>
                <a:ea typeface="Calibri"/>
                <a:cs typeface="Calibri"/>
                <a:sym typeface="Calibri"/>
              </a:rPr>
              <a:t>A valid credit card </a:t>
            </a:r>
            <a:r>
              <a:rPr lang="en" sz="2000" b="1" u="sng" dirty="0">
                <a:latin typeface="Calibri"/>
                <a:ea typeface="Calibri"/>
                <a:cs typeface="Calibri"/>
                <a:sym typeface="Calibri"/>
              </a:rPr>
              <a:t>OR</a:t>
            </a:r>
            <a:r>
              <a:rPr lang="en" sz="2000" dirty="0">
                <a:latin typeface="Calibri"/>
                <a:ea typeface="Calibri"/>
                <a:cs typeface="Calibri"/>
                <a:sym typeface="Calibri"/>
              </a:rPr>
              <a:t> online banking </a:t>
            </a:r>
            <a:r>
              <a:rPr lang="en" sz="2000" b="1" u="sng" dirty="0">
                <a:latin typeface="Calibri"/>
                <a:ea typeface="Calibri"/>
                <a:cs typeface="Calibri"/>
                <a:sym typeface="Calibri"/>
              </a:rPr>
              <a:t>OR</a:t>
            </a:r>
            <a:r>
              <a:rPr lang="en" sz="2000" dirty="0">
                <a:latin typeface="Calibri"/>
                <a:ea typeface="Calibri"/>
                <a:cs typeface="Calibri"/>
                <a:sym typeface="Calibri"/>
              </a:rPr>
              <a:t> money order or certified cheque via mail (no personal cheques or cash)</a:t>
            </a:r>
          </a:p>
          <a:p>
            <a:pPr indent="-137160" eaLnBrk="1" fontAlgn="auto" hangingPunct="1">
              <a:lnSpc>
                <a:spcPct val="100000"/>
              </a:lnSpc>
              <a:spcAft>
                <a:spcPts val="0"/>
              </a:spcAft>
              <a:buFont typeface="Corbel" pitchFamily="34" charset="0"/>
              <a:buNone/>
              <a:defRPr/>
            </a:pPr>
            <a:endParaRPr sz="1200" b="1" dirty="0">
              <a:solidFill>
                <a:srgbClr val="0000FF"/>
              </a:solidFill>
              <a:latin typeface="Calibri"/>
              <a:ea typeface="Calibri"/>
              <a:cs typeface="Calibri"/>
              <a:sym typeface="Calibri"/>
            </a:endParaRPr>
          </a:p>
          <a:p>
            <a:pPr indent="-137160" eaLnBrk="1" fontAlgn="auto" hangingPunct="1">
              <a:lnSpc>
                <a:spcPct val="100000"/>
              </a:lnSpc>
              <a:spcAft>
                <a:spcPts val="0"/>
              </a:spcAft>
              <a:buFont typeface="Corbel" pitchFamily="34" charset="0"/>
              <a:buNone/>
              <a:defRPr/>
            </a:pPr>
            <a:r>
              <a:rPr lang="en" sz="2000" b="1" dirty="0">
                <a:solidFill>
                  <a:srgbClr val="0000FF"/>
                </a:solidFill>
                <a:latin typeface="Calibri"/>
                <a:ea typeface="Calibri"/>
                <a:cs typeface="Calibri"/>
                <a:sym typeface="Calibri"/>
              </a:rPr>
              <a:t>Cost: </a:t>
            </a:r>
            <a:r>
              <a:rPr lang="en" sz="2000" b="1" dirty="0">
                <a:latin typeface="Calibri"/>
                <a:ea typeface="Calibri"/>
                <a:cs typeface="Calibri"/>
                <a:sym typeface="Calibri"/>
              </a:rPr>
              <a:t>$95 </a:t>
            </a:r>
            <a:r>
              <a:rPr lang="en" sz="2000" dirty="0">
                <a:latin typeface="Calibri"/>
                <a:ea typeface="Calibri"/>
                <a:cs typeface="Calibri"/>
                <a:sym typeface="Calibri"/>
              </a:rPr>
              <a:t>application fee for 5 college programs (no more than 3 at one college)</a:t>
            </a:r>
          </a:p>
        </p:txBody>
      </p:sp>
      <p:sp>
        <p:nvSpPr>
          <p:cNvPr id="20484" name="Shape 183"/>
          <p:cNvSpPr>
            <a:spLocks noChangeArrowheads="1"/>
          </p:cNvSpPr>
          <p:nvPr/>
        </p:nvSpPr>
        <p:spPr bwMode="auto">
          <a:xfrm>
            <a:off x="4129088" y="4371975"/>
            <a:ext cx="4557712" cy="493713"/>
          </a:xfrm>
          <a:prstGeom prst="wedgeRoundRectCallout">
            <a:avLst>
              <a:gd name="adj1" fmla="val -55838"/>
              <a:gd name="adj2" fmla="val -98190"/>
              <a:gd name="adj3" fmla="val 16667"/>
            </a:avLst>
          </a:prstGeom>
          <a:solidFill>
            <a:srgbClr val="FFFF00"/>
          </a:solidFill>
          <a:ln w="19050">
            <a:solidFill>
              <a:schemeClr val="tx2"/>
            </a:solidFill>
            <a:round/>
            <a:headEnd/>
            <a:tailEnd/>
          </a:ln>
        </p:spPr>
        <p:txBody>
          <a:bodyPr lIns="91425" tIns="91425" rIns="91425" bIns="91425" anchor="ct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pPr eaLnBrk="1" hangingPunct="1"/>
            <a:r>
              <a:rPr lang="en-US" altLang="en-US">
                <a:latin typeface="Calibri" pitchFamily="34" charset="0"/>
                <a:cs typeface="Calibri" pitchFamily="34" charset="0"/>
                <a:sym typeface="Calibri" pitchFamily="34" charset="0"/>
              </a:rPr>
              <a:t>Include your </a:t>
            </a:r>
            <a:r>
              <a:rPr lang="en-US" altLang="en-US" b="1">
                <a:latin typeface="Calibri" pitchFamily="34" charset="0"/>
                <a:cs typeface="Calibri" pitchFamily="34" charset="0"/>
                <a:sym typeface="Calibri" pitchFamily="34" charset="0"/>
              </a:rPr>
              <a:t>9-digit application number</a:t>
            </a:r>
            <a:r>
              <a:rPr lang="en-US" altLang="en-US">
                <a:latin typeface="Calibri" pitchFamily="34" charset="0"/>
                <a:cs typeface="Calibri" pitchFamily="34" charset="0"/>
                <a:sym typeface="Calibri" pitchFamily="34" charset="0"/>
              </a:rPr>
              <a:t> if applying by mail</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411163"/>
            <a:ext cx="7977187"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 y="352425"/>
            <a:ext cx="7740650"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hape 198"/>
          <p:cNvSpPr>
            <a:spLocks noGrp="1"/>
          </p:cNvSpPr>
          <p:nvPr>
            <p:ph type="title"/>
          </p:nvPr>
        </p:nvSpPr>
        <p:spPr>
          <a:xfrm>
            <a:off x="457200" y="155575"/>
            <a:ext cx="8229600" cy="760413"/>
          </a:xfrm>
        </p:spPr>
        <p:txBody>
          <a:bodyPr/>
          <a:lstStyle/>
          <a:p>
            <a:pPr eaLnBrk="1" hangingPunct="1">
              <a:spcBef>
                <a:spcPct val="0"/>
              </a:spcBef>
            </a:pPr>
            <a:r>
              <a:rPr lang="en-US" altLang="en-US" sz="4800" b="1" smtClean="0">
                <a:solidFill>
                  <a:srgbClr val="0000FF"/>
                </a:solidFill>
              </a:rPr>
              <a:t>Ontario Colleges:</a:t>
            </a:r>
            <a:r>
              <a:rPr lang="en-US" altLang="en-US" sz="4800" b="1" smtClean="0"/>
              <a:t> Tips</a:t>
            </a:r>
          </a:p>
        </p:txBody>
      </p:sp>
      <p:sp>
        <p:nvSpPr>
          <p:cNvPr id="200" name="Shape 200"/>
          <p:cNvSpPr txBox="1">
            <a:spLocks noGrp="1"/>
          </p:cNvSpPr>
          <p:nvPr>
            <p:ph type="body" idx="1"/>
          </p:nvPr>
        </p:nvSpPr>
        <p:spPr>
          <a:xfrm>
            <a:off x="457200" y="915988"/>
            <a:ext cx="8229600" cy="3041650"/>
          </a:xfrm>
        </p:spPr>
        <p:txBody>
          <a:bodyPr rtlCol="0">
            <a:noAutofit/>
          </a:bodyPr>
          <a:lstStyle/>
          <a:p>
            <a:pPr marL="457200" indent="-393700" eaLnBrk="1" fontAlgn="auto" hangingPunct="1">
              <a:spcAft>
                <a:spcPts val="0"/>
              </a:spcAft>
              <a:buSzPct val="100000"/>
              <a:buFont typeface="Calibri"/>
              <a:buChar char="•"/>
              <a:defRPr/>
            </a:pPr>
            <a:r>
              <a:rPr lang="en" sz="2600" dirty="0">
                <a:latin typeface="Calibri"/>
                <a:ea typeface="Calibri"/>
                <a:cs typeface="Calibri"/>
                <a:sym typeface="Calibri"/>
              </a:rPr>
              <a:t>Record your </a:t>
            </a:r>
            <a:r>
              <a:rPr lang="en" sz="2600" b="1" dirty="0">
                <a:latin typeface="Calibri"/>
                <a:ea typeface="Calibri"/>
                <a:cs typeface="Calibri"/>
                <a:sym typeface="Calibri"/>
              </a:rPr>
              <a:t>application number </a:t>
            </a:r>
            <a:r>
              <a:rPr lang="en" sz="2600" dirty="0">
                <a:latin typeface="Calibri"/>
                <a:ea typeface="Calibri"/>
                <a:cs typeface="Calibri"/>
                <a:sym typeface="Calibri"/>
              </a:rPr>
              <a:t>in a safe </a:t>
            </a:r>
            <a:r>
              <a:rPr lang="en" sz="2600" dirty="0" smtClean="0">
                <a:latin typeface="Calibri"/>
                <a:ea typeface="Calibri"/>
                <a:cs typeface="Calibri"/>
                <a:sym typeface="Calibri"/>
              </a:rPr>
              <a:t>place.</a:t>
            </a:r>
            <a:endParaRPr lang="en" sz="2600" dirty="0">
              <a:latin typeface="Calibri"/>
              <a:ea typeface="Calibri"/>
              <a:cs typeface="Calibri"/>
              <a:sym typeface="Calibri"/>
            </a:endParaRPr>
          </a:p>
          <a:p>
            <a:pPr marL="457200" indent="-393700" eaLnBrk="1" fontAlgn="auto" hangingPunct="1">
              <a:spcAft>
                <a:spcPts val="0"/>
              </a:spcAft>
              <a:buSzPct val="100000"/>
              <a:buFont typeface="Calibri"/>
              <a:buChar char="•"/>
              <a:defRPr/>
            </a:pPr>
            <a:r>
              <a:rPr lang="en" sz="2600" dirty="0">
                <a:latin typeface="Calibri"/>
                <a:ea typeface="Calibri"/>
                <a:cs typeface="Calibri"/>
                <a:sym typeface="Calibri"/>
              </a:rPr>
              <a:t>If you are applying to a “highly competitive program” as listed on the website:</a:t>
            </a:r>
          </a:p>
          <a:p>
            <a:pPr marL="914400" lvl="1" indent="-355600" eaLnBrk="1" fontAlgn="auto" hangingPunct="1">
              <a:spcAft>
                <a:spcPts val="1000"/>
              </a:spcAft>
              <a:buSzPct val="100000"/>
              <a:buFont typeface="Calibri"/>
              <a:buChar char="•"/>
              <a:defRPr/>
            </a:pPr>
            <a:r>
              <a:rPr lang="en" sz="2000" dirty="0">
                <a:latin typeface="Calibri"/>
                <a:ea typeface="Calibri"/>
                <a:cs typeface="Calibri"/>
                <a:sym typeface="Calibri"/>
              </a:rPr>
              <a:t>Verify the additional requirements and ensure you complete them </a:t>
            </a:r>
            <a:r>
              <a:rPr lang="en" sz="2000" dirty="0" smtClean="0">
                <a:latin typeface="Calibri"/>
                <a:ea typeface="Calibri"/>
                <a:cs typeface="Calibri"/>
                <a:sym typeface="Calibri"/>
              </a:rPr>
              <a:t>Apply </a:t>
            </a:r>
            <a:r>
              <a:rPr lang="en" sz="2000" dirty="0">
                <a:latin typeface="Calibri"/>
                <a:ea typeface="Calibri"/>
                <a:cs typeface="Calibri"/>
                <a:sym typeface="Calibri"/>
              </a:rPr>
              <a:t>to a </a:t>
            </a:r>
            <a:r>
              <a:rPr lang="en" sz="2000" b="1" u="sng" dirty="0">
                <a:latin typeface="Calibri"/>
                <a:ea typeface="Calibri"/>
                <a:cs typeface="Calibri"/>
                <a:sym typeface="Calibri"/>
              </a:rPr>
              <a:t>backup</a:t>
            </a:r>
            <a:r>
              <a:rPr lang="en" sz="2000" b="1" dirty="0">
                <a:latin typeface="Calibri"/>
                <a:ea typeface="Calibri"/>
                <a:cs typeface="Calibri"/>
                <a:sym typeface="Calibri"/>
              </a:rPr>
              <a:t> </a:t>
            </a:r>
            <a:r>
              <a:rPr lang="en" sz="2000" dirty="0">
                <a:latin typeface="Calibri"/>
                <a:ea typeface="Calibri"/>
                <a:cs typeface="Calibri"/>
                <a:sym typeface="Calibri"/>
              </a:rPr>
              <a:t>program! (e.g., Pre-Health Sciences if applying to Vet Tech, Nursing, etc.) </a:t>
            </a:r>
          </a:p>
          <a:p>
            <a:pPr indent="-137160" eaLnBrk="1" fontAlgn="auto" hangingPunct="1">
              <a:spcAft>
                <a:spcPts val="1000"/>
              </a:spcAft>
              <a:buFont typeface="Corbel" pitchFamily="34" charset="0"/>
              <a:buNone/>
              <a:defRPr/>
            </a:pPr>
            <a:endParaRPr sz="1650" dirty="0"/>
          </a:p>
          <a:p>
            <a:pPr indent="-137160" eaLnBrk="1" fontAlgn="auto" hangingPunct="1">
              <a:spcAft>
                <a:spcPts val="1000"/>
              </a:spcAft>
              <a:buFont typeface="Corbel" pitchFamily="34" charset="0"/>
              <a:buNone/>
              <a:defRPr/>
            </a:pPr>
            <a:endParaRPr sz="2400" dirty="0"/>
          </a:p>
        </p:txBody>
      </p:sp>
      <p:sp>
        <p:nvSpPr>
          <p:cNvPr id="23556" name="Shape 199"/>
          <p:cNvSpPr>
            <a:spLocks noChangeArrowheads="1"/>
          </p:cNvSpPr>
          <p:nvPr/>
        </p:nvSpPr>
        <p:spPr bwMode="auto">
          <a:xfrm>
            <a:off x="574675" y="4273550"/>
            <a:ext cx="7831138" cy="622300"/>
          </a:xfrm>
          <a:prstGeom prst="roundRect">
            <a:avLst>
              <a:gd name="adj" fmla="val 16667"/>
            </a:avLst>
          </a:prstGeom>
          <a:solidFill>
            <a:srgbClr val="CFE2F3"/>
          </a:solidFill>
          <a:ln w="19050">
            <a:solidFill>
              <a:schemeClr val="tx2"/>
            </a:solidFill>
            <a:round/>
            <a:headEnd/>
            <a:tailEnd/>
          </a:ln>
        </p:spPr>
        <p:txBody>
          <a:bodyPr lIns="91425" tIns="91425" rIns="91425" bIns="91425" anchor="ct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pPr algn="ctr" eaLnBrk="1" hangingPunct="1">
              <a:spcAft>
                <a:spcPts val="1000"/>
              </a:spcAft>
              <a:buClr>
                <a:srgbClr val="000000"/>
              </a:buClr>
              <a:buSzPct val="46000"/>
              <a:buFont typeface="Arial" pitchFamily="34" charset="0"/>
              <a:buNone/>
            </a:pPr>
            <a:endParaRPr lang="en-US" altLang="en-US" sz="2400" u="sng">
              <a:solidFill>
                <a:srgbClr val="073763"/>
              </a:solidFill>
              <a:latin typeface="Calibri" pitchFamily="34" charset="0"/>
              <a:cs typeface="Calibri" pitchFamily="34" charset="0"/>
              <a:sym typeface="Calibri" pitchFamily="34" charset="0"/>
              <a:hlinkClick r:id="rId3"/>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hape 206"/>
          <p:cNvSpPr>
            <a:spLocks noGrp="1"/>
          </p:cNvSpPr>
          <p:nvPr>
            <p:ph type="title"/>
          </p:nvPr>
        </p:nvSpPr>
        <p:spPr>
          <a:xfrm>
            <a:off x="457200" y="155575"/>
            <a:ext cx="8229600" cy="760413"/>
          </a:xfrm>
        </p:spPr>
        <p:txBody>
          <a:bodyPr/>
          <a:lstStyle/>
          <a:p>
            <a:pPr eaLnBrk="1" hangingPunct="1">
              <a:spcBef>
                <a:spcPct val="0"/>
              </a:spcBef>
            </a:pPr>
            <a:r>
              <a:rPr lang="en-US" altLang="en-US" sz="4800" b="1" smtClean="0">
                <a:solidFill>
                  <a:srgbClr val="0000FF"/>
                </a:solidFill>
              </a:rPr>
              <a:t>Ontario Colleges:</a:t>
            </a:r>
            <a:r>
              <a:rPr lang="en-US" altLang="en-US" sz="4800" b="1" smtClean="0"/>
              <a:t> Key Dates</a:t>
            </a:r>
          </a:p>
        </p:txBody>
      </p:sp>
      <p:sp>
        <p:nvSpPr>
          <p:cNvPr id="24579" name="Shape 205"/>
          <p:cNvSpPr>
            <a:spLocks noGrp="1"/>
          </p:cNvSpPr>
          <p:nvPr>
            <p:ph type="body" idx="1"/>
          </p:nvPr>
        </p:nvSpPr>
        <p:spPr>
          <a:xfrm>
            <a:off x="457200" y="1027113"/>
            <a:ext cx="8493125" cy="3898900"/>
          </a:xfrm>
        </p:spPr>
        <p:txBody>
          <a:bodyPr/>
          <a:lstStyle/>
          <a:p>
            <a:pPr marL="457200" indent="-419100" eaLnBrk="1" hangingPunct="1">
              <a:lnSpc>
                <a:spcPct val="100000"/>
              </a:lnSpc>
              <a:spcBef>
                <a:spcPct val="0"/>
              </a:spcBef>
              <a:buSzPct val="100000"/>
              <a:buFont typeface="Calibri" pitchFamily="34" charset="0"/>
              <a:buChar char="•"/>
            </a:pPr>
            <a:r>
              <a:rPr lang="en-US" altLang="en-US" sz="3000" b="1" dirty="0" smtClean="0">
                <a:latin typeface="Calibri" pitchFamily="34" charset="0"/>
                <a:cs typeface="Calibri" pitchFamily="34" charset="0"/>
                <a:sym typeface="Calibri" pitchFamily="34" charset="0"/>
              </a:rPr>
              <a:t>February 1, 2021 </a:t>
            </a:r>
            <a:r>
              <a:rPr lang="en-US" altLang="en-US" sz="3000" dirty="0" smtClean="0">
                <a:latin typeface="Calibri" pitchFamily="34" charset="0"/>
                <a:cs typeface="Calibri" pitchFamily="34" charset="0"/>
                <a:sym typeface="Calibri" pitchFamily="34" charset="0"/>
              </a:rPr>
              <a:t>- </a:t>
            </a:r>
            <a:r>
              <a:rPr lang="en-US" altLang="en-US" sz="2800" dirty="0" smtClean="0">
                <a:latin typeface="Calibri" pitchFamily="34" charset="0"/>
                <a:cs typeface="Calibri" pitchFamily="34" charset="0"/>
                <a:sym typeface="Calibri" pitchFamily="34" charset="0"/>
              </a:rPr>
              <a:t>deadline for equal consideration</a:t>
            </a:r>
          </a:p>
          <a:p>
            <a:pPr marL="914400" lvl="1" indent="-381000" eaLnBrk="1" hangingPunct="1">
              <a:lnSpc>
                <a:spcPct val="100000"/>
              </a:lnSpc>
              <a:spcBef>
                <a:spcPct val="0"/>
              </a:spcBef>
              <a:spcAft>
                <a:spcPts val="1000"/>
              </a:spcAft>
              <a:buSzPct val="100000"/>
              <a:buFont typeface="Calibri" pitchFamily="34" charset="0"/>
              <a:buChar char="•"/>
            </a:pPr>
            <a:r>
              <a:rPr lang="en-US" altLang="en-US" sz="2400" dirty="0" smtClean="0">
                <a:latin typeface="Calibri" pitchFamily="34" charset="0"/>
                <a:cs typeface="Calibri" pitchFamily="34" charset="0"/>
                <a:sym typeface="Calibri" pitchFamily="34" charset="0"/>
              </a:rPr>
              <a:t>Also the earliest date that colleges can send offers and earliest date that students can accept offers.</a:t>
            </a:r>
          </a:p>
          <a:p>
            <a:pPr marL="457200" indent="-419100" eaLnBrk="1" hangingPunct="1">
              <a:lnSpc>
                <a:spcPct val="100000"/>
              </a:lnSpc>
              <a:spcBef>
                <a:spcPct val="0"/>
              </a:spcBef>
              <a:spcAft>
                <a:spcPts val="1000"/>
              </a:spcAft>
              <a:buSzPct val="100000"/>
              <a:buFont typeface="Calibri" pitchFamily="34" charset="0"/>
              <a:buChar char="•"/>
            </a:pPr>
            <a:r>
              <a:rPr lang="en-US" altLang="en-US" sz="3000" b="1" dirty="0" smtClean="0">
                <a:latin typeface="Calibri" pitchFamily="34" charset="0"/>
                <a:cs typeface="Calibri" pitchFamily="34" charset="0"/>
                <a:sym typeface="Calibri" pitchFamily="34" charset="0"/>
              </a:rPr>
              <a:t>May 1, 2020 </a:t>
            </a:r>
            <a:r>
              <a:rPr lang="en-US" altLang="en-US" sz="3000" dirty="0" smtClean="0">
                <a:latin typeface="Calibri" pitchFamily="34" charset="0"/>
                <a:cs typeface="Calibri" pitchFamily="34" charset="0"/>
                <a:sym typeface="Calibri" pitchFamily="34" charset="0"/>
              </a:rPr>
              <a:t>- </a:t>
            </a:r>
            <a:r>
              <a:rPr lang="en-US" altLang="en-US" sz="2800" dirty="0" smtClean="0">
                <a:latin typeface="Calibri" pitchFamily="34" charset="0"/>
                <a:cs typeface="Calibri" pitchFamily="34" charset="0"/>
                <a:sym typeface="Calibri" pitchFamily="34" charset="0"/>
              </a:rPr>
              <a:t>offers must be accepted by this date (unless offer is made after May 1)</a:t>
            </a:r>
          </a:p>
          <a:p>
            <a:pPr marL="457200" indent="-419100" eaLnBrk="1" hangingPunct="1">
              <a:lnSpc>
                <a:spcPct val="100000"/>
              </a:lnSpc>
              <a:spcBef>
                <a:spcPct val="0"/>
              </a:spcBef>
              <a:spcAft>
                <a:spcPts val="1000"/>
              </a:spcAft>
              <a:buSzPct val="100000"/>
              <a:buFont typeface="Calibri" pitchFamily="34" charset="0"/>
              <a:buChar char="•"/>
            </a:pPr>
            <a:r>
              <a:rPr lang="en-US" altLang="en-US" sz="3000" b="1" dirty="0" smtClean="0">
                <a:latin typeface="Calibri" pitchFamily="34" charset="0"/>
                <a:cs typeface="Calibri" pitchFamily="34" charset="0"/>
                <a:sym typeface="Calibri" pitchFamily="34" charset="0"/>
              </a:rPr>
              <a:t>Mid-June, 2020 </a:t>
            </a:r>
            <a:r>
              <a:rPr lang="en-US" altLang="en-US" sz="3000" dirty="0" smtClean="0">
                <a:latin typeface="Calibri" pitchFamily="34" charset="0"/>
                <a:cs typeface="Calibri" pitchFamily="34" charset="0"/>
                <a:sym typeface="Calibri" pitchFamily="34" charset="0"/>
              </a:rPr>
              <a:t>- </a:t>
            </a:r>
            <a:r>
              <a:rPr lang="en-US" altLang="en-US" sz="2800" dirty="0" smtClean="0">
                <a:latin typeface="Calibri" pitchFamily="34" charset="0"/>
                <a:cs typeface="Calibri" pitchFamily="34" charset="0"/>
                <a:sym typeface="Calibri" pitchFamily="34" charset="0"/>
              </a:rPr>
              <a:t>deadline to pay the $500 non-refundable tuition deposit to secure your spot in the program you have accepted.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hape 212"/>
          <p:cNvSpPr txBox="1">
            <a:spLocks noChangeArrowheads="1"/>
          </p:cNvSpPr>
          <p:nvPr/>
        </p:nvSpPr>
        <p:spPr bwMode="auto">
          <a:xfrm>
            <a:off x="293688" y="0"/>
            <a:ext cx="848995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pPr eaLnBrk="1" hangingPunct="1"/>
            <a:r>
              <a:rPr lang="en-US" altLang="en-US" sz="4800" b="1">
                <a:latin typeface="Amatic SC" charset="0"/>
                <a:ea typeface="Amatic SC" charset="0"/>
                <a:cs typeface="Amatic SC" charset="0"/>
                <a:sym typeface="Amatic SC" charset="0"/>
              </a:rPr>
              <a:t>Applying to </a:t>
            </a:r>
            <a:r>
              <a:rPr lang="en-US" altLang="en-US" sz="4800" b="1">
                <a:solidFill>
                  <a:srgbClr val="127D1A"/>
                </a:solidFill>
                <a:latin typeface="Amatic SC" charset="0"/>
                <a:ea typeface="Amatic SC" charset="0"/>
                <a:cs typeface="Amatic SC" charset="0"/>
                <a:sym typeface="Amatic SC" charset="0"/>
              </a:rPr>
              <a:t>Ontario Universities</a:t>
            </a:r>
          </a:p>
        </p:txBody>
      </p:sp>
      <p:pic>
        <p:nvPicPr>
          <p:cNvPr id="256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74725"/>
            <a:ext cx="7181850" cy="366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Shape 215"/>
          <p:cNvSpPr>
            <a:spLocks noChangeArrowheads="1"/>
          </p:cNvSpPr>
          <p:nvPr/>
        </p:nvSpPr>
        <p:spPr bwMode="auto">
          <a:xfrm>
            <a:off x="6718300" y="168275"/>
            <a:ext cx="2149475" cy="1949450"/>
          </a:xfrm>
          <a:prstGeom prst="wedgeRectCallout">
            <a:avLst>
              <a:gd name="adj1" fmla="val -19315"/>
              <a:gd name="adj2" fmla="val 50000"/>
            </a:avLst>
          </a:prstGeom>
          <a:solidFill>
            <a:srgbClr val="FFFF00"/>
          </a:solidFill>
          <a:ln w="25400" cap="rnd">
            <a:solidFill>
              <a:srgbClr val="385D8A"/>
            </a:solidFill>
            <a:miter lim="800000"/>
            <a:headEnd/>
            <a:tailEnd/>
          </a:ln>
        </p:spPr>
        <p:txBody>
          <a:bodyPr lIns="75425" tIns="37700" rIns="75425" bIns="37700" anchor="ct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pPr algn="ctr" eaLnBrk="1" hangingPunct="1">
              <a:buClr>
                <a:srgbClr val="FFFFFF"/>
              </a:buClr>
              <a:buSzPct val="25000"/>
              <a:buFont typeface="Arial" pitchFamily="34" charset="0"/>
              <a:buNone/>
            </a:pPr>
            <a:r>
              <a:rPr lang="en-US" altLang="en-US" sz="2100">
                <a:solidFill>
                  <a:srgbClr val="0000FF"/>
                </a:solidFill>
                <a:latin typeface="Arial" pitchFamily="34" charset="0"/>
                <a:cs typeface="Arial" pitchFamily="34" charset="0"/>
                <a:sym typeface="Arial" pitchFamily="34" charset="0"/>
              </a:rPr>
              <a:t>For </a:t>
            </a:r>
            <a:r>
              <a:rPr lang="en-US" altLang="en-US" sz="2100" b="1">
                <a:solidFill>
                  <a:srgbClr val="0000FF"/>
                </a:solidFill>
                <a:latin typeface="Arial" pitchFamily="34" charset="0"/>
                <a:cs typeface="Arial" pitchFamily="34" charset="0"/>
                <a:sym typeface="Arial" pitchFamily="34" charset="0"/>
              </a:rPr>
              <a:t>out-of- province/ country </a:t>
            </a:r>
            <a:r>
              <a:rPr lang="en-US" altLang="en-US" sz="2100">
                <a:solidFill>
                  <a:srgbClr val="0000FF"/>
                </a:solidFill>
              </a:rPr>
              <a:t>universities</a:t>
            </a:r>
            <a:r>
              <a:rPr lang="en-US" altLang="en-US" sz="2100">
                <a:solidFill>
                  <a:srgbClr val="0000FF"/>
                </a:solidFill>
                <a:latin typeface="Arial" pitchFamily="34" charset="0"/>
                <a:cs typeface="Arial" pitchFamily="34" charset="0"/>
                <a:sym typeface="Arial" pitchFamily="34" charset="0"/>
              </a:rPr>
              <a:t>, apply directly to the institution.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hape 69"/>
          <p:cNvSpPr>
            <a:spLocks noGrp="1"/>
          </p:cNvSpPr>
          <p:nvPr>
            <p:ph type="title"/>
          </p:nvPr>
        </p:nvSpPr>
        <p:spPr>
          <a:xfrm>
            <a:off x="457200" y="155575"/>
            <a:ext cx="8229600" cy="1779588"/>
          </a:xfrm>
        </p:spPr>
        <p:txBody>
          <a:bodyPr/>
          <a:lstStyle/>
          <a:p>
            <a:pPr algn="ctr" eaLnBrk="1" hangingPunct="1">
              <a:spcBef>
                <a:spcPct val="0"/>
              </a:spcBef>
            </a:pPr>
            <a:r>
              <a:rPr lang="en-US" altLang="en-US" sz="4800" smtClean="0"/>
              <a:t>Congratulations! </a:t>
            </a:r>
            <a:br>
              <a:rPr lang="en-US" altLang="en-US" sz="4800" smtClean="0"/>
            </a:br>
            <a:r>
              <a:rPr lang="en-US" altLang="en-US" sz="4800" smtClean="0"/>
              <a:t>You’re almost at the finish line!</a:t>
            </a:r>
          </a:p>
        </p:txBody>
      </p:sp>
      <p:pic>
        <p:nvPicPr>
          <p:cNvPr id="9219" name="Shape 70" descr="Directory, Forward, Step,"/>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4949" y="2005013"/>
            <a:ext cx="3502025"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hape 22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endParaRPr lang="en-CA" altLang="en-US" smtClean="0">
              <a:solidFill>
                <a:schemeClr val="accent1"/>
              </a:solidFill>
            </a:endParaRPr>
          </a:p>
        </p:txBody>
      </p:sp>
      <p:pic>
        <p:nvPicPr>
          <p:cNvPr id="2662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825" y="392113"/>
            <a:ext cx="7581900"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Shape 233"/>
          <p:cNvSpPr txBox="1">
            <a:spLocks noGrp="1"/>
          </p:cNvSpPr>
          <p:nvPr>
            <p:ph type="title"/>
          </p:nvPr>
        </p:nvSpPr>
        <p:spPr>
          <a:xfrm>
            <a:off x="1508325" y="747500"/>
            <a:ext cx="5827800" cy="3538500"/>
          </a:xfrm>
          <a:ln>
            <a:miter lim="800000"/>
            <a:headEnd/>
            <a:tailEnd/>
          </a:ln>
          <a:extLst/>
        </p:spPr>
        <p:txBody>
          <a:bodyPr rtlCol="0">
            <a:noAutofit/>
          </a:bodyPr>
          <a:lstStyle/>
          <a:p>
            <a:pPr eaLnBrk="1" fontAlgn="auto" hangingPunct="1">
              <a:spcAft>
                <a:spcPts val="0"/>
              </a:spcAft>
              <a:defRPr/>
            </a:pPr>
            <a:r>
              <a:rPr lang="en" sz="3000" dirty="0">
                <a:solidFill>
                  <a:srgbClr val="000000"/>
                </a:solidFill>
                <a:latin typeface="Arial"/>
                <a:ea typeface="Arial"/>
                <a:cs typeface="Arial"/>
                <a:sym typeface="Arial"/>
              </a:rPr>
              <a:t>101 Application: </a:t>
            </a:r>
            <a:r>
              <a:rPr lang="en" sz="3600" i="1" dirty="0">
                <a:solidFill>
                  <a:srgbClr val="000000"/>
                </a:solidFill>
                <a:latin typeface="Shadows Into Light"/>
                <a:ea typeface="Shadows Into Light"/>
                <a:cs typeface="Shadows Into Light"/>
                <a:sym typeface="Shadows Into Light"/>
              </a:rPr>
              <a:t>How-to Videos</a:t>
            </a:r>
          </a:p>
          <a:p>
            <a:pPr eaLnBrk="1" fontAlgn="auto" hangingPunct="1">
              <a:spcAft>
                <a:spcPts val="0"/>
              </a:spcAft>
              <a:defRPr/>
            </a:pPr>
            <a:r>
              <a:rPr lang="en-CA" sz="2400" dirty="0">
                <a:solidFill>
                  <a:srgbClr val="0000FF"/>
                </a:solidFill>
                <a:latin typeface="Calibri"/>
                <a:ea typeface="Calibri"/>
                <a:cs typeface="Calibri"/>
                <a:sym typeface="Calibri"/>
              </a:rPr>
              <a:t>https://www.ouac.on.ca/101-tutorials</a:t>
            </a:r>
            <a:r>
              <a:rPr lang="en-CA" sz="2400" dirty="0" smtClean="0">
                <a:solidFill>
                  <a:srgbClr val="0000FF"/>
                </a:solidFill>
                <a:latin typeface="Calibri"/>
                <a:ea typeface="Calibri"/>
                <a:cs typeface="Calibri"/>
                <a:sym typeface="Calibri"/>
              </a:rPr>
              <a:t>/</a:t>
            </a:r>
            <a:br>
              <a:rPr lang="en-CA" sz="2400" dirty="0" smtClean="0">
                <a:solidFill>
                  <a:srgbClr val="0000FF"/>
                </a:solidFill>
                <a:latin typeface="Calibri"/>
                <a:ea typeface="Calibri"/>
                <a:cs typeface="Calibri"/>
                <a:sym typeface="Calibri"/>
              </a:rPr>
            </a:br>
            <a:endParaRPr sz="2400" dirty="0">
              <a:solidFill>
                <a:srgbClr val="0000FF"/>
              </a:solidFill>
              <a:latin typeface="Calibri"/>
              <a:ea typeface="Calibri"/>
              <a:cs typeface="Calibri"/>
              <a:sym typeface="Calibri"/>
            </a:endParaRPr>
          </a:p>
          <a:p>
            <a:pPr marL="457200" indent="-336550" algn="l" eaLnBrk="1" fontAlgn="auto" hangingPunct="1">
              <a:lnSpc>
                <a:spcPct val="110000"/>
              </a:lnSpc>
              <a:spcAft>
                <a:spcPts val="1000"/>
              </a:spcAft>
              <a:buClr>
                <a:srgbClr val="474747"/>
              </a:buClr>
              <a:buFont typeface="Arial"/>
              <a:buChar char="●"/>
              <a:defRPr/>
            </a:pPr>
            <a:r>
              <a:rPr lang="en" sz="1700" dirty="0">
                <a:solidFill>
                  <a:srgbClr val="474747"/>
                </a:solidFill>
                <a:highlight>
                  <a:srgbClr val="FFFFFF"/>
                </a:highlight>
                <a:latin typeface="Arial"/>
                <a:ea typeface="Arial"/>
                <a:cs typeface="Arial"/>
                <a:sym typeface="Arial"/>
              </a:rPr>
              <a:t>Apply Online (How to apply to university using the 101 online application)</a:t>
            </a:r>
          </a:p>
          <a:p>
            <a:pPr marL="457200" indent="-336550" algn="l" eaLnBrk="1" fontAlgn="auto" hangingPunct="1">
              <a:lnSpc>
                <a:spcPct val="110000"/>
              </a:lnSpc>
              <a:spcAft>
                <a:spcPts val="1000"/>
              </a:spcAft>
              <a:buClr>
                <a:srgbClr val="474747"/>
              </a:buClr>
              <a:buFont typeface="Arial"/>
              <a:buChar char="●"/>
              <a:defRPr/>
            </a:pPr>
            <a:r>
              <a:rPr lang="en" sz="1700" dirty="0">
                <a:solidFill>
                  <a:srgbClr val="474747"/>
                </a:solidFill>
                <a:highlight>
                  <a:srgbClr val="FFFFFF"/>
                </a:highlight>
                <a:latin typeface="Arial"/>
                <a:ea typeface="Arial"/>
                <a:cs typeface="Arial"/>
                <a:sym typeface="Arial"/>
              </a:rPr>
              <a:t>Review and Change Your 101 Online </a:t>
            </a:r>
            <a:r>
              <a:rPr lang="en" sz="1700" dirty="0" smtClean="0">
                <a:solidFill>
                  <a:srgbClr val="474747"/>
                </a:solidFill>
                <a:highlight>
                  <a:srgbClr val="FFFFFF"/>
                </a:highlight>
                <a:latin typeface="Arial"/>
                <a:ea typeface="Arial"/>
                <a:cs typeface="Arial"/>
                <a:sym typeface="Arial"/>
              </a:rPr>
              <a:t>Application</a:t>
            </a:r>
            <a:endParaRPr lang="en" sz="1700" dirty="0">
              <a:solidFill>
                <a:srgbClr val="474747"/>
              </a:solidFill>
              <a:highlight>
                <a:srgbClr val="FFFFFF"/>
              </a:highlight>
              <a:latin typeface="Arial"/>
              <a:ea typeface="Arial"/>
              <a:cs typeface="Arial"/>
              <a:sym typeface="Arial"/>
            </a:endParaRPr>
          </a:p>
          <a:p>
            <a:pPr marL="457200" indent="-336550" algn="l" eaLnBrk="1" fontAlgn="auto" hangingPunct="1">
              <a:lnSpc>
                <a:spcPct val="110000"/>
              </a:lnSpc>
              <a:spcAft>
                <a:spcPts val="1000"/>
              </a:spcAft>
              <a:buClr>
                <a:srgbClr val="474747"/>
              </a:buClr>
              <a:buFont typeface="Arial"/>
              <a:buChar char="●"/>
              <a:defRPr/>
            </a:pPr>
            <a:r>
              <a:rPr lang="en" sz="1700" dirty="0">
                <a:solidFill>
                  <a:srgbClr val="474747"/>
                </a:solidFill>
                <a:highlight>
                  <a:srgbClr val="FFFFFF"/>
                </a:highlight>
                <a:latin typeface="Arial"/>
                <a:ea typeface="Arial"/>
                <a:cs typeface="Arial"/>
                <a:sym typeface="Arial"/>
              </a:rPr>
              <a:t>Responding to Offers of Admission (OUAC</a:t>
            </a:r>
            <a:r>
              <a:rPr lang="en" sz="1700" dirty="0" smtClean="0">
                <a:solidFill>
                  <a:srgbClr val="474747"/>
                </a:solidFill>
                <a:highlight>
                  <a:srgbClr val="FFFFFF"/>
                </a:highlight>
                <a:latin typeface="Arial"/>
                <a:ea typeface="Arial"/>
                <a:cs typeface="Arial"/>
                <a:sym typeface="Arial"/>
              </a:rPr>
              <a:t>)</a:t>
            </a:r>
            <a:br>
              <a:rPr lang="en" sz="1700" dirty="0" smtClean="0">
                <a:solidFill>
                  <a:srgbClr val="474747"/>
                </a:solidFill>
                <a:highlight>
                  <a:srgbClr val="FFFFFF"/>
                </a:highlight>
                <a:latin typeface="Arial"/>
                <a:ea typeface="Arial"/>
                <a:cs typeface="Arial"/>
                <a:sym typeface="Arial"/>
              </a:rPr>
            </a:br>
            <a:r>
              <a:rPr lang="en" sz="1700" dirty="0" smtClean="0">
                <a:solidFill>
                  <a:srgbClr val="474747"/>
                </a:solidFill>
                <a:highlight>
                  <a:srgbClr val="FFFFFF"/>
                </a:highlight>
                <a:latin typeface="Arial"/>
                <a:ea typeface="Arial"/>
                <a:cs typeface="Arial"/>
                <a:sym typeface="Arial"/>
              </a:rPr>
              <a:t/>
            </a:r>
            <a:br>
              <a:rPr lang="en" sz="1700" dirty="0" smtClean="0">
                <a:solidFill>
                  <a:srgbClr val="474747"/>
                </a:solidFill>
                <a:highlight>
                  <a:srgbClr val="FFFFFF"/>
                </a:highlight>
                <a:latin typeface="Arial"/>
                <a:ea typeface="Arial"/>
                <a:cs typeface="Arial"/>
                <a:sym typeface="Arial"/>
              </a:rPr>
            </a:br>
            <a:r>
              <a:rPr lang="en" sz="1700" dirty="0" smtClean="0">
                <a:solidFill>
                  <a:srgbClr val="474747"/>
                </a:solidFill>
                <a:highlight>
                  <a:srgbClr val="FFFFFF"/>
                </a:highlight>
                <a:latin typeface="Arial"/>
                <a:ea typeface="Arial"/>
                <a:cs typeface="Arial"/>
                <a:sym typeface="Arial"/>
              </a:rPr>
              <a:t>(Also, video for students intending to apply to OSAP)</a:t>
            </a:r>
            <a:br>
              <a:rPr lang="en" sz="1700" dirty="0" smtClean="0">
                <a:solidFill>
                  <a:srgbClr val="474747"/>
                </a:solidFill>
                <a:highlight>
                  <a:srgbClr val="FFFFFF"/>
                </a:highlight>
                <a:latin typeface="Arial"/>
                <a:ea typeface="Arial"/>
                <a:cs typeface="Arial"/>
                <a:sym typeface="Arial"/>
              </a:rPr>
            </a:br>
            <a:r>
              <a:rPr lang="en" sz="1700" dirty="0" smtClean="0">
                <a:solidFill>
                  <a:srgbClr val="474747"/>
                </a:solidFill>
                <a:highlight>
                  <a:srgbClr val="FFFFFF"/>
                </a:highlight>
                <a:latin typeface="Arial"/>
                <a:ea typeface="Arial"/>
                <a:cs typeface="Arial"/>
                <a:sym typeface="Arial"/>
              </a:rPr>
              <a:t/>
            </a:r>
            <a:br>
              <a:rPr lang="en" sz="1700" dirty="0" smtClean="0">
                <a:solidFill>
                  <a:srgbClr val="474747"/>
                </a:solidFill>
                <a:highlight>
                  <a:srgbClr val="FFFFFF"/>
                </a:highlight>
                <a:latin typeface="Arial"/>
                <a:ea typeface="Arial"/>
                <a:cs typeface="Arial"/>
                <a:sym typeface="Arial"/>
              </a:rPr>
            </a:br>
            <a:r>
              <a:rPr lang="en" sz="1700" dirty="0" smtClean="0">
                <a:solidFill>
                  <a:srgbClr val="474747"/>
                </a:solidFill>
                <a:highlight>
                  <a:srgbClr val="FFFFFF"/>
                </a:highlight>
                <a:latin typeface="Arial"/>
                <a:ea typeface="Arial"/>
                <a:cs typeface="Arial"/>
                <a:sym typeface="Arial"/>
              </a:rPr>
              <a:t/>
            </a:r>
            <a:br>
              <a:rPr lang="en" sz="1700" dirty="0" smtClean="0">
                <a:solidFill>
                  <a:srgbClr val="474747"/>
                </a:solidFill>
                <a:highlight>
                  <a:srgbClr val="FFFFFF"/>
                </a:highlight>
                <a:latin typeface="Arial"/>
                <a:ea typeface="Arial"/>
                <a:cs typeface="Arial"/>
                <a:sym typeface="Arial"/>
              </a:rPr>
            </a:br>
            <a:endParaRPr lang="en" sz="1700" dirty="0">
              <a:solidFill>
                <a:srgbClr val="474747"/>
              </a:solidFill>
              <a:highlight>
                <a:srgbClr val="FFFFFF"/>
              </a:highlight>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hape 240"/>
          <p:cNvSpPr>
            <a:spLocks noGrp="1"/>
          </p:cNvSpPr>
          <p:nvPr>
            <p:ph type="title"/>
          </p:nvPr>
        </p:nvSpPr>
        <p:spPr>
          <a:xfrm>
            <a:off x="182563" y="155575"/>
            <a:ext cx="8834437" cy="687388"/>
          </a:xfrm>
        </p:spPr>
        <p:txBody>
          <a:bodyPr/>
          <a:lstStyle/>
          <a:p>
            <a:pPr eaLnBrk="1" hangingPunct="1">
              <a:spcBef>
                <a:spcPct val="0"/>
              </a:spcBef>
            </a:pPr>
            <a:r>
              <a:rPr lang="en-US" altLang="en-US" sz="4800" b="1" smtClean="0">
                <a:solidFill>
                  <a:srgbClr val="127D1A"/>
                </a:solidFill>
              </a:rPr>
              <a:t>ON Universities:</a:t>
            </a:r>
            <a:r>
              <a:rPr lang="en-US" altLang="en-US" sz="4800" b="1" smtClean="0"/>
              <a:t> </a:t>
            </a:r>
            <a:r>
              <a:rPr lang="en-US" altLang="en-US" sz="3200" i="1" smtClean="0"/>
              <a:t>What You Need to Apply</a:t>
            </a:r>
            <a:endParaRPr lang="en-US" altLang="en-US" sz="4800" i="1" smtClean="0"/>
          </a:p>
        </p:txBody>
      </p:sp>
      <p:sp>
        <p:nvSpPr>
          <p:cNvPr id="28675" name="Shape 239"/>
          <p:cNvSpPr>
            <a:spLocks noGrp="1"/>
          </p:cNvSpPr>
          <p:nvPr>
            <p:ph type="body" idx="1"/>
          </p:nvPr>
        </p:nvSpPr>
        <p:spPr>
          <a:xfrm>
            <a:off x="257175" y="1058863"/>
            <a:ext cx="8832850" cy="3913187"/>
          </a:xfrm>
        </p:spPr>
        <p:txBody>
          <a:bodyPr/>
          <a:lstStyle/>
          <a:p>
            <a:pPr marL="457200" indent="-381000" eaLnBrk="1" hangingPunct="1">
              <a:lnSpc>
                <a:spcPct val="100000"/>
              </a:lnSpc>
              <a:spcBef>
                <a:spcPct val="0"/>
              </a:spcBef>
              <a:spcAft>
                <a:spcPts val="1000"/>
              </a:spcAft>
              <a:buSzPct val="100000"/>
              <a:buFont typeface="Calibri" pitchFamily="34" charset="0"/>
              <a:buChar char="•"/>
            </a:pPr>
            <a:r>
              <a:rPr lang="en-US" altLang="en-US" sz="2400" b="1" u="sng" dirty="0" smtClean="0">
                <a:solidFill>
                  <a:srgbClr val="CC0000"/>
                </a:solidFill>
                <a:latin typeface="Calibri" pitchFamily="34" charset="0"/>
                <a:cs typeface="Calibri" pitchFamily="34" charset="0"/>
                <a:sym typeface="Calibri" pitchFamily="34" charset="0"/>
                <a:hlinkClick r:id="rId3"/>
              </a:rPr>
              <a:t>www.ouac.on.ca</a:t>
            </a:r>
            <a:r>
              <a:rPr lang="en-US" altLang="en-US" sz="2400" dirty="0" smtClean="0">
                <a:solidFill>
                  <a:srgbClr val="CC0000"/>
                </a:solidFill>
                <a:latin typeface="Calibri" pitchFamily="34" charset="0"/>
                <a:cs typeface="Calibri" pitchFamily="34" charset="0"/>
                <a:sym typeface="Calibri" pitchFamily="34" charset="0"/>
              </a:rPr>
              <a:t> </a:t>
            </a:r>
            <a:r>
              <a:rPr lang="en-US" altLang="en-US" sz="2400" dirty="0" smtClean="0">
                <a:latin typeface="Calibri" pitchFamily="34" charset="0"/>
                <a:cs typeface="Calibri" pitchFamily="34" charset="0"/>
                <a:sym typeface="Calibri" pitchFamily="34" charset="0"/>
              </a:rPr>
              <a:t>- OUAC 101 (application)</a:t>
            </a:r>
          </a:p>
          <a:p>
            <a:pPr marL="457200" indent="-381000" eaLnBrk="1" hangingPunct="1">
              <a:lnSpc>
                <a:spcPct val="100000"/>
              </a:lnSpc>
              <a:spcBef>
                <a:spcPct val="0"/>
              </a:spcBef>
              <a:spcAft>
                <a:spcPts val="1000"/>
              </a:spcAft>
              <a:buSzPct val="100000"/>
              <a:buFont typeface="Calibri" pitchFamily="34" charset="0"/>
              <a:buChar char="•"/>
            </a:pPr>
            <a:r>
              <a:rPr lang="en-US" altLang="en-US" sz="2400" dirty="0" smtClean="0">
                <a:latin typeface="Calibri" pitchFamily="34" charset="0"/>
                <a:cs typeface="Calibri" pitchFamily="34" charset="0"/>
                <a:sym typeface="Calibri" pitchFamily="34" charset="0"/>
              </a:rPr>
              <a:t>Your </a:t>
            </a:r>
            <a:r>
              <a:rPr lang="en-US" altLang="en-US" sz="2400" b="1" dirty="0" smtClean="0">
                <a:latin typeface="Calibri" pitchFamily="34" charset="0"/>
                <a:cs typeface="Calibri" pitchFamily="34" charset="0"/>
                <a:sym typeface="Calibri" pitchFamily="34" charset="0"/>
              </a:rPr>
              <a:t>PIN </a:t>
            </a:r>
            <a:r>
              <a:rPr lang="en-US" altLang="en-US" sz="2400" dirty="0" smtClean="0">
                <a:latin typeface="Calibri" pitchFamily="34" charset="0"/>
                <a:cs typeface="Calibri" pitchFamily="34" charset="0"/>
                <a:sym typeface="Calibri" pitchFamily="34" charset="0"/>
              </a:rPr>
              <a:t>(unique access code), </a:t>
            </a:r>
            <a:r>
              <a:rPr lang="en-US" altLang="en-US" sz="2400" b="1" dirty="0" smtClean="0">
                <a:latin typeface="Calibri" pitchFamily="34" charset="0"/>
                <a:cs typeface="Calibri" pitchFamily="34" charset="0"/>
                <a:sym typeface="Calibri" pitchFamily="34" charset="0"/>
              </a:rPr>
              <a:t>school number</a:t>
            </a:r>
            <a:r>
              <a:rPr lang="en-US" altLang="en-US" sz="2400" dirty="0" smtClean="0">
                <a:latin typeface="Calibri" pitchFamily="34" charset="0"/>
                <a:cs typeface="Calibri" pitchFamily="34" charset="0"/>
                <a:sym typeface="Calibri" pitchFamily="34" charset="0"/>
              </a:rPr>
              <a:t>, </a:t>
            </a:r>
            <a:r>
              <a:rPr lang="en-US" altLang="en-US" sz="2400" b="1" dirty="0" smtClean="0">
                <a:latin typeface="Calibri" pitchFamily="34" charset="0"/>
                <a:cs typeface="Calibri" pitchFamily="34" charset="0"/>
                <a:sym typeface="Calibri" pitchFamily="34" charset="0"/>
              </a:rPr>
              <a:t>student number </a:t>
            </a:r>
            <a:r>
              <a:rPr lang="en-US" altLang="en-US" sz="2400" dirty="0" smtClean="0">
                <a:latin typeface="Calibri" pitchFamily="34" charset="0"/>
                <a:cs typeface="Calibri" pitchFamily="34" charset="0"/>
                <a:sym typeface="Calibri" pitchFamily="34" charset="0"/>
              </a:rPr>
              <a:t>from OUAC which you will receive in November - </a:t>
            </a:r>
            <a:r>
              <a:rPr lang="en-US" altLang="en-US" sz="2400" b="1" dirty="0" smtClean="0">
                <a:solidFill>
                  <a:schemeClr val="tx1"/>
                </a:solidFill>
                <a:latin typeface="Calibri" pitchFamily="34" charset="0"/>
                <a:cs typeface="Calibri" pitchFamily="34" charset="0"/>
                <a:sym typeface="Calibri" pitchFamily="34" charset="0"/>
              </a:rPr>
              <a:t>EMAILED</a:t>
            </a:r>
          </a:p>
          <a:p>
            <a:pPr marL="457200" indent="-381000" eaLnBrk="1" hangingPunct="1">
              <a:lnSpc>
                <a:spcPct val="100000"/>
              </a:lnSpc>
              <a:spcBef>
                <a:spcPct val="0"/>
              </a:spcBef>
              <a:spcAft>
                <a:spcPts val="1000"/>
              </a:spcAft>
              <a:buSzPct val="100000"/>
              <a:buFont typeface="Calibri" pitchFamily="34" charset="0"/>
              <a:buChar char="•"/>
            </a:pPr>
            <a:r>
              <a:rPr lang="en-US" altLang="en-US" sz="2400" dirty="0" smtClean="0">
                <a:latin typeface="Calibri" pitchFamily="34" charset="0"/>
                <a:cs typeface="Calibri" pitchFamily="34" charset="0"/>
                <a:sym typeface="Calibri" pitchFamily="34" charset="0"/>
              </a:rPr>
              <a:t>A valid credit card (online only) </a:t>
            </a:r>
            <a:r>
              <a:rPr lang="en-US" altLang="en-US" sz="2400" b="1" u="sng" dirty="0" smtClean="0">
                <a:latin typeface="Calibri" pitchFamily="34" charset="0"/>
                <a:cs typeface="Calibri" pitchFamily="34" charset="0"/>
                <a:sym typeface="Calibri" pitchFamily="34" charset="0"/>
              </a:rPr>
              <a:t>OR</a:t>
            </a:r>
            <a:r>
              <a:rPr lang="en-US" altLang="en-US" sz="2400" dirty="0" smtClean="0">
                <a:latin typeface="Calibri" pitchFamily="34" charset="0"/>
                <a:cs typeface="Calibri" pitchFamily="34" charset="0"/>
                <a:sym typeface="Calibri" pitchFamily="34" charset="0"/>
              </a:rPr>
              <a:t> online banking.</a:t>
            </a:r>
          </a:p>
          <a:p>
            <a:pPr marL="457200" indent="-381000" eaLnBrk="1" hangingPunct="1">
              <a:lnSpc>
                <a:spcPct val="100000"/>
              </a:lnSpc>
              <a:spcBef>
                <a:spcPct val="0"/>
              </a:spcBef>
              <a:buFont typeface="Corbel" pitchFamily="34" charset="0"/>
              <a:buNone/>
            </a:pPr>
            <a:endParaRPr lang="en-US" altLang="en-US" dirty="0" smtClean="0">
              <a:latin typeface="Calibri" pitchFamily="34" charset="0"/>
              <a:cs typeface="Calibri" pitchFamily="34" charset="0"/>
              <a:sym typeface="Calibri" pitchFamily="34" charset="0"/>
            </a:endParaRPr>
          </a:p>
          <a:p>
            <a:pPr marL="457200" indent="-381000" eaLnBrk="1" hangingPunct="1">
              <a:lnSpc>
                <a:spcPct val="100000"/>
              </a:lnSpc>
              <a:spcBef>
                <a:spcPct val="0"/>
              </a:spcBef>
              <a:buFont typeface="Corbel" pitchFamily="34" charset="0"/>
              <a:buNone/>
            </a:pPr>
            <a:r>
              <a:rPr lang="en-US" altLang="en-US" sz="2400" b="1" dirty="0" smtClean="0">
                <a:solidFill>
                  <a:srgbClr val="0000FF"/>
                </a:solidFill>
                <a:latin typeface="Calibri" pitchFamily="34" charset="0"/>
                <a:cs typeface="Calibri" pitchFamily="34" charset="0"/>
                <a:sym typeface="Calibri" pitchFamily="34" charset="0"/>
              </a:rPr>
              <a:t>Cost: </a:t>
            </a:r>
            <a:r>
              <a:rPr lang="en-US" altLang="en-US" sz="2400" b="1" dirty="0" smtClean="0">
                <a:latin typeface="Calibri" pitchFamily="34" charset="0"/>
                <a:cs typeface="Calibri" pitchFamily="34" charset="0"/>
                <a:sym typeface="Calibri" pitchFamily="34" charset="0"/>
              </a:rPr>
              <a:t>$150 </a:t>
            </a:r>
            <a:r>
              <a:rPr lang="en-US" altLang="en-US" sz="2400" dirty="0" smtClean="0">
                <a:latin typeface="Calibri" pitchFamily="34" charset="0"/>
                <a:cs typeface="Calibri" pitchFamily="34" charset="0"/>
                <a:sym typeface="Calibri" pitchFamily="34" charset="0"/>
              </a:rPr>
              <a:t>application fee for 3 university programs (no more than 3 at one university), $50 for each additional program</a:t>
            </a:r>
          </a:p>
          <a:p>
            <a:pPr marL="457200" indent="-381000" eaLnBrk="1" hangingPunct="1">
              <a:lnSpc>
                <a:spcPct val="100000"/>
              </a:lnSpc>
              <a:spcBef>
                <a:spcPct val="0"/>
              </a:spcBef>
              <a:buFont typeface="Corbel" pitchFamily="34" charset="0"/>
              <a:buNone/>
            </a:pPr>
            <a:r>
              <a:rPr lang="en-US" altLang="en-US" sz="2400" b="1" i="1" dirty="0" smtClean="0">
                <a:solidFill>
                  <a:srgbClr val="0000FF"/>
                </a:solidFill>
                <a:latin typeface="Calibri" pitchFamily="34" charset="0"/>
                <a:cs typeface="Calibri" pitchFamily="34" charset="0"/>
                <a:sym typeface="Calibri" pitchFamily="34" charset="0"/>
              </a:rPr>
              <a:t>New as of 2016:</a:t>
            </a:r>
            <a:r>
              <a:rPr lang="en-US" altLang="en-US" sz="2400" dirty="0" smtClean="0">
                <a:latin typeface="Calibri" pitchFamily="34" charset="0"/>
                <a:cs typeface="Calibri" pitchFamily="34" charset="0"/>
                <a:sym typeface="Calibri" pitchFamily="34" charset="0"/>
              </a:rPr>
              <a:t> any program changes after application submitted is $50 (except if within same university)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hape 245"/>
          <p:cNvSpPr>
            <a:spLocks noGrp="1"/>
          </p:cNvSpPr>
          <p:nvPr>
            <p:ph type="title"/>
          </p:nvPr>
        </p:nvSpPr>
        <p:spPr>
          <a:xfrm>
            <a:off x="457200" y="155575"/>
            <a:ext cx="8229600" cy="760413"/>
          </a:xfrm>
        </p:spPr>
        <p:txBody>
          <a:bodyPr/>
          <a:lstStyle/>
          <a:p>
            <a:pPr eaLnBrk="1" hangingPunct="1">
              <a:spcBef>
                <a:spcPct val="0"/>
              </a:spcBef>
            </a:pPr>
            <a:r>
              <a:rPr lang="en-US" altLang="en-US" sz="4000" b="1" smtClean="0">
                <a:solidFill>
                  <a:srgbClr val="127D1A"/>
                </a:solidFill>
              </a:rPr>
              <a:t>Ontario Universities:</a:t>
            </a:r>
            <a:r>
              <a:rPr lang="en-US" altLang="en-US" sz="4000" b="1" smtClean="0"/>
              <a:t> Key Dates</a:t>
            </a:r>
          </a:p>
        </p:txBody>
      </p:sp>
      <p:sp>
        <p:nvSpPr>
          <p:cNvPr id="29699" name="Shape 246"/>
          <p:cNvSpPr>
            <a:spLocks noGrp="1"/>
          </p:cNvSpPr>
          <p:nvPr>
            <p:ph type="body" idx="1"/>
          </p:nvPr>
        </p:nvSpPr>
        <p:spPr>
          <a:xfrm>
            <a:off x="400050" y="1076325"/>
            <a:ext cx="8474075" cy="3678238"/>
          </a:xfrm>
        </p:spPr>
        <p:txBody>
          <a:bodyPr/>
          <a:lstStyle/>
          <a:p>
            <a:pPr marL="457200" indent="-228600" eaLnBrk="1" hangingPunct="1">
              <a:lnSpc>
                <a:spcPct val="100000"/>
              </a:lnSpc>
              <a:spcBef>
                <a:spcPct val="0"/>
              </a:spcBef>
            </a:pPr>
            <a:r>
              <a:rPr lang="en-US" altLang="en-US" sz="3000" b="1" dirty="0" smtClean="0">
                <a:latin typeface="Calibri" pitchFamily="34" charset="0"/>
                <a:cs typeface="Calibri" pitchFamily="34" charset="0"/>
                <a:sym typeface="Calibri" pitchFamily="34" charset="0"/>
              </a:rPr>
              <a:t>January 15, 2021 </a:t>
            </a:r>
            <a:r>
              <a:rPr lang="en-US" altLang="en-US" sz="3000" dirty="0" smtClean="0">
                <a:latin typeface="Calibri" pitchFamily="34" charset="0"/>
                <a:cs typeface="Calibri" pitchFamily="34" charset="0"/>
                <a:sym typeface="Calibri" pitchFamily="34" charset="0"/>
              </a:rPr>
              <a:t>- deadline for applications to OUAC</a:t>
            </a:r>
            <a:r>
              <a:rPr lang="en-US" altLang="en-US" dirty="0" smtClean="0">
                <a:latin typeface="Calibri" pitchFamily="34" charset="0"/>
                <a:cs typeface="Calibri" pitchFamily="34" charset="0"/>
                <a:sym typeface="Calibri" pitchFamily="34" charset="0"/>
              </a:rPr>
              <a:t> </a:t>
            </a:r>
          </a:p>
          <a:p>
            <a:pPr marL="457200" indent="-228600" eaLnBrk="1" hangingPunct="1">
              <a:lnSpc>
                <a:spcPct val="100000"/>
              </a:lnSpc>
              <a:spcBef>
                <a:spcPct val="0"/>
              </a:spcBef>
              <a:buFont typeface="Corbel" pitchFamily="34" charset="0"/>
              <a:buNone/>
            </a:pPr>
            <a:r>
              <a:rPr lang="en-US" altLang="en-US" i="1" dirty="0" smtClean="0">
                <a:latin typeface="Calibri" pitchFamily="34" charset="0"/>
                <a:cs typeface="Calibri" pitchFamily="34" charset="0"/>
                <a:sym typeface="Calibri" pitchFamily="34" charset="0"/>
              </a:rPr>
              <a:t>Note: OUAC website will not be supported between Christmas &amp; New Year’s</a:t>
            </a:r>
          </a:p>
          <a:p>
            <a:pPr marL="914400" lvl="1" indent="-355600" eaLnBrk="1" hangingPunct="1">
              <a:lnSpc>
                <a:spcPct val="100000"/>
              </a:lnSpc>
              <a:spcBef>
                <a:spcPct val="0"/>
              </a:spcBef>
              <a:spcAft>
                <a:spcPts val="1000"/>
              </a:spcAft>
              <a:buSzPct val="100000"/>
              <a:buFont typeface="Calibri" pitchFamily="34" charset="0"/>
              <a:buChar char="•"/>
            </a:pPr>
            <a:r>
              <a:rPr lang="en-US" altLang="en-US" sz="2000" dirty="0" smtClean="0">
                <a:latin typeface="Calibri" pitchFamily="34" charset="0"/>
                <a:cs typeface="Calibri" pitchFamily="34" charset="0"/>
                <a:sym typeface="Calibri" pitchFamily="34" charset="0"/>
              </a:rPr>
              <a:t>Record your 11-digit </a:t>
            </a:r>
            <a:r>
              <a:rPr lang="en-US" altLang="en-US" sz="2000" b="1" dirty="0" smtClean="0">
                <a:solidFill>
                  <a:srgbClr val="CC0000"/>
                </a:solidFill>
                <a:latin typeface="Calibri" pitchFamily="34" charset="0"/>
                <a:cs typeface="Calibri" pitchFamily="34" charset="0"/>
                <a:sym typeface="Calibri" pitchFamily="34" charset="0"/>
              </a:rPr>
              <a:t>OUAC Reference Number</a:t>
            </a:r>
            <a:r>
              <a:rPr lang="en-US" altLang="en-US" sz="2000" b="1" dirty="0" smtClean="0">
                <a:solidFill>
                  <a:srgbClr val="666666"/>
                </a:solidFill>
                <a:latin typeface="Calibri" pitchFamily="34" charset="0"/>
                <a:cs typeface="Calibri" pitchFamily="34" charset="0"/>
                <a:sym typeface="Calibri" pitchFamily="34" charset="0"/>
              </a:rPr>
              <a:t> (</a:t>
            </a:r>
            <a:r>
              <a:rPr lang="en-US" altLang="en-US" sz="2000" b="1" dirty="0" smtClean="0">
                <a:solidFill>
                  <a:srgbClr val="666666"/>
                </a:solidFill>
                <a:latin typeface="Calibri" pitchFamily="34" charset="0"/>
                <a:cs typeface="Calibri" pitchFamily="34" charset="0"/>
                <a:sym typeface="Calibri" pitchFamily="34" charset="0"/>
              </a:rPr>
              <a:t>2020-XXXXXX</a:t>
            </a:r>
            <a:r>
              <a:rPr lang="en-US" altLang="en-US" sz="2000" b="1" dirty="0" smtClean="0">
                <a:solidFill>
                  <a:srgbClr val="666666"/>
                </a:solidFill>
                <a:latin typeface="Calibri" pitchFamily="34" charset="0"/>
                <a:cs typeface="Calibri" pitchFamily="34" charset="0"/>
                <a:sym typeface="Calibri" pitchFamily="34" charset="0"/>
              </a:rPr>
              <a:t>)</a:t>
            </a:r>
            <a:r>
              <a:rPr lang="en-US" altLang="en-US" sz="2000" dirty="0" smtClean="0">
                <a:solidFill>
                  <a:srgbClr val="666666"/>
                </a:solidFill>
                <a:latin typeface="Calibri" pitchFamily="34" charset="0"/>
                <a:cs typeface="Calibri" pitchFamily="34" charset="0"/>
                <a:sym typeface="Calibri" pitchFamily="34" charset="0"/>
              </a:rPr>
              <a:t> → you will receive this immediately after you have applied.</a:t>
            </a:r>
          </a:p>
          <a:p>
            <a:pPr marL="914400" lvl="1" indent="-355600" eaLnBrk="1" hangingPunct="1">
              <a:lnSpc>
                <a:spcPct val="100000"/>
              </a:lnSpc>
              <a:spcBef>
                <a:spcPct val="0"/>
              </a:spcBef>
              <a:spcAft>
                <a:spcPts val="1000"/>
              </a:spcAft>
              <a:buClr>
                <a:srgbClr val="666666"/>
              </a:buClr>
              <a:buSzPct val="100000"/>
              <a:buFont typeface="Calibri" pitchFamily="34" charset="0"/>
              <a:buChar char="•"/>
            </a:pPr>
            <a:r>
              <a:rPr lang="en-US" altLang="en-US" sz="2000" dirty="0" smtClean="0">
                <a:solidFill>
                  <a:srgbClr val="666666"/>
                </a:solidFill>
                <a:latin typeface="Calibri" pitchFamily="34" charset="0"/>
                <a:cs typeface="Calibri" pitchFamily="34" charset="0"/>
                <a:sym typeface="Calibri" pitchFamily="34" charset="0"/>
              </a:rPr>
              <a:t>You will need this number to login and accept offers.</a:t>
            </a:r>
          </a:p>
          <a:p>
            <a:pPr marL="457200" indent="-228600" eaLnBrk="1" hangingPunct="1">
              <a:lnSpc>
                <a:spcPct val="100000"/>
              </a:lnSpc>
              <a:spcBef>
                <a:spcPct val="0"/>
              </a:spcBef>
              <a:spcAft>
                <a:spcPts val="1000"/>
              </a:spcAft>
              <a:buSzPct val="100000"/>
              <a:buFont typeface="Calibri" pitchFamily="34" charset="0"/>
              <a:buChar char="•"/>
            </a:pPr>
            <a:r>
              <a:rPr lang="en-US" altLang="en-US" sz="2400" b="1" dirty="0" smtClean="0">
                <a:latin typeface="Calibri" pitchFamily="34" charset="0"/>
                <a:cs typeface="Calibri" pitchFamily="34" charset="0"/>
                <a:sym typeface="Calibri" pitchFamily="34" charset="0"/>
              </a:rPr>
              <a:t>OUAC</a:t>
            </a:r>
            <a:r>
              <a:rPr lang="en-US" altLang="en-US" sz="2400" dirty="0" smtClean="0">
                <a:latin typeface="Calibri" pitchFamily="34" charset="0"/>
                <a:cs typeface="Calibri" pitchFamily="34" charset="0"/>
                <a:sym typeface="Calibri" pitchFamily="34" charset="0"/>
              </a:rPr>
              <a:t> will receive an initial mark upload (end of January), </a:t>
            </a:r>
            <a:r>
              <a:rPr lang="en-US" altLang="en-US" sz="2400" u="sng" dirty="0" smtClean="0">
                <a:latin typeface="Calibri" pitchFamily="34" charset="0"/>
                <a:cs typeface="Calibri" pitchFamily="34" charset="0"/>
                <a:sym typeface="Calibri" pitchFamily="34" charset="0"/>
              </a:rPr>
              <a:t>mark update</a:t>
            </a:r>
            <a:r>
              <a:rPr lang="en-US" altLang="en-US" sz="2400" dirty="0" smtClean="0">
                <a:latin typeface="Calibri" pitchFamily="34" charset="0"/>
                <a:cs typeface="Calibri" pitchFamily="34" charset="0"/>
                <a:sym typeface="Calibri" pitchFamily="34" charset="0"/>
              </a:rPr>
              <a:t> (March, May), final </a:t>
            </a:r>
            <a:r>
              <a:rPr lang="en-US" altLang="en-US" sz="2400" u="sng" dirty="0" smtClean="0">
                <a:latin typeface="Calibri" pitchFamily="34" charset="0"/>
                <a:cs typeface="Calibri" pitchFamily="34" charset="0"/>
                <a:sym typeface="Calibri" pitchFamily="34" charset="0"/>
              </a:rPr>
              <a:t>marks</a:t>
            </a:r>
            <a:r>
              <a:rPr lang="en-US" altLang="en-US" sz="2400" dirty="0" smtClean="0">
                <a:latin typeface="Calibri" pitchFamily="34" charset="0"/>
                <a:cs typeface="Calibri" pitchFamily="34" charset="0"/>
                <a:sym typeface="Calibri" pitchFamily="34" charset="0"/>
              </a:rPr>
              <a:t> (July), summer school and eLearning (Aug).</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hape 252"/>
          <p:cNvSpPr>
            <a:spLocks noGrp="1"/>
          </p:cNvSpPr>
          <p:nvPr>
            <p:ph type="title"/>
          </p:nvPr>
        </p:nvSpPr>
        <p:spPr>
          <a:xfrm>
            <a:off x="457200" y="155575"/>
            <a:ext cx="8229600" cy="760413"/>
          </a:xfrm>
        </p:spPr>
        <p:txBody>
          <a:bodyPr/>
          <a:lstStyle/>
          <a:p>
            <a:pPr eaLnBrk="1" hangingPunct="1">
              <a:spcBef>
                <a:spcPct val="0"/>
              </a:spcBef>
            </a:pPr>
            <a:r>
              <a:rPr lang="en-US" altLang="en-US" sz="4800" b="1" smtClean="0">
                <a:solidFill>
                  <a:srgbClr val="127D1A"/>
                </a:solidFill>
              </a:rPr>
              <a:t>Ontario Universities:</a:t>
            </a:r>
            <a:r>
              <a:rPr lang="en-US" altLang="en-US" sz="4800" b="1" smtClean="0"/>
              <a:t> Key Dates</a:t>
            </a:r>
          </a:p>
        </p:txBody>
      </p:sp>
      <p:sp>
        <p:nvSpPr>
          <p:cNvPr id="251" name="Shape 251"/>
          <p:cNvSpPr txBox="1">
            <a:spLocks noGrp="1"/>
          </p:cNvSpPr>
          <p:nvPr>
            <p:ph type="body" idx="1"/>
          </p:nvPr>
        </p:nvSpPr>
        <p:spPr>
          <a:xfrm>
            <a:off x="457200" y="1489075"/>
            <a:ext cx="8474075" cy="3436938"/>
          </a:xfrm>
        </p:spPr>
        <p:txBody>
          <a:bodyPr rtlCol="0">
            <a:noAutofit/>
          </a:bodyPr>
          <a:lstStyle/>
          <a:p>
            <a:pPr marL="457200" indent="-419100" eaLnBrk="1" fontAlgn="auto" hangingPunct="1">
              <a:spcAft>
                <a:spcPts val="0"/>
              </a:spcAft>
              <a:buSzPct val="100000"/>
              <a:buFont typeface="Calibri"/>
              <a:buChar char="•"/>
              <a:defRPr/>
            </a:pPr>
            <a:r>
              <a:rPr lang="en" sz="3000" b="1" dirty="0">
                <a:latin typeface="Calibri"/>
                <a:ea typeface="Calibri"/>
                <a:cs typeface="Calibri"/>
                <a:sym typeface="Calibri"/>
              </a:rPr>
              <a:t>May </a:t>
            </a:r>
            <a:r>
              <a:rPr lang="en" sz="3000" b="1" dirty="0" smtClean="0">
                <a:latin typeface="Calibri"/>
                <a:ea typeface="Calibri"/>
                <a:cs typeface="Calibri"/>
                <a:sym typeface="Calibri"/>
              </a:rPr>
              <a:t>27, 2021 </a:t>
            </a:r>
            <a:r>
              <a:rPr lang="en" sz="3000" dirty="0">
                <a:latin typeface="Calibri"/>
                <a:ea typeface="Calibri"/>
                <a:cs typeface="Calibri"/>
                <a:sym typeface="Calibri"/>
              </a:rPr>
              <a:t>- latest date that Ontario university decisions will be released (offer, refusal, or deferral</a:t>
            </a:r>
            <a:r>
              <a:rPr lang="en" sz="3000" dirty="0" smtClean="0">
                <a:latin typeface="Calibri"/>
                <a:ea typeface="Calibri"/>
                <a:cs typeface="Calibri"/>
                <a:sym typeface="Calibri"/>
              </a:rPr>
              <a:t>).</a:t>
            </a:r>
            <a:endParaRPr lang="en" sz="3000" dirty="0">
              <a:latin typeface="Calibri"/>
              <a:ea typeface="Calibri"/>
              <a:cs typeface="Calibri"/>
              <a:sym typeface="Calibri"/>
            </a:endParaRPr>
          </a:p>
          <a:p>
            <a:pPr marL="457200" indent="-419100" eaLnBrk="1" fontAlgn="auto" hangingPunct="1">
              <a:spcAft>
                <a:spcPts val="1000"/>
              </a:spcAft>
              <a:buSzPct val="100000"/>
              <a:buFont typeface="Calibri"/>
              <a:buChar char="•"/>
              <a:defRPr/>
            </a:pPr>
            <a:r>
              <a:rPr lang="en" sz="3000" b="1" dirty="0">
                <a:latin typeface="Calibri"/>
                <a:ea typeface="Calibri"/>
                <a:cs typeface="Calibri"/>
                <a:sym typeface="Calibri"/>
              </a:rPr>
              <a:t>June </a:t>
            </a:r>
            <a:r>
              <a:rPr lang="en" sz="3000" b="1" dirty="0" smtClean="0">
                <a:latin typeface="Calibri"/>
                <a:ea typeface="Calibri"/>
                <a:cs typeface="Calibri"/>
                <a:sym typeface="Calibri"/>
              </a:rPr>
              <a:t>1, 2019 </a:t>
            </a:r>
            <a:r>
              <a:rPr lang="en" sz="3000" dirty="0">
                <a:latin typeface="Calibri"/>
                <a:ea typeface="Calibri"/>
                <a:cs typeface="Calibri"/>
                <a:sym typeface="Calibri"/>
              </a:rPr>
              <a:t>- earliest date that Ontario universities can require a response to an offer of admission </a:t>
            </a:r>
            <a:r>
              <a:rPr lang="en" sz="3000" u="sng" dirty="0">
                <a:latin typeface="Calibri"/>
                <a:ea typeface="Calibri"/>
                <a:cs typeface="Calibri"/>
                <a:sym typeface="Calibri"/>
              </a:rPr>
              <a:t>and</a:t>
            </a:r>
            <a:r>
              <a:rPr lang="en" sz="3000" dirty="0">
                <a:latin typeface="Calibri"/>
                <a:ea typeface="Calibri"/>
                <a:cs typeface="Calibri"/>
                <a:sym typeface="Calibri"/>
              </a:rPr>
              <a:t> a financial commitment of any kind (e.g., tuition deposit, residence deposit</a:t>
            </a:r>
            <a:r>
              <a:rPr lang="en" sz="3000" dirty="0" smtClean="0">
                <a:latin typeface="Calibri"/>
                <a:ea typeface="Calibri"/>
                <a:cs typeface="Calibri"/>
                <a:sym typeface="Calibri"/>
              </a:rPr>
              <a:t>).</a:t>
            </a:r>
            <a:endParaRPr lang="en" sz="3000" dirty="0">
              <a:latin typeface="Calibri"/>
              <a:ea typeface="Calibri"/>
              <a:cs typeface="Calibri"/>
              <a:sym typeface="Calibri"/>
            </a:endParaRPr>
          </a:p>
          <a:p>
            <a:pPr indent="-137160" eaLnBrk="1" fontAlgn="auto" hangingPunct="1">
              <a:spcAft>
                <a:spcPts val="1000"/>
              </a:spcAft>
              <a:buFont typeface="Corbel" pitchFamily="34" charset="0"/>
              <a:buNone/>
              <a:defRPr/>
            </a:pPr>
            <a:endParaRPr sz="3000" dirty="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hape 258"/>
          <p:cNvSpPr>
            <a:spLocks noGrp="1"/>
          </p:cNvSpPr>
          <p:nvPr>
            <p:ph type="title"/>
          </p:nvPr>
        </p:nvSpPr>
        <p:spPr>
          <a:xfrm>
            <a:off x="457200" y="155575"/>
            <a:ext cx="8229600" cy="760413"/>
          </a:xfrm>
        </p:spPr>
        <p:txBody>
          <a:bodyPr/>
          <a:lstStyle/>
          <a:p>
            <a:pPr eaLnBrk="1" hangingPunct="1">
              <a:spcBef>
                <a:spcPct val="0"/>
              </a:spcBef>
            </a:pPr>
            <a:r>
              <a:rPr lang="en-US" altLang="en-US" sz="4800" b="1" smtClean="0">
                <a:solidFill>
                  <a:srgbClr val="127D1A"/>
                </a:solidFill>
              </a:rPr>
              <a:t>Ontario Universities:</a:t>
            </a:r>
            <a:r>
              <a:rPr lang="en-US" altLang="en-US" sz="4800" b="1" smtClean="0"/>
              <a:t> Key Dates</a:t>
            </a:r>
          </a:p>
        </p:txBody>
      </p:sp>
      <p:sp>
        <p:nvSpPr>
          <p:cNvPr id="31747" name="Shape 257"/>
          <p:cNvSpPr>
            <a:spLocks noGrp="1"/>
          </p:cNvSpPr>
          <p:nvPr>
            <p:ph type="body" idx="1"/>
          </p:nvPr>
        </p:nvSpPr>
        <p:spPr>
          <a:xfrm>
            <a:off x="457200" y="1435100"/>
            <a:ext cx="8474075" cy="3490913"/>
          </a:xfrm>
        </p:spPr>
        <p:txBody>
          <a:bodyPr/>
          <a:lstStyle/>
          <a:p>
            <a:pPr marL="457200" indent="-406400" eaLnBrk="1" hangingPunct="1">
              <a:lnSpc>
                <a:spcPct val="100000"/>
              </a:lnSpc>
              <a:spcBef>
                <a:spcPct val="0"/>
              </a:spcBef>
              <a:spcAft>
                <a:spcPts val="1000"/>
              </a:spcAft>
              <a:buSzPct val="100000"/>
              <a:buFont typeface="Calibri" pitchFamily="34" charset="0"/>
              <a:buChar char="•"/>
            </a:pPr>
            <a:r>
              <a:rPr lang="en-US" altLang="en-US" sz="2800" smtClean="0">
                <a:latin typeface="Calibri" pitchFamily="34" charset="0"/>
                <a:cs typeface="Calibri" pitchFamily="34" charset="0"/>
                <a:sym typeface="Calibri" pitchFamily="34" charset="0"/>
              </a:rPr>
              <a:t>Students who take a summer school course and have been given a conditional offer of admission </a:t>
            </a:r>
            <a:r>
              <a:rPr lang="en-US" altLang="en-US" sz="2800" b="1" smtClean="0">
                <a:latin typeface="Calibri" pitchFamily="34" charset="0"/>
                <a:cs typeface="Calibri" pitchFamily="34" charset="0"/>
                <a:sym typeface="Calibri" pitchFamily="34" charset="0"/>
              </a:rPr>
              <a:t>MUST</a:t>
            </a:r>
            <a:r>
              <a:rPr lang="en-US" altLang="en-US" sz="2800" smtClean="0">
                <a:latin typeface="Calibri" pitchFamily="34" charset="0"/>
                <a:cs typeface="Calibri" pitchFamily="34" charset="0"/>
                <a:sym typeface="Calibri" pitchFamily="34" charset="0"/>
              </a:rPr>
              <a:t> submit results directly to the university:</a:t>
            </a:r>
          </a:p>
          <a:p>
            <a:pPr marL="914400" lvl="1" indent="-381000" eaLnBrk="1" hangingPunct="1">
              <a:lnSpc>
                <a:spcPct val="100000"/>
              </a:lnSpc>
              <a:spcBef>
                <a:spcPct val="0"/>
              </a:spcBef>
              <a:spcAft>
                <a:spcPts val="1000"/>
              </a:spcAft>
              <a:buSzPct val="100000"/>
              <a:buFont typeface="Calibri" pitchFamily="34" charset="0"/>
              <a:buChar char="•"/>
            </a:pPr>
            <a:r>
              <a:rPr lang="en-US" altLang="en-US" sz="2400" smtClean="0">
                <a:latin typeface="Calibri" pitchFamily="34" charset="0"/>
                <a:cs typeface="Calibri" pitchFamily="34" charset="0"/>
                <a:sym typeface="Calibri" pitchFamily="34" charset="0"/>
              </a:rPr>
              <a:t>Proof of registration in the summer school course.</a:t>
            </a:r>
          </a:p>
          <a:p>
            <a:pPr marL="914400" lvl="1" indent="-381000" eaLnBrk="1" hangingPunct="1">
              <a:lnSpc>
                <a:spcPct val="100000"/>
              </a:lnSpc>
              <a:spcBef>
                <a:spcPct val="0"/>
              </a:spcBef>
              <a:spcAft>
                <a:spcPts val="1000"/>
              </a:spcAft>
              <a:buSzPct val="100000"/>
              <a:buFont typeface="Calibri" pitchFamily="34" charset="0"/>
              <a:buChar char="•"/>
            </a:pPr>
            <a:r>
              <a:rPr lang="en-US" altLang="en-US" sz="2400" smtClean="0">
                <a:latin typeface="Calibri" pitchFamily="34" charset="0"/>
                <a:cs typeface="Calibri" pitchFamily="34" charset="0"/>
                <a:sym typeface="Calibri" pitchFamily="34" charset="0"/>
              </a:rPr>
              <a:t>Final mark in August prior to the school’s deadline.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hape 263"/>
          <p:cNvSpPr>
            <a:spLocks noGrp="1"/>
          </p:cNvSpPr>
          <p:nvPr>
            <p:ph type="title"/>
          </p:nvPr>
        </p:nvSpPr>
        <p:spPr>
          <a:xfrm>
            <a:off x="457200" y="0"/>
            <a:ext cx="8229600" cy="701675"/>
          </a:xfrm>
        </p:spPr>
        <p:txBody>
          <a:bodyPr lIns="91425" tIns="91425" rIns="91425" bIns="91425" anchor="t"/>
          <a:lstStyle/>
          <a:p>
            <a:pPr eaLnBrk="1" hangingPunct="1"/>
            <a:r>
              <a:rPr lang="en-US" altLang="en-US" sz="4800" b="1" smtClean="0">
                <a:solidFill>
                  <a:srgbClr val="127D1A"/>
                </a:solidFill>
              </a:rPr>
              <a:t>ON Universities:</a:t>
            </a:r>
            <a:r>
              <a:rPr lang="en-US" altLang="en-US" sz="4800" b="1" smtClean="0"/>
              <a:t> Special Notes</a:t>
            </a:r>
          </a:p>
        </p:txBody>
      </p:sp>
      <p:sp>
        <p:nvSpPr>
          <p:cNvPr id="264" name="Shape 264"/>
          <p:cNvSpPr txBox="1">
            <a:spLocks noGrp="1"/>
          </p:cNvSpPr>
          <p:nvPr>
            <p:ph idx="1"/>
          </p:nvPr>
        </p:nvSpPr>
        <p:spPr>
          <a:xfrm>
            <a:off x="225425" y="701675"/>
            <a:ext cx="8693150" cy="4441825"/>
          </a:xfrm>
        </p:spPr>
        <p:txBody>
          <a:bodyPr lIns="91425" tIns="91425" rIns="91425" bIns="91425" rtlCol="0">
            <a:noAutofit/>
          </a:bodyPr>
          <a:lstStyle/>
          <a:p>
            <a:pPr indent="12700" eaLnBrk="1" fontAlgn="auto" hangingPunct="1">
              <a:lnSpc>
                <a:spcPct val="100000"/>
              </a:lnSpc>
              <a:spcBef>
                <a:spcPts val="0"/>
              </a:spcBef>
              <a:spcAft>
                <a:spcPts val="0"/>
              </a:spcAft>
              <a:buClr>
                <a:srgbClr val="666666"/>
              </a:buClr>
              <a:buSzPct val="100000"/>
              <a:buFont typeface="Calibri"/>
              <a:buChar char="•"/>
              <a:defRPr/>
            </a:pPr>
            <a:endParaRPr lang="en" sz="2400" dirty="0" smtClean="0">
              <a:solidFill>
                <a:srgbClr val="666666"/>
              </a:solidFill>
              <a:latin typeface="Calibri"/>
              <a:ea typeface="Calibri"/>
              <a:cs typeface="Calibri"/>
              <a:sym typeface="Calibri"/>
            </a:endParaRPr>
          </a:p>
          <a:p>
            <a:pPr indent="12700" eaLnBrk="1" fontAlgn="auto" hangingPunct="1">
              <a:lnSpc>
                <a:spcPct val="100000"/>
              </a:lnSpc>
              <a:spcBef>
                <a:spcPts val="0"/>
              </a:spcBef>
              <a:spcAft>
                <a:spcPts val="0"/>
              </a:spcAft>
              <a:buClr>
                <a:srgbClr val="666666"/>
              </a:buClr>
              <a:buSzPct val="100000"/>
              <a:buFont typeface="Calibri"/>
              <a:buChar char="•"/>
              <a:defRPr/>
            </a:pPr>
            <a:endParaRPr lang="en" sz="2400" dirty="0" smtClean="0">
              <a:solidFill>
                <a:srgbClr val="666666"/>
              </a:solidFill>
              <a:latin typeface="Calibri"/>
              <a:ea typeface="Calibri"/>
              <a:cs typeface="Calibri"/>
              <a:sym typeface="Calibri"/>
            </a:endParaRPr>
          </a:p>
          <a:p>
            <a:pPr indent="12700" eaLnBrk="1" fontAlgn="auto" hangingPunct="1">
              <a:lnSpc>
                <a:spcPct val="100000"/>
              </a:lnSpc>
              <a:spcBef>
                <a:spcPts val="0"/>
              </a:spcBef>
              <a:spcAft>
                <a:spcPts val="0"/>
              </a:spcAft>
              <a:buClr>
                <a:srgbClr val="666666"/>
              </a:buClr>
              <a:buSzPct val="100000"/>
              <a:buFont typeface="Calibri"/>
              <a:buChar char="•"/>
              <a:defRPr/>
            </a:pPr>
            <a:r>
              <a:rPr lang="en" sz="2400" dirty="0" smtClean="0">
                <a:solidFill>
                  <a:srgbClr val="666666"/>
                </a:solidFill>
                <a:latin typeface="Calibri"/>
                <a:ea typeface="Calibri"/>
                <a:cs typeface="Calibri"/>
                <a:sym typeface="Calibri"/>
              </a:rPr>
              <a:t>Review </a:t>
            </a:r>
            <a:r>
              <a:rPr lang="en" sz="2400" dirty="0">
                <a:solidFill>
                  <a:srgbClr val="666666"/>
                </a:solidFill>
                <a:latin typeface="Calibri"/>
                <a:ea typeface="Calibri"/>
                <a:cs typeface="Calibri"/>
                <a:sym typeface="Calibri"/>
              </a:rPr>
              <a:t>each university’s policy on </a:t>
            </a:r>
            <a:r>
              <a:rPr lang="en" sz="2400" b="1" dirty="0">
                <a:solidFill>
                  <a:srgbClr val="666666"/>
                </a:solidFill>
                <a:latin typeface="Calibri"/>
                <a:ea typeface="Calibri"/>
                <a:cs typeface="Calibri"/>
                <a:sym typeface="Calibri"/>
              </a:rPr>
              <a:t>alternate offers</a:t>
            </a:r>
            <a:r>
              <a:rPr lang="en" sz="2400" dirty="0">
                <a:solidFill>
                  <a:srgbClr val="666666"/>
                </a:solidFill>
                <a:latin typeface="Calibri"/>
                <a:ea typeface="Calibri"/>
                <a:cs typeface="Calibri"/>
                <a:sym typeface="Calibri"/>
              </a:rPr>
              <a:t> and on </a:t>
            </a:r>
            <a:r>
              <a:rPr lang="en" sz="2400" b="1" dirty="0">
                <a:solidFill>
                  <a:srgbClr val="666666"/>
                </a:solidFill>
                <a:latin typeface="Calibri"/>
                <a:ea typeface="Calibri"/>
                <a:cs typeface="Calibri"/>
                <a:sym typeface="Calibri"/>
              </a:rPr>
              <a:t>repeated courses (see </a:t>
            </a:r>
            <a:r>
              <a:rPr lang="en" sz="2400" b="1" dirty="0" smtClean="0">
                <a:solidFill>
                  <a:srgbClr val="666666"/>
                </a:solidFill>
                <a:latin typeface="Calibri"/>
                <a:ea typeface="Calibri"/>
                <a:cs typeface="Calibri"/>
                <a:sym typeface="Calibri"/>
              </a:rPr>
              <a:t>OUINFO)</a:t>
            </a:r>
          </a:p>
          <a:p>
            <a:pPr indent="12700" eaLnBrk="1" fontAlgn="auto" hangingPunct="1">
              <a:lnSpc>
                <a:spcPct val="100000"/>
              </a:lnSpc>
              <a:spcBef>
                <a:spcPts val="0"/>
              </a:spcBef>
              <a:spcAft>
                <a:spcPts val="0"/>
              </a:spcAft>
              <a:buClr>
                <a:srgbClr val="666666"/>
              </a:buClr>
              <a:buSzPct val="100000"/>
              <a:buFont typeface="Corbel" pitchFamily="34" charset="0"/>
              <a:buNone/>
              <a:defRPr/>
            </a:pPr>
            <a:endParaRPr lang="en" sz="2400" b="1" dirty="0">
              <a:solidFill>
                <a:srgbClr val="666666"/>
              </a:solidFill>
              <a:latin typeface="Calibri"/>
              <a:ea typeface="Calibri"/>
              <a:cs typeface="Calibri"/>
              <a:sym typeface="Calibri"/>
            </a:endParaRPr>
          </a:p>
          <a:p>
            <a:pPr indent="12700" eaLnBrk="1" fontAlgn="auto" hangingPunct="1">
              <a:lnSpc>
                <a:spcPct val="100000"/>
              </a:lnSpc>
              <a:spcBef>
                <a:spcPts val="0"/>
              </a:spcBef>
              <a:spcAft>
                <a:spcPts val="0"/>
              </a:spcAft>
              <a:buClr>
                <a:srgbClr val="666666"/>
              </a:buClr>
              <a:buSzPct val="100000"/>
              <a:buFont typeface="Calibri"/>
              <a:buChar char="•"/>
              <a:defRPr/>
            </a:pPr>
            <a:r>
              <a:rPr lang="en" sz="2400" dirty="0">
                <a:solidFill>
                  <a:srgbClr val="666666"/>
                </a:solidFill>
                <a:latin typeface="Calibri"/>
                <a:ea typeface="Calibri"/>
                <a:cs typeface="Calibri"/>
                <a:sym typeface="Calibri"/>
              </a:rPr>
              <a:t>Averages based on top 6 marks (4U/4M), but may also have minimum average for prerequisite </a:t>
            </a:r>
            <a:r>
              <a:rPr lang="en" sz="2400" dirty="0" smtClean="0">
                <a:solidFill>
                  <a:srgbClr val="666666"/>
                </a:solidFill>
                <a:latin typeface="Calibri"/>
                <a:ea typeface="Calibri"/>
                <a:cs typeface="Calibri"/>
                <a:sym typeface="Calibri"/>
              </a:rPr>
              <a:t>courses.</a:t>
            </a:r>
          </a:p>
          <a:p>
            <a:pPr indent="12700" eaLnBrk="1" fontAlgn="auto" hangingPunct="1">
              <a:lnSpc>
                <a:spcPct val="100000"/>
              </a:lnSpc>
              <a:spcBef>
                <a:spcPts val="0"/>
              </a:spcBef>
              <a:spcAft>
                <a:spcPts val="0"/>
              </a:spcAft>
              <a:buClr>
                <a:srgbClr val="666666"/>
              </a:buClr>
              <a:buSzPct val="100000"/>
              <a:buFont typeface="Corbel" pitchFamily="34" charset="0"/>
              <a:buNone/>
              <a:defRPr/>
            </a:pPr>
            <a:endParaRPr lang="en" sz="2400" dirty="0">
              <a:solidFill>
                <a:srgbClr val="666666"/>
              </a:solidFill>
              <a:latin typeface="Calibri"/>
              <a:ea typeface="Calibri"/>
              <a:cs typeface="Calibri"/>
              <a:sym typeface="Calibri"/>
            </a:endParaRPr>
          </a:p>
          <a:p>
            <a:pPr indent="12700" eaLnBrk="1" fontAlgn="auto" hangingPunct="1">
              <a:lnSpc>
                <a:spcPct val="100000"/>
              </a:lnSpc>
              <a:spcBef>
                <a:spcPts val="0"/>
              </a:spcBef>
              <a:spcAft>
                <a:spcPts val="0"/>
              </a:spcAft>
              <a:buClr>
                <a:schemeClr val="dk2"/>
              </a:buClr>
              <a:buSzPct val="100000"/>
              <a:buFont typeface="Calibri"/>
              <a:buChar char="•"/>
              <a:defRPr/>
            </a:pPr>
            <a:r>
              <a:rPr lang="en" sz="2400" b="1" dirty="0">
                <a:latin typeface="Calibri"/>
                <a:ea typeface="Calibri"/>
                <a:cs typeface="Calibri"/>
                <a:sym typeface="Calibri"/>
              </a:rPr>
              <a:t>Arts (B.A.) programs</a:t>
            </a:r>
            <a:r>
              <a:rPr lang="en" sz="2400" dirty="0">
                <a:latin typeface="Calibri"/>
                <a:ea typeface="Calibri"/>
                <a:cs typeface="Calibri"/>
                <a:sym typeface="Calibri"/>
              </a:rPr>
              <a:t> typically hear earlier than those who have portfolio, auditions, or Calculus as a </a:t>
            </a:r>
            <a:r>
              <a:rPr lang="en" sz="2400" dirty="0" smtClean="0">
                <a:latin typeface="Calibri"/>
                <a:ea typeface="Calibri"/>
                <a:cs typeface="Calibri"/>
                <a:sym typeface="Calibri"/>
              </a:rPr>
              <a:t>prerequisite.</a:t>
            </a:r>
            <a:endParaRPr lang="en" sz="2400" dirty="0">
              <a:latin typeface="Calibri"/>
              <a:ea typeface="Calibri"/>
              <a:cs typeface="Calibri"/>
              <a:sym typeface="Calibri"/>
            </a:endParaRPr>
          </a:p>
          <a:p>
            <a:pPr marL="0" indent="-137160" eaLnBrk="1" fontAlgn="auto" hangingPunct="1">
              <a:lnSpc>
                <a:spcPct val="100000"/>
              </a:lnSpc>
              <a:spcBef>
                <a:spcPts val="0"/>
              </a:spcBef>
              <a:spcAft>
                <a:spcPts val="0"/>
              </a:spcAft>
              <a:buFont typeface="Corbel" pitchFamily="34" charset="0"/>
              <a:buNone/>
              <a:defRPr/>
            </a:pPr>
            <a:endParaRPr sz="2400" dirty="0">
              <a:solidFill>
                <a:srgbClr val="666666"/>
              </a:solidFill>
              <a:latin typeface="Calibri"/>
              <a:ea typeface="Calibri"/>
              <a:cs typeface="Calibri"/>
              <a:sym typeface="Calibri"/>
            </a:endParaRPr>
          </a:p>
          <a:p>
            <a:pPr indent="-137160" eaLnBrk="1" fontAlgn="auto" hangingPunct="1">
              <a:lnSpc>
                <a:spcPct val="100000"/>
              </a:lnSpc>
              <a:spcBef>
                <a:spcPts val="0"/>
              </a:spcBef>
              <a:spcAft>
                <a:spcPts val="0"/>
              </a:spcAft>
              <a:buFont typeface="Corbel" pitchFamily="34" charset="0"/>
              <a:buNone/>
              <a:defRPr/>
            </a:pPr>
            <a:endParaRPr sz="2400" dirty="0">
              <a:solidFill>
                <a:srgbClr val="666666"/>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hape 270"/>
          <p:cNvSpPr>
            <a:spLocks noChangeArrowheads="1"/>
          </p:cNvSpPr>
          <p:nvPr/>
        </p:nvSpPr>
        <p:spPr bwMode="auto">
          <a:xfrm>
            <a:off x="525463" y="3884613"/>
            <a:ext cx="5180012" cy="1112837"/>
          </a:xfrm>
          <a:prstGeom prst="roundRect">
            <a:avLst>
              <a:gd name="adj" fmla="val 16667"/>
            </a:avLst>
          </a:prstGeom>
          <a:solidFill>
            <a:srgbClr val="FFFF00"/>
          </a:solidFill>
          <a:ln w="19050">
            <a:solidFill>
              <a:schemeClr val="tx2"/>
            </a:solidFill>
            <a:round/>
            <a:headEnd/>
            <a:tailEnd/>
          </a:ln>
        </p:spPr>
        <p:txBody>
          <a:bodyPr lIns="91425" tIns="91425" rIns="91425" bIns="91425" anchor="ct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pPr algn="ctr" eaLnBrk="1" hangingPunct="1"/>
            <a:r>
              <a:rPr lang="en-US" altLang="en-US" sz="2400" b="1">
                <a:solidFill>
                  <a:srgbClr val="666666"/>
                </a:solidFill>
                <a:latin typeface="Calibri" pitchFamily="34" charset="0"/>
                <a:cs typeface="Calibri" pitchFamily="34" charset="0"/>
                <a:sym typeface="Calibri" pitchFamily="34" charset="0"/>
              </a:rPr>
              <a:t>Note:</a:t>
            </a:r>
            <a:r>
              <a:rPr lang="en-US" altLang="en-US" sz="2400">
                <a:solidFill>
                  <a:srgbClr val="666666"/>
                </a:solidFill>
                <a:latin typeface="Calibri" pitchFamily="34" charset="0"/>
                <a:cs typeface="Calibri" pitchFamily="34" charset="0"/>
                <a:sym typeface="Calibri" pitchFamily="34" charset="0"/>
              </a:rPr>
              <a:t> </a:t>
            </a:r>
            <a:r>
              <a:rPr lang="en-US" altLang="en-US" sz="2400" i="1">
                <a:solidFill>
                  <a:srgbClr val="666666"/>
                </a:solidFill>
                <a:latin typeface="Calibri" pitchFamily="34" charset="0"/>
                <a:cs typeface="Calibri" pitchFamily="34" charset="0"/>
                <a:sym typeface="Calibri" pitchFamily="34" charset="0"/>
              </a:rPr>
              <a:t>Most offers will be given out after in April/May</a:t>
            </a:r>
          </a:p>
        </p:txBody>
      </p:sp>
      <p:sp>
        <p:nvSpPr>
          <p:cNvPr id="33795" name="Shape 271"/>
          <p:cNvSpPr>
            <a:spLocks noChangeArrowheads="1"/>
          </p:cNvSpPr>
          <p:nvPr/>
        </p:nvSpPr>
        <p:spPr bwMode="auto">
          <a:xfrm>
            <a:off x="6794500" y="1789113"/>
            <a:ext cx="2065338" cy="487362"/>
          </a:xfrm>
          <a:prstGeom prst="wedgeRectCallout">
            <a:avLst>
              <a:gd name="adj1" fmla="val -53120"/>
              <a:gd name="adj2" fmla="val 95306"/>
            </a:avLst>
          </a:prstGeom>
          <a:solidFill>
            <a:srgbClr val="3C78D8"/>
          </a:solidFill>
          <a:ln w="25400" cap="rnd">
            <a:solidFill>
              <a:srgbClr val="385D8A"/>
            </a:solidFill>
            <a:miter lim="800000"/>
            <a:headEnd/>
            <a:tailEnd/>
          </a:ln>
        </p:spPr>
        <p:txBody>
          <a:bodyPr lIns="75425" tIns="37700" rIns="75425" bIns="37700" anchor="ct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pPr algn="ctr" eaLnBrk="1" hangingPunct="1">
              <a:buClr>
                <a:srgbClr val="FFFFFF"/>
              </a:buClr>
              <a:buSzPct val="25000"/>
              <a:buFont typeface="Arial" pitchFamily="34" charset="0"/>
              <a:buNone/>
            </a:pPr>
            <a:r>
              <a:rPr lang="en-US" altLang="en-US" sz="1500" b="1">
                <a:solidFill>
                  <a:srgbClr val="FFFFFF"/>
                </a:solidFill>
                <a:latin typeface="Calibri" pitchFamily="34" charset="0"/>
                <a:cs typeface="Calibri" pitchFamily="34" charset="0"/>
                <a:sym typeface="Calibri" pitchFamily="34" charset="0"/>
              </a:rPr>
              <a:t>Note: You can’t apply for early acceptance</a:t>
            </a:r>
          </a:p>
        </p:txBody>
      </p:sp>
      <p:sp>
        <p:nvSpPr>
          <p:cNvPr id="33796" name="Shape 272"/>
          <p:cNvSpPr>
            <a:spLocks noGrp="1"/>
          </p:cNvSpPr>
          <p:nvPr>
            <p:ph type="title"/>
          </p:nvPr>
        </p:nvSpPr>
        <p:spPr>
          <a:xfrm>
            <a:off x="525463" y="120650"/>
            <a:ext cx="8229600" cy="857250"/>
          </a:xfrm>
        </p:spPr>
        <p:txBody>
          <a:bodyPr lIns="75425" tIns="37700" rIns="75425" bIns="37700" anchor="t"/>
          <a:lstStyle/>
          <a:p>
            <a:pPr eaLnBrk="1" hangingPunct="1">
              <a:lnSpc>
                <a:spcPct val="100000"/>
              </a:lnSpc>
              <a:buClr>
                <a:srgbClr val="FFFFFF"/>
              </a:buClr>
              <a:buSzPct val="25000"/>
            </a:pPr>
            <a:r>
              <a:rPr lang="en-US" altLang="en-US" sz="4800" b="1" smtClean="0">
                <a:solidFill>
                  <a:srgbClr val="127D1A"/>
                </a:solidFill>
              </a:rPr>
              <a:t>ON Universities:</a:t>
            </a:r>
            <a:r>
              <a:rPr lang="en-US" altLang="en-US" sz="4400" b="1" smtClean="0">
                <a:solidFill>
                  <a:srgbClr val="666666"/>
                </a:solidFill>
              </a:rPr>
              <a:t> Offers? When?</a:t>
            </a:r>
            <a:endParaRPr lang="en-US" altLang="en-US" sz="4800" b="1" smtClean="0">
              <a:solidFill>
                <a:srgbClr val="666666"/>
              </a:solidFill>
            </a:endParaRPr>
          </a:p>
        </p:txBody>
      </p:sp>
      <p:sp>
        <p:nvSpPr>
          <p:cNvPr id="33797" name="Shape 273"/>
          <p:cNvSpPr>
            <a:spLocks noGrp="1"/>
          </p:cNvSpPr>
          <p:nvPr>
            <p:ph idx="1"/>
          </p:nvPr>
        </p:nvSpPr>
        <p:spPr>
          <a:xfrm>
            <a:off x="457200" y="977900"/>
            <a:ext cx="8229600" cy="2906713"/>
          </a:xfrm>
        </p:spPr>
        <p:txBody>
          <a:bodyPr lIns="75425" tIns="37700" rIns="75425" bIns="37700"/>
          <a:lstStyle/>
          <a:p>
            <a:pPr marL="0" indent="0" eaLnBrk="1" hangingPunct="1">
              <a:lnSpc>
                <a:spcPct val="100000"/>
              </a:lnSpc>
              <a:spcBef>
                <a:spcPct val="0"/>
              </a:spcBef>
              <a:buClr>
                <a:srgbClr val="FFFF00"/>
              </a:buClr>
              <a:buSzPct val="25000"/>
              <a:buFont typeface="Arial" pitchFamily="34" charset="0"/>
              <a:buNone/>
            </a:pPr>
            <a:r>
              <a:rPr lang="en-US" altLang="en-US" sz="2600" b="1" u="sng" smtClean="0">
                <a:solidFill>
                  <a:srgbClr val="FF0000"/>
                </a:solidFill>
                <a:latin typeface="Calibri" pitchFamily="34" charset="0"/>
                <a:cs typeface="Calibri" pitchFamily="34" charset="0"/>
                <a:sym typeface="Calibri" pitchFamily="34" charset="0"/>
              </a:rPr>
              <a:t>Conditional</a:t>
            </a:r>
            <a:r>
              <a:rPr lang="en-US" altLang="en-US" sz="2600" b="1" smtClean="0">
                <a:solidFill>
                  <a:srgbClr val="FF0000"/>
                </a:solidFill>
                <a:latin typeface="Calibri" pitchFamily="34" charset="0"/>
                <a:cs typeface="Calibri" pitchFamily="34" charset="0"/>
                <a:sym typeface="Calibri" pitchFamily="34" charset="0"/>
              </a:rPr>
              <a:t> offer of acceptance:</a:t>
            </a:r>
            <a:r>
              <a:rPr lang="en-US" altLang="en-US" sz="2600" smtClean="0">
                <a:solidFill>
                  <a:srgbClr val="666666"/>
                </a:solidFill>
                <a:latin typeface="Calibri" pitchFamily="34" charset="0"/>
                <a:cs typeface="Calibri" pitchFamily="34" charset="0"/>
                <a:sym typeface="Calibri" pitchFamily="34" charset="0"/>
              </a:rPr>
              <a:t> conditional based on your final grades being similar to the grades used to evaluate your application</a:t>
            </a:r>
          </a:p>
          <a:p>
            <a:pPr marL="0" indent="0" eaLnBrk="1" hangingPunct="1">
              <a:lnSpc>
                <a:spcPct val="100000"/>
              </a:lnSpc>
              <a:spcBef>
                <a:spcPts val="400"/>
              </a:spcBef>
              <a:buClr>
                <a:srgbClr val="00B5CC"/>
              </a:buClr>
              <a:buSzPct val="25000"/>
              <a:buFont typeface="Arial" pitchFamily="34" charset="0"/>
              <a:buNone/>
            </a:pPr>
            <a:endParaRPr lang="en-US" altLang="en-US" sz="800" smtClean="0">
              <a:solidFill>
                <a:srgbClr val="666666"/>
              </a:solidFill>
              <a:latin typeface="Calibri" pitchFamily="34" charset="0"/>
              <a:cs typeface="Calibri" pitchFamily="34" charset="0"/>
              <a:sym typeface="Calibri" pitchFamily="34" charset="0"/>
            </a:endParaRPr>
          </a:p>
          <a:p>
            <a:pPr marL="0" indent="0" eaLnBrk="1" hangingPunct="1">
              <a:lnSpc>
                <a:spcPct val="100000"/>
              </a:lnSpc>
              <a:spcBef>
                <a:spcPts val="500"/>
              </a:spcBef>
              <a:buClr>
                <a:srgbClr val="FFFFFF"/>
              </a:buClr>
              <a:buSzPct val="25000"/>
              <a:buFont typeface="Arial" pitchFamily="34" charset="0"/>
              <a:buNone/>
            </a:pPr>
            <a:r>
              <a:rPr lang="en-US" altLang="en-US" sz="2600" smtClean="0">
                <a:solidFill>
                  <a:srgbClr val="666666"/>
                </a:solidFill>
                <a:latin typeface="Calibri" pitchFamily="34" charset="0"/>
                <a:cs typeface="Calibri" pitchFamily="34" charset="0"/>
                <a:sym typeface="Calibri" pitchFamily="34" charset="0"/>
              </a:rPr>
              <a:t>Some applicants may get an offer </a:t>
            </a:r>
            <a:r>
              <a:rPr lang="en-US" altLang="en-US" sz="2600" i="1" smtClean="0">
                <a:solidFill>
                  <a:srgbClr val="666666"/>
                </a:solidFill>
                <a:latin typeface="Calibri" pitchFamily="34" charset="0"/>
                <a:cs typeface="Calibri" pitchFamily="34" charset="0"/>
                <a:sym typeface="Calibri" pitchFamily="34" charset="0"/>
              </a:rPr>
              <a:t>(early acceptance)</a:t>
            </a:r>
            <a:r>
              <a:rPr lang="en-US" altLang="en-US" sz="2600" smtClean="0">
                <a:solidFill>
                  <a:srgbClr val="666666"/>
                </a:solidFill>
                <a:latin typeface="Calibri" pitchFamily="34" charset="0"/>
                <a:cs typeface="Calibri" pitchFamily="34" charset="0"/>
                <a:sym typeface="Calibri" pitchFamily="34" charset="0"/>
              </a:rPr>
              <a:t> in </a:t>
            </a:r>
            <a:r>
              <a:rPr lang="en-US" altLang="en-US" sz="2600" b="1" smtClean="0">
                <a:solidFill>
                  <a:srgbClr val="0000FF"/>
                </a:solidFill>
                <a:latin typeface="Calibri" pitchFamily="34" charset="0"/>
                <a:cs typeface="Calibri" pitchFamily="34" charset="0"/>
                <a:sym typeface="Calibri" pitchFamily="34" charset="0"/>
              </a:rPr>
              <a:t>Dec/Jan</a:t>
            </a:r>
            <a:r>
              <a:rPr lang="en-US" altLang="en-US" sz="2600" smtClean="0">
                <a:solidFill>
                  <a:srgbClr val="666666"/>
                </a:solidFill>
                <a:latin typeface="Calibri" pitchFamily="34" charset="0"/>
                <a:cs typeface="Calibri" pitchFamily="34" charset="0"/>
                <a:sym typeface="Calibri" pitchFamily="34" charset="0"/>
              </a:rPr>
              <a:t> based on grade 11 marks (very small %), or in </a:t>
            </a:r>
            <a:r>
              <a:rPr lang="en-US" altLang="en-US" sz="2600" b="1" smtClean="0">
                <a:solidFill>
                  <a:srgbClr val="127D1A"/>
                </a:solidFill>
                <a:latin typeface="Calibri" pitchFamily="34" charset="0"/>
                <a:cs typeface="Calibri" pitchFamily="34" charset="0"/>
                <a:sym typeface="Calibri" pitchFamily="34" charset="0"/>
              </a:rPr>
              <a:t>Feb/Mar</a:t>
            </a:r>
            <a:r>
              <a:rPr lang="en-US" altLang="en-US" sz="2600" smtClean="0">
                <a:solidFill>
                  <a:srgbClr val="666666"/>
                </a:solidFill>
                <a:latin typeface="Calibri" pitchFamily="34" charset="0"/>
                <a:cs typeface="Calibri" pitchFamily="34" charset="0"/>
                <a:sym typeface="Calibri" pitchFamily="34" charset="0"/>
              </a:rPr>
              <a:t> based on semester 1 marks and grade 11 marks</a:t>
            </a:r>
          </a:p>
        </p:txBody>
      </p:sp>
      <p:sp>
        <p:nvSpPr>
          <p:cNvPr id="33798" name="Shape 274"/>
          <p:cNvSpPr>
            <a:spLocks noChangeArrowheads="1"/>
          </p:cNvSpPr>
          <p:nvPr/>
        </p:nvSpPr>
        <p:spPr bwMode="auto">
          <a:xfrm>
            <a:off x="6218238" y="3908425"/>
            <a:ext cx="2468562" cy="1065213"/>
          </a:xfrm>
          <a:prstGeom prst="wedgeRectCallout">
            <a:avLst>
              <a:gd name="adj1" fmla="val -50000"/>
              <a:gd name="adj2" fmla="val 37324"/>
            </a:avLst>
          </a:prstGeom>
          <a:solidFill>
            <a:srgbClr val="00B5CC"/>
          </a:solidFill>
          <a:ln w="25400" cap="rnd">
            <a:solidFill>
              <a:srgbClr val="385D8A"/>
            </a:solidFill>
            <a:miter lim="800000"/>
            <a:headEnd/>
            <a:tailEnd/>
          </a:ln>
        </p:spPr>
        <p:txBody>
          <a:bodyPr lIns="75425" tIns="37700" rIns="75425" bIns="37700" anchor="ct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pPr algn="ctr" eaLnBrk="1" hangingPunct="1">
              <a:buClr>
                <a:srgbClr val="FFFFFF"/>
              </a:buClr>
              <a:buSzPct val="25000"/>
              <a:buFont typeface="Arial" pitchFamily="34" charset="0"/>
              <a:buNone/>
            </a:pPr>
            <a:r>
              <a:rPr lang="en-US" altLang="en-US" sz="2000" b="1">
                <a:solidFill>
                  <a:srgbClr val="FFFFFF"/>
                </a:solidFill>
                <a:latin typeface="Calibri" pitchFamily="34" charset="0"/>
                <a:cs typeface="Calibri" pitchFamily="34" charset="0"/>
                <a:sym typeface="Calibri" pitchFamily="34" charset="0"/>
              </a:rPr>
              <a:t>July:  </a:t>
            </a:r>
            <a:r>
              <a:rPr lang="en-US" altLang="en-US" sz="2000">
                <a:solidFill>
                  <a:srgbClr val="FFFFFF"/>
                </a:solidFill>
                <a:latin typeface="Calibri" pitchFamily="34" charset="0"/>
                <a:cs typeface="Calibri" pitchFamily="34" charset="0"/>
                <a:sym typeface="Calibri" pitchFamily="34" charset="0"/>
              </a:rPr>
              <a:t>Offers may be made based on program availability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hape 280"/>
          <p:cNvSpPr>
            <a:spLocks noGrp="1"/>
          </p:cNvSpPr>
          <p:nvPr>
            <p:ph type="title"/>
          </p:nvPr>
        </p:nvSpPr>
        <p:spPr>
          <a:xfrm>
            <a:off x="457200" y="0"/>
            <a:ext cx="8229600" cy="701675"/>
          </a:xfrm>
        </p:spPr>
        <p:txBody>
          <a:bodyPr lIns="91425" tIns="91425" rIns="91425" bIns="91425" anchor="t"/>
          <a:lstStyle/>
          <a:p>
            <a:pPr eaLnBrk="1" hangingPunct="1"/>
            <a:r>
              <a:rPr lang="en-US" altLang="en-US" sz="4800" b="1" smtClean="0">
                <a:solidFill>
                  <a:srgbClr val="CC0000"/>
                </a:solidFill>
              </a:rPr>
              <a:t>Out-of-Province Universities</a:t>
            </a:r>
          </a:p>
        </p:txBody>
      </p:sp>
      <p:sp>
        <p:nvSpPr>
          <p:cNvPr id="279" name="Shape 279"/>
          <p:cNvSpPr txBox="1">
            <a:spLocks noGrp="1"/>
          </p:cNvSpPr>
          <p:nvPr>
            <p:ph idx="1"/>
          </p:nvPr>
        </p:nvSpPr>
        <p:spPr>
          <a:xfrm>
            <a:off x="57150" y="893763"/>
            <a:ext cx="9029700" cy="4154487"/>
          </a:xfrm>
        </p:spPr>
        <p:txBody>
          <a:bodyPr lIns="91425" tIns="91425" rIns="91425" bIns="91425" rtlCol="0">
            <a:noAutofit/>
          </a:bodyPr>
          <a:lstStyle/>
          <a:p>
            <a:pPr marL="0" indent="457200" eaLnBrk="1" fontAlgn="auto" hangingPunct="1">
              <a:lnSpc>
                <a:spcPct val="100000"/>
              </a:lnSpc>
              <a:spcBef>
                <a:spcPts val="0"/>
              </a:spcBef>
              <a:spcAft>
                <a:spcPts val="0"/>
              </a:spcAft>
              <a:buFont typeface="Corbel" pitchFamily="34" charset="0"/>
              <a:buNone/>
              <a:defRPr/>
            </a:pPr>
            <a:r>
              <a:rPr lang="en" sz="2400" b="1" u="sng" dirty="0">
                <a:solidFill>
                  <a:srgbClr val="666666"/>
                </a:solidFill>
                <a:latin typeface="Calibri"/>
                <a:ea typeface="Calibri"/>
                <a:cs typeface="Calibri"/>
                <a:sym typeface="Calibri"/>
              </a:rPr>
              <a:t>OUAC agreements:</a:t>
            </a:r>
          </a:p>
          <a:p>
            <a:pPr marL="914400" lvl="1" indent="-381000" eaLnBrk="1" fontAlgn="auto" hangingPunct="1">
              <a:lnSpc>
                <a:spcPct val="100000"/>
              </a:lnSpc>
              <a:spcBef>
                <a:spcPts val="0"/>
              </a:spcBef>
              <a:buClr>
                <a:srgbClr val="666666"/>
              </a:buClr>
              <a:buSzPct val="100000"/>
              <a:buFont typeface="Calibri"/>
              <a:buChar char="•"/>
              <a:defRPr/>
            </a:pPr>
            <a:r>
              <a:rPr lang="en" sz="2400" dirty="0">
                <a:solidFill>
                  <a:srgbClr val="666666"/>
                </a:solidFill>
                <a:latin typeface="Calibri"/>
                <a:ea typeface="Calibri"/>
                <a:cs typeface="Calibri"/>
                <a:sym typeface="Calibri"/>
              </a:rPr>
              <a:t>Acadia, Bishop’s, UBC, University of Calgary, Concordia, Dalhousie, McGill, UNB, Saint Mary’s, Simon Fraser, UVic</a:t>
            </a:r>
          </a:p>
          <a:p>
            <a:pPr marL="457200" indent="0" eaLnBrk="1" fontAlgn="auto" hangingPunct="1">
              <a:lnSpc>
                <a:spcPct val="100000"/>
              </a:lnSpc>
              <a:spcBef>
                <a:spcPts val="0"/>
              </a:spcBef>
              <a:spcAft>
                <a:spcPts val="0"/>
              </a:spcAft>
              <a:buFont typeface="Corbel" pitchFamily="34" charset="0"/>
              <a:buNone/>
              <a:defRPr/>
            </a:pPr>
            <a:endParaRPr sz="2400" dirty="0">
              <a:solidFill>
                <a:srgbClr val="666666"/>
              </a:solidFill>
              <a:latin typeface="Calibri"/>
              <a:ea typeface="Calibri"/>
              <a:cs typeface="Calibri"/>
              <a:sym typeface="Calibri"/>
            </a:endParaRPr>
          </a:p>
          <a:p>
            <a:pPr marL="457200" indent="0" eaLnBrk="1" fontAlgn="auto" hangingPunct="1">
              <a:lnSpc>
                <a:spcPct val="100000"/>
              </a:lnSpc>
              <a:spcBef>
                <a:spcPts val="0"/>
              </a:spcBef>
              <a:spcAft>
                <a:spcPts val="1000"/>
              </a:spcAft>
              <a:buFont typeface="Corbel" pitchFamily="34" charset="0"/>
              <a:buNone/>
              <a:defRPr/>
            </a:pPr>
            <a:r>
              <a:rPr lang="en" sz="2400" dirty="0">
                <a:solidFill>
                  <a:srgbClr val="666666"/>
                </a:solidFill>
                <a:latin typeface="Calibri"/>
                <a:ea typeface="Calibri"/>
                <a:cs typeface="Calibri"/>
                <a:sym typeface="Calibri"/>
              </a:rPr>
              <a:t>Apply to these schools directly, but first apply to Ontario universities and provide your </a:t>
            </a:r>
            <a:r>
              <a:rPr lang="en" sz="2400" b="1" u="sng" dirty="0">
                <a:solidFill>
                  <a:srgbClr val="0000FF"/>
                </a:solidFill>
                <a:latin typeface="Calibri"/>
                <a:ea typeface="Calibri"/>
                <a:cs typeface="Calibri"/>
                <a:sym typeface="Calibri"/>
              </a:rPr>
              <a:t>OUAC reference number (</a:t>
            </a:r>
            <a:r>
              <a:rPr lang="en" sz="2400" b="1" u="sng" dirty="0" smtClean="0">
                <a:solidFill>
                  <a:srgbClr val="0000FF"/>
                </a:solidFill>
                <a:latin typeface="Calibri"/>
                <a:ea typeface="Calibri"/>
                <a:cs typeface="Calibri"/>
                <a:sym typeface="Calibri"/>
              </a:rPr>
              <a:t>2018-xxxxxxx0</a:t>
            </a:r>
            <a:r>
              <a:rPr lang="en" sz="2400" b="1" u="sng" dirty="0">
                <a:solidFill>
                  <a:srgbClr val="0000FF"/>
                </a:solidFill>
                <a:latin typeface="Calibri"/>
                <a:ea typeface="Calibri"/>
                <a:cs typeface="Calibri"/>
                <a:sym typeface="Calibri"/>
              </a:rPr>
              <a:t>)</a:t>
            </a:r>
            <a:r>
              <a:rPr lang="en" sz="2400" dirty="0">
                <a:solidFill>
                  <a:srgbClr val="666666"/>
                </a:solidFill>
                <a:latin typeface="Calibri"/>
                <a:ea typeface="Calibri"/>
                <a:cs typeface="Calibri"/>
                <a:sym typeface="Calibri"/>
              </a:rPr>
              <a:t>, so that they can access your marks electronically.  </a:t>
            </a:r>
            <a:r>
              <a:rPr lang="en" sz="2400" b="1" dirty="0">
                <a:solidFill>
                  <a:srgbClr val="666666"/>
                </a:solidFill>
                <a:latin typeface="Calibri"/>
                <a:ea typeface="Calibri"/>
                <a:cs typeface="Calibri"/>
                <a:sym typeface="Calibri"/>
              </a:rPr>
              <a:t>All other schools will require transcripts!</a:t>
            </a:r>
          </a:p>
          <a:p>
            <a:pPr marL="457200" indent="0" eaLnBrk="1" fontAlgn="auto" hangingPunct="1">
              <a:lnSpc>
                <a:spcPct val="100000"/>
              </a:lnSpc>
              <a:spcBef>
                <a:spcPts val="0"/>
              </a:spcBef>
              <a:spcAft>
                <a:spcPts val="0"/>
              </a:spcAft>
              <a:buFont typeface="Corbel" pitchFamily="34" charset="0"/>
              <a:buNone/>
              <a:defRPr/>
            </a:pPr>
            <a:endParaRPr sz="1400" b="1" dirty="0">
              <a:solidFill>
                <a:srgbClr val="666666"/>
              </a:solidFill>
              <a:latin typeface="Calibri"/>
              <a:ea typeface="Calibri"/>
              <a:cs typeface="Calibri"/>
              <a:sym typeface="Calibri"/>
            </a:endParaRPr>
          </a:p>
          <a:p>
            <a:pPr marL="457200" indent="0" eaLnBrk="1" fontAlgn="auto" hangingPunct="1">
              <a:lnSpc>
                <a:spcPct val="100000"/>
              </a:lnSpc>
              <a:spcBef>
                <a:spcPts val="0"/>
              </a:spcBef>
              <a:spcAft>
                <a:spcPts val="0"/>
              </a:spcAft>
              <a:buFont typeface="Corbel" pitchFamily="34" charset="0"/>
              <a:buNone/>
              <a:defRPr/>
            </a:pPr>
            <a:r>
              <a:rPr lang="en" sz="2400" b="1" dirty="0">
                <a:solidFill>
                  <a:srgbClr val="FF00FF"/>
                </a:solidFill>
                <a:latin typeface="Calibri"/>
                <a:ea typeface="Calibri"/>
                <a:cs typeface="Calibri"/>
                <a:sym typeface="Calibri"/>
              </a:rPr>
              <a:t>Note:</a:t>
            </a:r>
            <a:r>
              <a:rPr lang="en" sz="2400" dirty="0">
                <a:solidFill>
                  <a:srgbClr val="FF00FF"/>
                </a:solidFill>
                <a:latin typeface="Calibri"/>
                <a:ea typeface="Calibri"/>
                <a:cs typeface="Calibri"/>
                <a:sym typeface="Calibri"/>
              </a:rPr>
              <a:t> </a:t>
            </a:r>
            <a:r>
              <a:rPr lang="en" sz="2400" i="1" dirty="0">
                <a:solidFill>
                  <a:srgbClr val="666666"/>
                </a:solidFill>
                <a:latin typeface="Calibri"/>
                <a:ea typeface="Calibri"/>
                <a:cs typeface="Calibri"/>
                <a:sym typeface="Calibri"/>
              </a:rPr>
              <a:t>It is your responsibility to verify and meet application deadlines for any schools outside Ontario!</a:t>
            </a:r>
          </a:p>
          <a:p>
            <a:pPr indent="-137160" eaLnBrk="1" fontAlgn="auto" hangingPunct="1">
              <a:lnSpc>
                <a:spcPct val="100000"/>
              </a:lnSpc>
              <a:spcBef>
                <a:spcPts val="0"/>
              </a:spcBef>
              <a:spcAft>
                <a:spcPts val="0"/>
              </a:spcAft>
              <a:buFont typeface="Corbel" pitchFamily="34" charset="0"/>
              <a:buNone/>
              <a:defRPr/>
            </a:pPr>
            <a:endParaRPr sz="2400" dirty="0">
              <a:solidFill>
                <a:srgbClr val="666666"/>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hape 292"/>
          <p:cNvSpPr>
            <a:spLocks noGrp="1"/>
          </p:cNvSpPr>
          <p:nvPr>
            <p:ph type="title"/>
          </p:nvPr>
        </p:nvSpPr>
        <p:spPr>
          <a:xfrm>
            <a:off x="457200" y="155575"/>
            <a:ext cx="8229600" cy="801688"/>
          </a:xfrm>
        </p:spPr>
        <p:txBody>
          <a:bodyPr/>
          <a:lstStyle/>
          <a:p>
            <a:pPr eaLnBrk="1" hangingPunct="1">
              <a:spcBef>
                <a:spcPct val="0"/>
              </a:spcBef>
            </a:pPr>
            <a:r>
              <a:rPr lang="en-US" altLang="en-US" sz="4800" smtClean="0">
                <a:solidFill>
                  <a:srgbClr val="674EA7"/>
                </a:solidFill>
              </a:rPr>
              <a:t>Next Steps</a:t>
            </a:r>
          </a:p>
        </p:txBody>
      </p:sp>
      <p:sp>
        <p:nvSpPr>
          <p:cNvPr id="35843" name="Shape 291"/>
          <p:cNvSpPr>
            <a:spLocks noGrp="1"/>
          </p:cNvSpPr>
          <p:nvPr>
            <p:ph type="body" idx="1"/>
          </p:nvPr>
        </p:nvSpPr>
        <p:spPr>
          <a:xfrm>
            <a:off x="457200" y="857250"/>
            <a:ext cx="8229600" cy="4192588"/>
          </a:xfrm>
        </p:spPr>
        <p:txBody>
          <a:bodyPr/>
          <a:lstStyle/>
          <a:p>
            <a:pPr marL="457200" indent="-381000" eaLnBrk="1" hangingPunct="1">
              <a:lnSpc>
                <a:spcPct val="100000"/>
              </a:lnSpc>
              <a:spcBef>
                <a:spcPct val="0"/>
              </a:spcBef>
              <a:spcAft>
                <a:spcPts val="1000"/>
              </a:spcAft>
              <a:buSzPct val="100000"/>
              <a:buFont typeface="Calibri" pitchFamily="34" charset="0"/>
              <a:buChar char="•"/>
            </a:pPr>
            <a:r>
              <a:rPr lang="en-US" altLang="en-US" sz="2400" dirty="0" smtClean="0">
                <a:latin typeface="Calibri" pitchFamily="34" charset="0"/>
                <a:cs typeface="Calibri" pitchFamily="34" charset="0"/>
                <a:sym typeface="Calibri" pitchFamily="34" charset="0"/>
              </a:rPr>
              <a:t>Regularly check your OCAS or OUAC account.</a:t>
            </a:r>
          </a:p>
          <a:p>
            <a:pPr marL="457200" indent="-381000" eaLnBrk="1" hangingPunct="1">
              <a:lnSpc>
                <a:spcPct val="100000"/>
              </a:lnSpc>
              <a:spcBef>
                <a:spcPct val="0"/>
              </a:spcBef>
              <a:buSzPct val="100000"/>
              <a:buFont typeface="Calibri" pitchFamily="34" charset="0"/>
              <a:buChar char="•"/>
            </a:pPr>
            <a:r>
              <a:rPr lang="en-US" altLang="en-US" sz="2400" dirty="0" smtClean="0">
                <a:latin typeface="Calibri" pitchFamily="34" charset="0"/>
                <a:cs typeface="Calibri" pitchFamily="34" charset="0"/>
                <a:sym typeface="Calibri" pitchFamily="34" charset="0"/>
              </a:rPr>
              <a:t>See </a:t>
            </a:r>
            <a:r>
              <a:rPr lang="en-US" altLang="en-US" sz="2400" b="1" dirty="0" smtClean="0">
                <a:latin typeface="Calibri" pitchFamily="34" charset="0"/>
                <a:cs typeface="Calibri" pitchFamily="34" charset="0"/>
                <a:sym typeface="Calibri" pitchFamily="34" charset="0"/>
              </a:rPr>
              <a:t>Guidance </a:t>
            </a:r>
            <a:r>
              <a:rPr lang="en-US" altLang="en-US" sz="2400" dirty="0" smtClean="0">
                <a:latin typeface="Calibri" pitchFamily="34" charset="0"/>
                <a:cs typeface="Calibri" pitchFamily="34" charset="0"/>
                <a:sym typeface="Calibri" pitchFamily="34" charset="0"/>
              </a:rPr>
              <a:t>if you: </a:t>
            </a:r>
          </a:p>
          <a:p>
            <a:pPr marL="914400" lvl="1" indent="-381000" eaLnBrk="1" hangingPunct="1">
              <a:lnSpc>
                <a:spcPct val="100000"/>
              </a:lnSpc>
              <a:spcBef>
                <a:spcPct val="0"/>
              </a:spcBef>
              <a:spcAft>
                <a:spcPct val="0"/>
              </a:spcAft>
              <a:buSzPct val="100000"/>
              <a:buFont typeface="Calibri" pitchFamily="34" charset="0"/>
              <a:buChar char="•"/>
            </a:pPr>
            <a:r>
              <a:rPr lang="en-US" altLang="en-US" sz="2400" dirty="0" smtClean="0">
                <a:latin typeface="Calibri" pitchFamily="34" charset="0"/>
                <a:cs typeface="Calibri" pitchFamily="34" charset="0"/>
                <a:sym typeface="Calibri" pitchFamily="34" charset="0"/>
              </a:rPr>
              <a:t>see any discrepancies with your academic info </a:t>
            </a:r>
          </a:p>
          <a:p>
            <a:pPr marL="914400" lvl="1" indent="-381000" eaLnBrk="1" hangingPunct="1">
              <a:lnSpc>
                <a:spcPct val="100000"/>
              </a:lnSpc>
              <a:spcBef>
                <a:spcPct val="0"/>
              </a:spcBef>
              <a:spcAft>
                <a:spcPct val="0"/>
              </a:spcAft>
              <a:buSzPct val="100000"/>
              <a:buFont typeface="Calibri" pitchFamily="34" charset="0"/>
              <a:buChar char="•"/>
            </a:pPr>
            <a:r>
              <a:rPr lang="en-US" altLang="en-US" sz="2400" dirty="0" smtClean="0">
                <a:latin typeface="Calibri" pitchFamily="34" charset="0"/>
                <a:cs typeface="Calibri" pitchFamily="34" charset="0"/>
                <a:sym typeface="Calibri" pitchFamily="34" charset="0"/>
              </a:rPr>
              <a:t>need to add courses taken outside of school (i.e., night school)</a:t>
            </a:r>
          </a:p>
          <a:p>
            <a:pPr marL="457200" indent="-381000" eaLnBrk="1" hangingPunct="1">
              <a:lnSpc>
                <a:spcPct val="100000"/>
              </a:lnSpc>
              <a:spcBef>
                <a:spcPct val="0"/>
              </a:spcBef>
              <a:spcAft>
                <a:spcPts val="1000"/>
              </a:spcAft>
              <a:buSzPct val="100000"/>
              <a:buFont typeface="Calibri" pitchFamily="34" charset="0"/>
              <a:buChar char="•"/>
            </a:pPr>
            <a:r>
              <a:rPr lang="en-US" altLang="en-US" sz="2400" dirty="0" smtClean="0">
                <a:latin typeface="Calibri" pitchFamily="34" charset="0"/>
                <a:cs typeface="Calibri" pitchFamily="34" charset="0"/>
                <a:sym typeface="Calibri" pitchFamily="34" charset="0"/>
              </a:rPr>
              <a:t>Check your Spam folder for college or university emails</a:t>
            </a:r>
          </a:p>
          <a:p>
            <a:pPr marL="457200" indent="-381000" eaLnBrk="1" hangingPunct="1">
              <a:lnSpc>
                <a:spcPct val="100000"/>
              </a:lnSpc>
              <a:spcBef>
                <a:spcPct val="0"/>
              </a:spcBef>
              <a:spcAft>
                <a:spcPts val="1000"/>
              </a:spcAft>
              <a:buSzPct val="100000"/>
              <a:buFont typeface="Calibri" pitchFamily="34" charset="0"/>
              <a:buChar char="•"/>
            </a:pPr>
            <a:r>
              <a:rPr lang="en-US" altLang="en-US" sz="2400" dirty="0" smtClean="0">
                <a:latin typeface="Calibri" pitchFamily="34" charset="0"/>
                <a:cs typeface="Calibri" pitchFamily="34" charset="0"/>
                <a:sym typeface="Calibri" pitchFamily="34" charset="0"/>
              </a:rPr>
              <a:t>Order transcripts (min. 3-5 days) for out-of-province institutions not connected to OUAC (</a:t>
            </a:r>
            <a:r>
              <a:rPr lang="en-US" altLang="en-US" sz="2400" dirty="0">
                <a:latin typeface="Calibri" pitchFamily="34" charset="0"/>
                <a:cs typeface="Calibri" pitchFamily="34" charset="0"/>
                <a:sym typeface="Calibri" pitchFamily="34" charset="0"/>
              </a:rPr>
              <a:t>done online - </a:t>
            </a:r>
            <a:r>
              <a:rPr lang="en-US" altLang="en-US" sz="1800" dirty="0">
                <a:latin typeface="Calibri" pitchFamily="34" charset="0"/>
                <a:cs typeface="Calibri" pitchFamily="34" charset="0"/>
                <a:sym typeface="Calibri" pitchFamily="34" charset="0"/>
              </a:rPr>
              <a:t>https://www.tdsb.on.ca/High-School/After-High-School/Transcripts</a:t>
            </a:r>
            <a:endParaRPr lang="en-US" altLang="en-US" sz="1800" dirty="0" smtClean="0">
              <a:latin typeface="Calibri" pitchFamily="34" charset="0"/>
              <a:cs typeface="Calibri" pitchFamily="34" charset="0"/>
              <a:sym typeface="Calibri" pitchFamily="34" charset="0"/>
            </a:endParaRPr>
          </a:p>
          <a:p>
            <a:pPr marL="457200" indent="-381000" eaLnBrk="1" hangingPunct="1">
              <a:lnSpc>
                <a:spcPct val="100000"/>
              </a:lnSpc>
              <a:spcBef>
                <a:spcPct val="0"/>
              </a:spcBef>
              <a:spcAft>
                <a:spcPts val="1000"/>
              </a:spcAft>
              <a:buSzPct val="100000"/>
              <a:buFont typeface="Calibri" pitchFamily="34" charset="0"/>
              <a:buChar char="•"/>
            </a:pPr>
            <a:r>
              <a:rPr lang="en-US" altLang="en-US" sz="2400" dirty="0" smtClean="0">
                <a:latin typeface="Calibri" pitchFamily="34" charset="0"/>
                <a:cs typeface="Calibri" pitchFamily="34" charset="0"/>
                <a:sym typeface="Calibri" pitchFamily="34" charset="0"/>
              </a:rPr>
              <a:t>Accept offers and pay tuition by the deadline indicated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hape 69"/>
          <p:cNvSpPr>
            <a:spLocks noGrp="1"/>
          </p:cNvSpPr>
          <p:nvPr>
            <p:ph type="title"/>
          </p:nvPr>
        </p:nvSpPr>
        <p:spPr>
          <a:xfrm>
            <a:off x="457200" y="155575"/>
            <a:ext cx="8229600" cy="796925"/>
          </a:xfrm>
        </p:spPr>
        <p:txBody>
          <a:bodyPr/>
          <a:lstStyle/>
          <a:p>
            <a:pPr algn="ctr" eaLnBrk="1" hangingPunct="1">
              <a:spcBef>
                <a:spcPct val="0"/>
              </a:spcBef>
            </a:pPr>
            <a:r>
              <a:rPr lang="en-US" altLang="en-US" sz="3600" dirty="0" smtClean="0"/>
              <a:t>Unique Circumstances? No Problem </a:t>
            </a:r>
            <a:r>
              <a:rPr lang="en-US" altLang="en-US" sz="3600" dirty="0" smtClean="0">
                <a:sym typeface="Wingdings" panose="05000000000000000000" pitchFamily="2" charset="2"/>
              </a:rPr>
              <a:t> !</a:t>
            </a:r>
            <a:endParaRPr lang="en-US" altLang="en-US" sz="3600" dirty="0" smtClean="0"/>
          </a:p>
        </p:txBody>
      </p:sp>
      <p:sp>
        <p:nvSpPr>
          <p:cNvPr id="4" name="Shape 76"/>
          <p:cNvSpPr>
            <a:spLocks noGrp="1"/>
          </p:cNvSpPr>
          <p:nvPr>
            <p:ph type="body" idx="1"/>
          </p:nvPr>
        </p:nvSpPr>
        <p:spPr>
          <a:xfrm>
            <a:off x="887413" y="1000124"/>
            <a:ext cx="7475537" cy="3743326"/>
          </a:xfrm>
        </p:spPr>
        <p:txBody>
          <a:bodyPr/>
          <a:lstStyle/>
          <a:p>
            <a:pPr marL="457200" indent="-419100" eaLnBrk="1" hangingPunct="1">
              <a:lnSpc>
                <a:spcPct val="100000"/>
              </a:lnSpc>
              <a:spcAft>
                <a:spcPts val="0"/>
              </a:spcAft>
              <a:buSzPct val="100000"/>
              <a:buFont typeface="Calibri" pitchFamily="34" charset="0"/>
              <a:buAutoNum type="arabicPeriod"/>
            </a:pPr>
            <a:r>
              <a:rPr lang="en-US" altLang="en-US" sz="3000" dirty="0" smtClean="0">
                <a:latin typeface="Calibri" pitchFamily="34" charset="0"/>
                <a:cs typeface="Calibri" pitchFamily="34" charset="0"/>
                <a:sym typeface="Calibri" pitchFamily="34" charset="0"/>
              </a:rPr>
              <a:t>You’ve got </a:t>
            </a:r>
            <a:r>
              <a:rPr lang="en-US" altLang="en-US" sz="3000" i="1" dirty="0" smtClean="0">
                <a:solidFill>
                  <a:srgbClr val="C00000"/>
                </a:solidFill>
                <a:latin typeface="Calibri" pitchFamily="34" charset="0"/>
                <a:cs typeface="Calibri" pitchFamily="34" charset="0"/>
                <a:sym typeface="Calibri" pitchFamily="34" charset="0"/>
              </a:rPr>
              <a:t>structure</a:t>
            </a:r>
            <a:r>
              <a:rPr lang="en-US" altLang="en-US" sz="3000" dirty="0" smtClean="0">
                <a:latin typeface="Calibri" pitchFamily="34" charset="0"/>
                <a:cs typeface="Calibri" pitchFamily="34" charset="0"/>
                <a:sym typeface="Calibri" pitchFamily="34" charset="0"/>
              </a:rPr>
              <a:t>! </a:t>
            </a:r>
          </a:p>
          <a:p>
            <a:pPr marL="457200" indent="-419100" eaLnBrk="1" hangingPunct="1">
              <a:lnSpc>
                <a:spcPct val="100000"/>
              </a:lnSpc>
              <a:spcAft>
                <a:spcPts val="0"/>
              </a:spcAft>
              <a:buSzPct val="100000"/>
              <a:buFont typeface="Calibri" pitchFamily="34" charset="0"/>
              <a:buAutoNum type="arabicPeriod"/>
            </a:pPr>
            <a:r>
              <a:rPr lang="en-US" altLang="en-US" sz="3000" dirty="0" smtClean="0">
                <a:latin typeface="Calibri" pitchFamily="34" charset="0"/>
                <a:cs typeface="Calibri" pitchFamily="34" charset="0"/>
                <a:sym typeface="Calibri" pitchFamily="34" charset="0"/>
              </a:rPr>
              <a:t>You’ve got </a:t>
            </a:r>
            <a:r>
              <a:rPr lang="en-US" altLang="en-US" sz="3000" i="1" dirty="0" smtClean="0">
                <a:solidFill>
                  <a:srgbClr val="00B050"/>
                </a:solidFill>
                <a:latin typeface="Calibri" pitchFamily="34" charset="0"/>
                <a:cs typeface="Calibri" pitchFamily="34" charset="0"/>
                <a:sym typeface="Calibri" pitchFamily="34" charset="0"/>
              </a:rPr>
              <a:t>organization</a:t>
            </a:r>
            <a:r>
              <a:rPr lang="en-US" altLang="en-US" sz="3000" dirty="0" smtClean="0">
                <a:latin typeface="Calibri" pitchFamily="34" charset="0"/>
                <a:cs typeface="Calibri" pitchFamily="34" charset="0"/>
                <a:sym typeface="Calibri" pitchFamily="34" charset="0"/>
              </a:rPr>
              <a:t>!</a:t>
            </a:r>
          </a:p>
          <a:p>
            <a:pPr marL="457200" indent="-419100" eaLnBrk="1" hangingPunct="1">
              <a:lnSpc>
                <a:spcPct val="100000"/>
              </a:lnSpc>
              <a:spcAft>
                <a:spcPts val="0"/>
              </a:spcAft>
              <a:buSzPct val="100000"/>
              <a:buFont typeface="Calibri" pitchFamily="34" charset="0"/>
              <a:buAutoNum type="arabicPeriod"/>
            </a:pPr>
            <a:r>
              <a:rPr lang="en-US" altLang="en-US" sz="3000" dirty="0">
                <a:latin typeface="Calibri" pitchFamily="34" charset="0"/>
                <a:cs typeface="Calibri" pitchFamily="34" charset="0"/>
                <a:sym typeface="Calibri" pitchFamily="34" charset="0"/>
              </a:rPr>
              <a:t>You’ve got </a:t>
            </a:r>
            <a:r>
              <a:rPr lang="en-US" altLang="en-US" sz="3000" i="1" dirty="0" smtClean="0">
                <a:solidFill>
                  <a:srgbClr val="7030A0"/>
                </a:solidFill>
                <a:latin typeface="Calibri" pitchFamily="34" charset="0"/>
                <a:cs typeface="Calibri" pitchFamily="34" charset="0"/>
                <a:sym typeface="Calibri" pitchFamily="34" charset="0"/>
              </a:rPr>
              <a:t>planning</a:t>
            </a:r>
            <a:r>
              <a:rPr lang="en-US" altLang="en-US" sz="3000" dirty="0" smtClean="0">
                <a:latin typeface="Calibri" pitchFamily="34" charset="0"/>
                <a:cs typeface="Calibri" pitchFamily="34" charset="0"/>
                <a:sym typeface="Calibri" pitchFamily="34" charset="0"/>
              </a:rPr>
              <a:t>!</a:t>
            </a:r>
          </a:p>
          <a:p>
            <a:pPr marL="457200" indent="-419100" eaLnBrk="1" hangingPunct="1">
              <a:lnSpc>
                <a:spcPct val="100000"/>
              </a:lnSpc>
              <a:spcAft>
                <a:spcPts val="0"/>
              </a:spcAft>
              <a:buSzPct val="100000"/>
              <a:buFont typeface="Calibri" pitchFamily="34" charset="0"/>
              <a:buAutoNum type="arabicPeriod"/>
            </a:pPr>
            <a:r>
              <a:rPr lang="en-US" altLang="en-US" sz="3000" dirty="0">
                <a:latin typeface="Calibri" pitchFamily="34" charset="0"/>
                <a:cs typeface="Calibri" pitchFamily="34" charset="0"/>
                <a:sym typeface="Calibri" pitchFamily="34" charset="0"/>
              </a:rPr>
              <a:t>You’ve got </a:t>
            </a:r>
            <a:r>
              <a:rPr lang="en-US" altLang="en-US" sz="3000" i="1" dirty="0" smtClean="0">
                <a:solidFill>
                  <a:srgbClr val="FFC000"/>
                </a:solidFill>
                <a:latin typeface="Calibri" pitchFamily="34" charset="0"/>
                <a:cs typeface="Calibri" pitchFamily="34" charset="0"/>
                <a:sym typeface="Calibri" pitchFamily="34" charset="0"/>
              </a:rPr>
              <a:t>flexibility</a:t>
            </a:r>
            <a:r>
              <a:rPr lang="en-US" altLang="en-US" sz="3000" dirty="0" smtClean="0">
                <a:latin typeface="Calibri" pitchFamily="34" charset="0"/>
                <a:cs typeface="Calibri" pitchFamily="34" charset="0"/>
                <a:sym typeface="Calibri" pitchFamily="34" charset="0"/>
              </a:rPr>
              <a:t>! </a:t>
            </a:r>
          </a:p>
          <a:p>
            <a:pPr marL="457200" indent="-419100" eaLnBrk="1" hangingPunct="1">
              <a:lnSpc>
                <a:spcPct val="100000"/>
              </a:lnSpc>
              <a:spcAft>
                <a:spcPts val="0"/>
              </a:spcAft>
              <a:buSzPct val="100000"/>
              <a:buFont typeface="Calibri" pitchFamily="34" charset="0"/>
              <a:buAutoNum type="arabicPeriod"/>
            </a:pPr>
            <a:r>
              <a:rPr lang="en-US" altLang="en-US" sz="3000" dirty="0">
                <a:latin typeface="Calibri" pitchFamily="34" charset="0"/>
                <a:cs typeface="Calibri" pitchFamily="34" charset="0"/>
                <a:sym typeface="Calibri" pitchFamily="34" charset="0"/>
              </a:rPr>
              <a:t>You’ve got </a:t>
            </a:r>
            <a:r>
              <a:rPr lang="en-US" altLang="en-US" sz="3000" i="1" dirty="0" smtClean="0">
                <a:latin typeface="Calibri" pitchFamily="34" charset="0"/>
                <a:cs typeface="Calibri" pitchFamily="34" charset="0"/>
                <a:sym typeface="Calibri" pitchFamily="34" charset="0"/>
              </a:rPr>
              <a:t>understanding</a:t>
            </a:r>
            <a:r>
              <a:rPr lang="en-US" altLang="en-US" sz="3000" dirty="0" smtClean="0">
                <a:latin typeface="Calibri" pitchFamily="34" charset="0"/>
                <a:cs typeface="Calibri" pitchFamily="34" charset="0"/>
                <a:sym typeface="Calibri" pitchFamily="34" charset="0"/>
              </a:rPr>
              <a:t>! </a:t>
            </a:r>
          </a:p>
          <a:p>
            <a:pPr marL="457200" indent="-419100" eaLnBrk="1" hangingPunct="1">
              <a:lnSpc>
                <a:spcPct val="100000"/>
              </a:lnSpc>
              <a:spcAft>
                <a:spcPts val="0"/>
              </a:spcAft>
              <a:buSzPct val="100000"/>
              <a:buFont typeface="Calibri" pitchFamily="34" charset="0"/>
              <a:buAutoNum type="arabicPeriod"/>
            </a:pPr>
            <a:r>
              <a:rPr lang="en-US" altLang="en-US" sz="3000" dirty="0">
                <a:latin typeface="Calibri" pitchFamily="34" charset="0"/>
                <a:cs typeface="Calibri" pitchFamily="34" charset="0"/>
                <a:sym typeface="Calibri" pitchFamily="34" charset="0"/>
              </a:rPr>
              <a:t>You’ve got </a:t>
            </a:r>
            <a:r>
              <a:rPr lang="en-US" altLang="en-US" sz="3000" i="1" dirty="0" smtClean="0">
                <a:solidFill>
                  <a:schemeClr val="tx1"/>
                </a:solidFill>
                <a:latin typeface="Calibri" pitchFamily="34" charset="0"/>
                <a:cs typeface="Calibri" pitchFamily="34" charset="0"/>
                <a:sym typeface="Calibri" pitchFamily="34" charset="0"/>
              </a:rPr>
              <a:t>support</a:t>
            </a:r>
            <a:r>
              <a:rPr lang="en-US" altLang="en-US" sz="3000" dirty="0" smtClean="0">
                <a:latin typeface="Calibri" pitchFamily="34" charset="0"/>
                <a:cs typeface="Calibri" pitchFamily="34" charset="0"/>
                <a:sym typeface="Calibri" pitchFamily="34" charset="0"/>
              </a:rPr>
              <a:t>!</a:t>
            </a:r>
          </a:p>
          <a:p>
            <a:pPr marL="825500" lvl="4" indent="0" eaLnBrk="1" hangingPunct="1">
              <a:lnSpc>
                <a:spcPct val="100000"/>
              </a:lnSpc>
              <a:spcAft>
                <a:spcPts val="0"/>
              </a:spcAft>
              <a:buSzPct val="100000"/>
              <a:buNone/>
            </a:pPr>
            <a:endParaRPr lang="en-US" altLang="en-US" sz="2600" dirty="0" smtClean="0">
              <a:latin typeface="Calibri" pitchFamily="34" charset="0"/>
              <a:cs typeface="Calibri" pitchFamily="34" charset="0"/>
              <a:sym typeface="Calibri" pitchFamily="34" charset="0"/>
            </a:endParaRPr>
          </a:p>
          <a:p>
            <a:pPr marL="825500" lvl="4" indent="0" eaLnBrk="1" hangingPunct="1">
              <a:lnSpc>
                <a:spcPct val="100000"/>
              </a:lnSpc>
              <a:spcAft>
                <a:spcPts val="0"/>
              </a:spcAft>
              <a:buSzPct val="100000"/>
              <a:buNone/>
            </a:pPr>
            <a:r>
              <a:rPr lang="en-US" altLang="en-US" sz="2600" dirty="0" smtClean="0">
                <a:latin typeface="Calibri" pitchFamily="34" charset="0"/>
                <a:cs typeface="Calibri" pitchFamily="34" charset="0"/>
                <a:sym typeface="Calibri" pitchFamily="34" charset="0"/>
              </a:rPr>
              <a:t>				</a:t>
            </a:r>
            <a:r>
              <a:rPr lang="en-US" altLang="en-US" sz="2600" i="1" dirty="0" smtClean="0">
                <a:solidFill>
                  <a:srgbClr val="C00000"/>
                </a:solidFill>
                <a:latin typeface="Calibri" pitchFamily="34" charset="0"/>
                <a:cs typeface="Calibri" pitchFamily="34" charset="0"/>
                <a:sym typeface="Calibri" pitchFamily="34" charset="0"/>
              </a:rPr>
              <a:t>You Got This!!!!!!!!!!!</a:t>
            </a:r>
          </a:p>
        </p:txBody>
      </p:sp>
    </p:spTree>
    <p:extLst>
      <p:ext uri="{BB962C8B-B14F-4D97-AF65-F5344CB8AC3E}">
        <p14:creationId xmlns:p14="http://schemas.microsoft.com/office/powerpoint/2010/main" val="25324449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hape 308"/>
          <p:cNvSpPr>
            <a:spLocks noGrp="1"/>
          </p:cNvSpPr>
          <p:nvPr>
            <p:ph type="title"/>
          </p:nvPr>
        </p:nvSpPr>
        <p:spPr>
          <a:xfrm>
            <a:off x="311150" y="292100"/>
            <a:ext cx="8521700" cy="801688"/>
          </a:xfrm>
        </p:spPr>
        <p:txBody>
          <a:bodyPr/>
          <a:lstStyle/>
          <a:p>
            <a:pPr eaLnBrk="1" hangingPunct="1">
              <a:spcBef>
                <a:spcPct val="0"/>
              </a:spcBef>
            </a:pPr>
            <a:r>
              <a:rPr lang="en-US" altLang="en-US" sz="4800" smtClean="0"/>
              <a:t>Funding Your Education</a:t>
            </a:r>
          </a:p>
        </p:txBody>
      </p:sp>
      <p:sp>
        <p:nvSpPr>
          <p:cNvPr id="36867" name="Shape 309"/>
          <p:cNvSpPr txBox="1">
            <a:spLocks noChangeArrowheads="1"/>
          </p:cNvSpPr>
          <p:nvPr/>
        </p:nvSpPr>
        <p:spPr bwMode="auto">
          <a:xfrm>
            <a:off x="1497013" y="985838"/>
            <a:ext cx="4702175"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pPr algn="ctr" eaLnBrk="1" hangingPunct="1">
              <a:spcBef>
                <a:spcPts val="600"/>
              </a:spcBef>
            </a:pPr>
            <a:r>
              <a:rPr lang="en-US" altLang="en-US" sz="7200" b="1">
                <a:solidFill>
                  <a:srgbClr val="CC0000"/>
                </a:solidFill>
                <a:latin typeface="Amatic SC" charset="0"/>
                <a:ea typeface="Amatic SC" charset="0"/>
                <a:cs typeface="Amatic SC" charset="0"/>
                <a:sym typeface="Amatic SC" charset="0"/>
              </a:rPr>
              <a:t>So, how much will it all cost?</a:t>
            </a:r>
          </a:p>
        </p:txBody>
      </p:sp>
      <p:pic>
        <p:nvPicPr>
          <p:cNvPr id="36868" name="Shape 310" descr="College Fund | Flickr - Photo"/>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4613" y="2843213"/>
            <a:ext cx="2408237" cy="210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hape 315"/>
          <p:cNvSpPr>
            <a:spLocks noChangeArrowheads="1"/>
          </p:cNvSpPr>
          <p:nvPr/>
        </p:nvSpPr>
        <p:spPr bwMode="auto">
          <a:xfrm>
            <a:off x="6500813" y="184150"/>
            <a:ext cx="2295525" cy="4843463"/>
          </a:xfrm>
          <a:prstGeom prst="roundRect">
            <a:avLst>
              <a:gd name="adj" fmla="val 16667"/>
            </a:avLst>
          </a:prstGeom>
          <a:solidFill>
            <a:srgbClr val="FFFF00"/>
          </a:solidFill>
          <a:ln w="19050">
            <a:solidFill>
              <a:schemeClr val="tx2"/>
            </a:solidFill>
            <a:round/>
            <a:headEnd/>
            <a:tailEnd/>
          </a:ln>
        </p:spPr>
        <p:txBody>
          <a:bodyPr lIns="91425" tIns="91425" rIns="91425" bIns="91425" anchor="ct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pPr eaLnBrk="1" hangingPunct="1"/>
            <a:r>
              <a:rPr lang="en-US" altLang="en-US" b="1" u="sng">
                <a:solidFill>
                  <a:srgbClr val="666666"/>
                </a:solidFill>
                <a:latin typeface="Calibri" pitchFamily="34" charset="0"/>
                <a:cs typeface="Calibri" pitchFamily="34" charset="0"/>
                <a:sym typeface="Calibri" pitchFamily="34" charset="0"/>
              </a:rPr>
              <a:t>Costs are simply estimates</a:t>
            </a:r>
            <a:r>
              <a:rPr lang="en-US" altLang="en-US" b="1">
                <a:solidFill>
                  <a:srgbClr val="666666"/>
                </a:solidFill>
                <a:latin typeface="Calibri" pitchFamily="34" charset="0"/>
                <a:cs typeface="Calibri" pitchFamily="34" charset="0"/>
                <a:sym typeface="Calibri" pitchFamily="34" charset="0"/>
              </a:rPr>
              <a:t> </a:t>
            </a:r>
            <a:r>
              <a:rPr lang="en-US" altLang="en-US">
                <a:solidFill>
                  <a:srgbClr val="666666"/>
                </a:solidFill>
                <a:latin typeface="Calibri" pitchFamily="34" charset="0"/>
                <a:cs typeface="Calibri" pitchFamily="34" charset="0"/>
                <a:sym typeface="Calibri" pitchFamily="34" charset="0"/>
              </a:rPr>
              <a:t>by </a:t>
            </a:r>
            <a:r>
              <a:rPr lang="en-US" altLang="en-US" i="1">
                <a:solidFill>
                  <a:srgbClr val="666666"/>
                </a:solidFill>
                <a:latin typeface="Calibri" pitchFamily="34" charset="0"/>
                <a:cs typeface="Calibri" pitchFamily="34" charset="0"/>
                <a:sym typeface="Calibri" pitchFamily="34" charset="0"/>
              </a:rPr>
              <a:t>Ontario Colleges</a:t>
            </a:r>
            <a:r>
              <a:rPr lang="en-US" altLang="en-US">
                <a:solidFill>
                  <a:srgbClr val="666666"/>
                </a:solidFill>
                <a:latin typeface="Calibri" pitchFamily="34" charset="0"/>
                <a:cs typeface="Calibri" pitchFamily="34" charset="0"/>
                <a:sym typeface="Calibri" pitchFamily="34" charset="0"/>
              </a:rPr>
              <a:t> and </a:t>
            </a:r>
            <a:r>
              <a:rPr lang="en-US" altLang="en-US" i="1">
                <a:solidFill>
                  <a:srgbClr val="666666"/>
                </a:solidFill>
                <a:latin typeface="Calibri" pitchFamily="34" charset="0"/>
                <a:cs typeface="Calibri" pitchFamily="34" charset="0"/>
                <a:sym typeface="Calibri" pitchFamily="34" charset="0"/>
              </a:rPr>
              <a:t>Statistics Canada</a:t>
            </a:r>
            <a:r>
              <a:rPr lang="en-US" altLang="en-US">
                <a:solidFill>
                  <a:srgbClr val="666666"/>
                </a:solidFill>
                <a:latin typeface="Calibri" pitchFamily="34" charset="0"/>
                <a:cs typeface="Calibri" pitchFamily="34" charset="0"/>
                <a:sym typeface="Calibri" pitchFamily="34" charset="0"/>
              </a:rPr>
              <a:t>. </a:t>
            </a:r>
          </a:p>
          <a:p>
            <a:pPr eaLnBrk="1" hangingPunct="1"/>
            <a:endParaRPr lang="en-US" altLang="en-US">
              <a:solidFill>
                <a:srgbClr val="666666"/>
              </a:solidFill>
              <a:latin typeface="Calibri" pitchFamily="34" charset="0"/>
              <a:cs typeface="Calibri" pitchFamily="34" charset="0"/>
              <a:sym typeface="Calibri" pitchFamily="34" charset="0"/>
            </a:endParaRPr>
          </a:p>
          <a:p>
            <a:pPr eaLnBrk="1" hangingPunct="1"/>
            <a:r>
              <a:rPr lang="en-US" altLang="en-US">
                <a:solidFill>
                  <a:srgbClr val="666666"/>
                </a:solidFill>
                <a:latin typeface="Calibri" pitchFamily="34" charset="0"/>
                <a:cs typeface="Calibri" pitchFamily="34" charset="0"/>
                <a:sym typeface="Calibri" pitchFamily="34" charset="0"/>
              </a:rPr>
              <a:t>All </a:t>
            </a:r>
            <a:r>
              <a:rPr lang="en-US" altLang="en-US" b="1">
                <a:solidFill>
                  <a:srgbClr val="CC0000"/>
                </a:solidFill>
                <a:latin typeface="Calibri" pitchFamily="34" charset="0"/>
                <a:cs typeface="Calibri" pitchFamily="34" charset="0"/>
                <a:sym typeface="Calibri" pitchFamily="34" charset="0"/>
              </a:rPr>
              <a:t>program expenses</a:t>
            </a:r>
            <a:r>
              <a:rPr lang="en-US" altLang="en-US">
                <a:solidFill>
                  <a:srgbClr val="666666"/>
                </a:solidFill>
                <a:latin typeface="Calibri" pitchFamily="34" charset="0"/>
                <a:cs typeface="Calibri" pitchFamily="34" charset="0"/>
                <a:sym typeface="Calibri" pitchFamily="34" charset="0"/>
              </a:rPr>
              <a:t> (tuition, books and supplies) </a:t>
            </a:r>
            <a:r>
              <a:rPr lang="en-US" altLang="en-US" b="1">
                <a:solidFill>
                  <a:srgbClr val="0000FF"/>
                </a:solidFill>
                <a:latin typeface="Calibri" pitchFamily="34" charset="0"/>
                <a:cs typeface="Calibri" pitchFamily="34" charset="0"/>
                <a:sym typeface="Calibri" pitchFamily="34" charset="0"/>
              </a:rPr>
              <a:t>will vary</a:t>
            </a:r>
            <a:r>
              <a:rPr lang="en-US" altLang="en-US" b="1">
                <a:solidFill>
                  <a:srgbClr val="666666"/>
                </a:solidFill>
                <a:latin typeface="Calibri" pitchFamily="34" charset="0"/>
                <a:cs typeface="Calibri" pitchFamily="34" charset="0"/>
                <a:sym typeface="Calibri" pitchFamily="34" charset="0"/>
              </a:rPr>
              <a:t> </a:t>
            </a:r>
            <a:r>
              <a:rPr lang="en-US" altLang="en-US">
                <a:solidFill>
                  <a:srgbClr val="666666"/>
                </a:solidFill>
                <a:latin typeface="Calibri" pitchFamily="34" charset="0"/>
                <a:cs typeface="Calibri" pitchFamily="34" charset="0"/>
                <a:sym typeface="Calibri" pitchFamily="34" charset="0"/>
              </a:rPr>
              <a:t>by college or university and by program. </a:t>
            </a:r>
            <a:r>
              <a:rPr lang="en-US" altLang="en-US" b="1">
                <a:solidFill>
                  <a:srgbClr val="CC0000"/>
                </a:solidFill>
                <a:latin typeface="Calibri" pitchFamily="34" charset="0"/>
                <a:cs typeface="Calibri" pitchFamily="34" charset="0"/>
                <a:sym typeface="Calibri" pitchFamily="34" charset="0"/>
              </a:rPr>
              <a:t>Living expenses</a:t>
            </a:r>
            <a:r>
              <a:rPr lang="en-US" altLang="en-US" b="1">
                <a:solidFill>
                  <a:srgbClr val="38761D"/>
                </a:solidFill>
                <a:latin typeface="Calibri" pitchFamily="34" charset="0"/>
                <a:cs typeface="Calibri" pitchFamily="34" charset="0"/>
                <a:sym typeface="Calibri" pitchFamily="34" charset="0"/>
              </a:rPr>
              <a:t> </a:t>
            </a:r>
            <a:r>
              <a:rPr lang="en-US" altLang="en-US">
                <a:solidFill>
                  <a:srgbClr val="666666"/>
                </a:solidFill>
                <a:latin typeface="Calibri" pitchFamily="34" charset="0"/>
                <a:cs typeface="Calibri" pitchFamily="34" charset="0"/>
                <a:sym typeface="Calibri" pitchFamily="34" charset="0"/>
              </a:rPr>
              <a:t>(residence and meal plans) </a:t>
            </a:r>
            <a:r>
              <a:rPr lang="en-US" altLang="en-US">
                <a:solidFill>
                  <a:srgbClr val="0000FF"/>
                </a:solidFill>
                <a:latin typeface="Calibri" pitchFamily="34" charset="0"/>
                <a:cs typeface="Calibri" pitchFamily="34" charset="0"/>
                <a:sym typeface="Calibri" pitchFamily="34" charset="0"/>
              </a:rPr>
              <a:t>will also vary</a:t>
            </a:r>
            <a:r>
              <a:rPr lang="en-US" altLang="en-US">
                <a:solidFill>
                  <a:srgbClr val="666666"/>
                </a:solidFill>
                <a:latin typeface="Calibri" pitchFamily="34" charset="0"/>
                <a:cs typeface="Calibri" pitchFamily="34" charset="0"/>
                <a:sym typeface="Calibri" pitchFamily="34" charset="0"/>
              </a:rPr>
              <a:t>.</a:t>
            </a:r>
          </a:p>
        </p:txBody>
      </p:sp>
      <p:sp>
        <p:nvSpPr>
          <p:cNvPr id="316" name="Shape 316"/>
          <p:cNvSpPr txBox="1">
            <a:spLocks noGrp="1"/>
          </p:cNvSpPr>
          <p:nvPr>
            <p:ph type="body" idx="1"/>
          </p:nvPr>
        </p:nvSpPr>
        <p:spPr>
          <a:xfrm>
            <a:off x="231775" y="184150"/>
            <a:ext cx="6511925" cy="4691063"/>
          </a:xfrm>
        </p:spPr>
        <p:txBody>
          <a:bodyPr rtlCol="0">
            <a:noAutofit/>
          </a:bodyPr>
          <a:lstStyle/>
          <a:p>
            <a:pPr marL="0" indent="0" eaLnBrk="1" fontAlgn="auto" hangingPunct="1">
              <a:spcAft>
                <a:spcPts val="0"/>
              </a:spcAft>
              <a:buFont typeface="Corbel" pitchFamily="34" charset="0"/>
              <a:buNone/>
              <a:defRPr/>
            </a:pPr>
            <a:r>
              <a:rPr lang="en" sz="2400" b="1" u="sng" dirty="0">
                <a:solidFill>
                  <a:srgbClr val="0000FF"/>
                </a:solidFill>
                <a:latin typeface="Calibri"/>
                <a:ea typeface="Calibri"/>
                <a:cs typeface="Calibri"/>
                <a:sym typeface="Calibri"/>
              </a:rPr>
              <a:t>Average</a:t>
            </a:r>
            <a:r>
              <a:rPr lang="en" sz="2400" b="1" dirty="0">
                <a:solidFill>
                  <a:srgbClr val="0000FF"/>
                </a:solidFill>
                <a:latin typeface="Calibri"/>
                <a:ea typeface="Calibri"/>
                <a:cs typeface="Calibri"/>
                <a:sym typeface="Calibri"/>
              </a:rPr>
              <a:t> annual cost of College: </a:t>
            </a:r>
          </a:p>
          <a:p>
            <a:pPr indent="-137160" eaLnBrk="1" fontAlgn="auto" hangingPunct="1">
              <a:spcAft>
                <a:spcPts val="0"/>
              </a:spcAft>
              <a:buFont typeface="Corbel" pitchFamily="34" charset="0"/>
              <a:buNone/>
              <a:defRPr/>
            </a:pPr>
            <a:r>
              <a:rPr lang="en" sz="2400" b="1" dirty="0">
                <a:latin typeface="Calibri"/>
                <a:ea typeface="Calibri"/>
                <a:cs typeface="Calibri"/>
                <a:sym typeface="Calibri"/>
              </a:rPr>
              <a:t>$2,400-6,100 tuition </a:t>
            </a:r>
            <a:r>
              <a:rPr lang="en" sz="2400" dirty="0">
                <a:latin typeface="Calibri"/>
                <a:ea typeface="Calibri"/>
                <a:cs typeface="Calibri"/>
                <a:sym typeface="Calibri"/>
              </a:rPr>
              <a:t>+ </a:t>
            </a:r>
            <a:r>
              <a:rPr lang="en" sz="2400" dirty="0" smtClean="0">
                <a:latin typeface="Calibri"/>
                <a:ea typeface="Calibri"/>
                <a:cs typeface="Calibri"/>
                <a:sym typeface="Calibri"/>
              </a:rPr>
              <a:t> </a:t>
            </a:r>
            <a:r>
              <a:rPr lang="en" sz="2400" dirty="0">
                <a:latin typeface="Calibri"/>
                <a:ea typeface="Calibri"/>
                <a:cs typeface="Calibri"/>
                <a:sym typeface="Calibri"/>
              </a:rPr>
              <a:t>books and supplies ($1,300) + living expenses</a:t>
            </a:r>
          </a:p>
          <a:p>
            <a:pPr indent="-137160" eaLnBrk="1" fontAlgn="auto" hangingPunct="1">
              <a:spcAft>
                <a:spcPts val="0"/>
              </a:spcAft>
              <a:buFont typeface="Corbel" pitchFamily="34" charset="0"/>
              <a:buNone/>
              <a:defRPr/>
            </a:pPr>
            <a:endParaRPr sz="2400" dirty="0">
              <a:latin typeface="Calibri"/>
              <a:ea typeface="Calibri"/>
              <a:cs typeface="Calibri"/>
              <a:sym typeface="Calibri"/>
            </a:endParaRPr>
          </a:p>
          <a:p>
            <a:pPr indent="-137160" eaLnBrk="1" fontAlgn="auto" hangingPunct="1">
              <a:spcAft>
                <a:spcPts val="0"/>
              </a:spcAft>
              <a:buClr>
                <a:schemeClr val="dk1"/>
              </a:buClr>
              <a:buSzPct val="45833"/>
              <a:buFont typeface="Arial"/>
              <a:buNone/>
              <a:defRPr/>
            </a:pPr>
            <a:r>
              <a:rPr lang="en" sz="2400" b="1" u="sng" dirty="0">
                <a:solidFill>
                  <a:srgbClr val="ED1556"/>
                </a:solidFill>
                <a:latin typeface="Calibri"/>
                <a:ea typeface="Calibri"/>
                <a:cs typeface="Calibri"/>
                <a:sym typeface="Calibri"/>
              </a:rPr>
              <a:t>Average</a:t>
            </a:r>
            <a:r>
              <a:rPr lang="en" sz="2400" b="1" dirty="0">
                <a:solidFill>
                  <a:srgbClr val="ED1556"/>
                </a:solidFill>
                <a:latin typeface="Calibri"/>
                <a:ea typeface="Calibri"/>
                <a:cs typeface="Calibri"/>
                <a:sym typeface="Calibri"/>
              </a:rPr>
              <a:t> annual university costs: </a:t>
            </a:r>
          </a:p>
          <a:p>
            <a:pPr indent="-137160" eaLnBrk="1" fontAlgn="auto" hangingPunct="1">
              <a:spcAft>
                <a:spcPts val="0"/>
              </a:spcAft>
              <a:buClr>
                <a:schemeClr val="dk1"/>
              </a:buClr>
              <a:buSzPct val="45833"/>
              <a:buFont typeface="Arial"/>
              <a:buNone/>
              <a:defRPr/>
            </a:pPr>
            <a:r>
              <a:rPr lang="en" sz="2400" b="1" dirty="0">
                <a:latin typeface="Calibri"/>
                <a:ea typeface="Calibri"/>
                <a:cs typeface="Calibri"/>
                <a:sym typeface="Calibri"/>
              </a:rPr>
              <a:t>$7,539 tuition (avg.) </a:t>
            </a:r>
            <a:r>
              <a:rPr lang="en" sz="2400" dirty="0" smtClean="0">
                <a:latin typeface="Calibri"/>
                <a:ea typeface="Calibri"/>
                <a:cs typeface="Calibri"/>
                <a:sym typeface="Calibri"/>
              </a:rPr>
              <a:t>+ </a:t>
            </a:r>
            <a:r>
              <a:rPr lang="en" sz="2400" dirty="0">
                <a:latin typeface="Calibri"/>
                <a:ea typeface="Calibri"/>
                <a:cs typeface="Calibri"/>
                <a:sym typeface="Calibri"/>
              </a:rPr>
              <a:t>books and supplies ($1,300) + living expenses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hape 321"/>
          <p:cNvSpPr>
            <a:spLocks noGrp="1"/>
          </p:cNvSpPr>
          <p:nvPr>
            <p:ph type="title"/>
          </p:nvPr>
        </p:nvSpPr>
        <p:spPr>
          <a:xfrm>
            <a:off x="457200" y="155575"/>
            <a:ext cx="8229600" cy="614363"/>
          </a:xfrm>
        </p:spPr>
        <p:txBody>
          <a:bodyPr/>
          <a:lstStyle/>
          <a:p>
            <a:pPr eaLnBrk="1" hangingPunct="1">
              <a:spcBef>
                <a:spcPct val="0"/>
              </a:spcBef>
            </a:pPr>
            <a:r>
              <a:rPr lang="en-US" altLang="en-US" sz="4800" b="1" smtClean="0">
                <a:solidFill>
                  <a:srgbClr val="351C75"/>
                </a:solidFill>
              </a:rPr>
              <a:t>Sources of Funding</a:t>
            </a:r>
          </a:p>
        </p:txBody>
      </p:sp>
      <p:sp>
        <p:nvSpPr>
          <p:cNvPr id="322" name="Shape 322"/>
          <p:cNvSpPr txBox="1">
            <a:spLocks noGrp="1"/>
          </p:cNvSpPr>
          <p:nvPr>
            <p:ph type="body" idx="1"/>
          </p:nvPr>
        </p:nvSpPr>
        <p:spPr>
          <a:xfrm>
            <a:off x="457200" y="919163"/>
            <a:ext cx="8229600" cy="4041775"/>
          </a:xfrm>
        </p:spPr>
        <p:txBody>
          <a:bodyPr rtlCol="0">
            <a:noAutofit/>
          </a:bodyPr>
          <a:lstStyle/>
          <a:p>
            <a:pPr marL="457200" indent="-419100" eaLnBrk="1" fontAlgn="auto" hangingPunct="1">
              <a:lnSpc>
                <a:spcPct val="100000"/>
              </a:lnSpc>
              <a:spcAft>
                <a:spcPts val="0"/>
              </a:spcAft>
              <a:buSzPct val="100000"/>
              <a:buFont typeface="Calibri"/>
              <a:buChar char="•"/>
              <a:defRPr/>
            </a:pPr>
            <a:r>
              <a:rPr lang="en" sz="2000" dirty="0">
                <a:latin typeface="Calibri"/>
                <a:ea typeface="Calibri"/>
                <a:cs typeface="Calibri"/>
                <a:sym typeface="Calibri"/>
              </a:rPr>
              <a:t>Scholarships</a:t>
            </a:r>
          </a:p>
          <a:p>
            <a:pPr marL="914400" lvl="1" indent="-381000" eaLnBrk="1" fontAlgn="auto" hangingPunct="1">
              <a:lnSpc>
                <a:spcPct val="100000"/>
              </a:lnSpc>
              <a:spcAft>
                <a:spcPts val="0"/>
              </a:spcAft>
              <a:buSzPct val="100000"/>
              <a:buFont typeface="Calibri"/>
              <a:buChar char="•"/>
              <a:defRPr/>
            </a:pPr>
            <a:r>
              <a:rPr lang="en" sz="2000" dirty="0">
                <a:latin typeface="Calibri"/>
                <a:ea typeface="Calibri"/>
                <a:cs typeface="Calibri"/>
                <a:sym typeface="Calibri"/>
              </a:rPr>
              <a:t>Entrance - based on marks (80%+ may be eligible), come with offers of </a:t>
            </a:r>
            <a:r>
              <a:rPr lang="en" sz="2000" dirty="0" smtClean="0">
                <a:latin typeface="Calibri"/>
                <a:ea typeface="Calibri"/>
                <a:cs typeface="Calibri"/>
                <a:sym typeface="Calibri"/>
              </a:rPr>
              <a:t>admission.</a:t>
            </a:r>
            <a:endParaRPr lang="en" sz="2000" dirty="0">
              <a:latin typeface="Calibri"/>
              <a:ea typeface="Calibri"/>
              <a:cs typeface="Calibri"/>
              <a:sym typeface="Calibri"/>
            </a:endParaRPr>
          </a:p>
          <a:p>
            <a:pPr marL="914400" lvl="1" indent="-381000" eaLnBrk="1" fontAlgn="auto" hangingPunct="1">
              <a:lnSpc>
                <a:spcPct val="100000"/>
              </a:lnSpc>
              <a:spcAft>
                <a:spcPts val="0"/>
              </a:spcAft>
              <a:buSzPct val="100000"/>
              <a:buFont typeface="Calibri"/>
              <a:buChar char="•"/>
              <a:defRPr/>
            </a:pPr>
            <a:r>
              <a:rPr lang="en" sz="2000" dirty="0">
                <a:latin typeface="Calibri"/>
                <a:ea typeface="Calibri"/>
                <a:cs typeface="Calibri"/>
                <a:sym typeface="Calibri"/>
              </a:rPr>
              <a:t>Direct application - external and </a:t>
            </a:r>
            <a:r>
              <a:rPr lang="en" sz="2000" dirty="0" smtClean="0">
                <a:latin typeface="Calibri"/>
                <a:ea typeface="Calibri"/>
                <a:cs typeface="Calibri"/>
                <a:sym typeface="Calibri"/>
              </a:rPr>
              <a:t>institutional.</a:t>
            </a:r>
            <a:endParaRPr lang="en" sz="2000" dirty="0">
              <a:latin typeface="Calibri"/>
              <a:ea typeface="Calibri"/>
              <a:cs typeface="Calibri"/>
              <a:sym typeface="Calibri"/>
            </a:endParaRPr>
          </a:p>
          <a:p>
            <a:pPr marL="457200" indent="-419100" eaLnBrk="1" fontAlgn="auto" hangingPunct="1">
              <a:lnSpc>
                <a:spcPct val="100000"/>
              </a:lnSpc>
              <a:spcAft>
                <a:spcPts val="0"/>
              </a:spcAft>
              <a:buSzPct val="100000"/>
              <a:buFont typeface="Calibri"/>
              <a:buChar char="•"/>
              <a:defRPr/>
            </a:pPr>
            <a:r>
              <a:rPr lang="en" sz="2000" dirty="0">
                <a:latin typeface="Calibri"/>
                <a:ea typeface="Calibri"/>
                <a:cs typeface="Calibri"/>
                <a:sym typeface="Calibri"/>
              </a:rPr>
              <a:t>Bursaries</a:t>
            </a:r>
          </a:p>
          <a:p>
            <a:pPr marL="914400" lvl="1" indent="-381000" eaLnBrk="1" fontAlgn="auto" hangingPunct="1">
              <a:lnSpc>
                <a:spcPct val="100000"/>
              </a:lnSpc>
              <a:buSzPct val="100000"/>
              <a:buFont typeface="Calibri"/>
              <a:buChar char="•"/>
              <a:defRPr/>
            </a:pPr>
            <a:r>
              <a:rPr lang="en" sz="2000" dirty="0">
                <a:latin typeface="Calibri"/>
                <a:ea typeface="Calibri"/>
                <a:cs typeface="Calibri"/>
                <a:sym typeface="Calibri"/>
              </a:rPr>
              <a:t>Based on financial need, per </a:t>
            </a:r>
            <a:r>
              <a:rPr lang="en" sz="2000" dirty="0" smtClean="0">
                <a:latin typeface="Calibri"/>
                <a:ea typeface="Calibri"/>
                <a:cs typeface="Calibri"/>
                <a:sym typeface="Calibri"/>
              </a:rPr>
              <a:t>institution.</a:t>
            </a:r>
            <a:endParaRPr lang="en" sz="2000" dirty="0">
              <a:latin typeface="Calibri"/>
              <a:ea typeface="Calibri"/>
              <a:cs typeface="Calibri"/>
              <a:sym typeface="Calibri"/>
            </a:endParaRPr>
          </a:p>
          <a:p>
            <a:pPr marL="457200" indent="-419100" eaLnBrk="1" fontAlgn="auto" hangingPunct="1">
              <a:lnSpc>
                <a:spcPct val="100000"/>
              </a:lnSpc>
              <a:spcAft>
                <a:spcPts val="0"/>
              </a:spcAft>
              <a:buSzPct val="100000"/>
              <a:buFont typeface="Calibri"/>
              <a:buChar char="•"/>
              <a:defRPr/>
            </a:pPr>
            <a:r>
              <a:rPr lang="en" sz="2000" dirty="0" smtClean="0">
                <a:latin typeface="Calibri"/>
                <a:ea typeface="Calibri"/>
                <a:cs typeface="Calibri"/>
                <a:sym typeface="Calibri"/>
              </a:rPr>
              <a:t>RESPs (Registered Education Savings Plan), </a:t>
            </a:r>
            <a:r>
              <a:rPr lang="en" sz="2000" dirty="0">
                <a:latin typeface="Calibri"/>
                <a:ea typeface="Calibri"/>
                <a:cs typeface="Calibri"/>
                <a:sym typeface="Calibri"/>
              </a:rPr>
              <a:t>savings from summer or P/T job</a:t>
            </a:r>
          </a:p>
          <a:p>
            <a:pPr marL="457200" indent="-419100" eaLnBrk="1" fontAlgn="auto" hangingPunct="1">
              <a:lnSpc>
                <a:spcPct val="100000"/>
              </a:lnSpc>
              <a:spcAft>
                <a:spcPts val="0"/>
              </a:spcAft>
              <a:buSzPct val="100000"/>
              <a:buFont typeface="Calibri"/>
              <a:buChar char="•"/>
              <a:defRPr/>
            </a:pPr>
            <a:r>
              <a:rPr lang="en" sz="2000" dirty="0">
                <a:latin typeface="Calibri"/>
                <a:ea typeface="Calibri"/>
                <a:cs typeface="Calibri"/>
                <a:sym typeface="Calibri"/>
              </a:rPr>
              <a:t>Work-Study Programs = </a:t>
            </a:r>
            <a:r>
              <a:rPr lang="en" sz="2000" b="1" u="sng" dirty="0">
                <a:latin typeface="Calibri"/>
                <a:ea typeface="Calibri"/>
                <a:cs typeface="Calibri"/>
                <a:sym typeface="Calibri"/>
              </a:rPr>
              <a:t>co-op</a:t>
            </a:r>
          </a:p>
          <a:p>
            <a:pPr marL="914400" lvl="1" indent="-381000" eaLnBrk="1" fontAlgn="auto" hangingPunct="1">
              <a:lnSpc>
                <a:spcPct val="100000"/>
              </a:lnSpc>
              <a:buSzPct val="100000"/>
              <a:buFont typeface="Calibri"/>
              <a:buChar char="•"/>
              <a:defRPr/>
            </a:pPr>
            <a:r>
              <a:rPr lang="en" sz="2000" dirty="0">
                <a:latin typeface="Calibri"/>
                <a:ea typeface="Calibri"/>
                <a:cs typeface="Calibri"/>
                <a:sym typeface="Calibri"/>
              </a:rPr>
              <a:t>Some programs start in 1st year, most require application after first </a:t>
            </a:r>
            <a:r>
              <a:rPr lang="en" sz="2000" dirty="0" smtClean="0">
                <a:latin typeface="Calibri"/>
                <a:ea typeface="Calibri"/>
                <a:cs typeface="Calibri"/>
                <a:sym typeface="Calibri"/>
              </a:rPr>
              <a:t>term.</a:t>
            </a:r>
            <a:endParaRPr lang="en" sz="2000" dirty="0">
              <a:latin typeface="Calibri"/>
              <a:ea typeface="Calibri"/>
              <a:cs typeface="Calibri"/>
              <a:sym typeface="Calibri"/>
            </a:endParaRPr>
          </a:p>
          <a:p>
            <a:pPr indent="-137160" eaLnBrk="1" fontAlgn="auto" hangingPunct="1">
              <a:lnSpc>
                <a:spcPct val="100000"/>
              </a:lnSpc>
              <a:spcAft>
                <a:spcPts val="0"/>
              </a:spcAft>
              <a:buFont typeface="Corbel" pitchFamily="34" charset="0"/>
              <a:buNone/>
              <a:defRPr/>
            </a:pPr>
            <a:endParaRPr sz="2400" dirty="0">
              <a:latin typeface="Calibri"/>
              <a:ea typeface="Calibri"/>
              <a:cs typeface="Calibri"/>
              <a:sym typeface="Calibri"/>
            </a:endParaRPr>
          </a:p>
          <a:p>
            <a:pPr marL="457200" indent="0" eaLnBrk="1" fontAlgn="auto" hangingPunct="1">
              <a:lnSpc>
                <a:spcPct val="100000"/>
              </a:lnSpc>
              <a:spcAft>
                <a:spcPts val="0"/>
              </a:spcAft>
              <a:buFont typeface="Corbel" pitchFamily="34" charset="0"/>
              <a:buNone/>
              <a:defRPr/>
            </a:pPr>
            <a:endParaRPr sz="2400" dirty="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327"/>
          <p:cNvSpPr>
            <a:spLocks noGrp="1"/>
          </p:cNvSpPr>
          <p:nvPr>
            <p:ph type="title"/>
          </p:nvPr>
        </p:nvSpPr>
        <p:spPr>
          <a:xfrm>
            <a:off x="457200" y="155575"/>
            <a:ext cx="8229600" cy="614363"/>
          </a:xfrm>
        </p:spPr>
        <p:txBody>
          <a:bodyPr/>
          <a:lstStyle/>
          <a:p>
            <a:pPr eaLnBrk="1" hangingPunct="1">
              <a:spcBef>
                <a:spcPct val="0"/>
              </a:spcBef>
            </a:pPr>
            <a:r>
              <a:rPr lang="en-US" altLang="en-US" sz="4800" b="1" smtClean="0"/>
              <a:t>Sources of Funding</a:t>
            </a:r>
          </a:p>
        </p:txBody>
      </p:sp>
      <p:sp>
        <p:nvSpPr>
          <p:cNvPr id="328" name="Shape 328"/>
          <p:cNvSpPr txBox="1">
            <a:spLocks noGrp="1"/>
          </p:cNvSpPr>
          <p:nvPr>
            <p:ph type="body" idx="1"/>
          </p:nvPr>
        </p:nvSpPr>
        <p:spPr>
          <a:xfrm>
            <a:off x="457200" y="1133475"/>
            <a:ext cx="8229600" cy="3827463"/>
          </a:xfrm>
        </p:spPr>
        <p:txBody>
          <a:bodyPr rtlCol="0">
            <a:noAutofit/>
          </a:bodyPr>
          <a:lstStyle/>
          <a:p>
            <a:pPr marL="457200" indent="-419100" eaLnBrk="1" fontAlgn="auto" hangingPunct="1">
              <a:lnSpc>
                <a:spcPct val="100000"/>
              </a:lnSpc>
              <a:spcAft>
                <a:spcPts val="0"/>
              </a:spcAft>
              <a:buSzPct val="100000"/>
              <a:buFont typeface="Calibri"/>
              <a:buChar char="•"/>
              <a:defRPr/>
            </a:pPr>
            <a:r>
              <a:rPr lang="en" sz="2000" dirty="0">
                <a:latin typeface="Calibri"/>
                <a:ea typeface="Calibri"/>
                <a:cs typeface="Calibri"/>
                <a:sym typeface="Calibri"/>
              </a:rPr>
              <a:t>OSAP (</a:t>
            </a:r>
            <a:r>
              <a:rPr lang="en" sz="2000" u="sng" dirty="0">
                <a:solidFill>
                  <a:srgbClr val="0000FF"/>
                </a:solidFill>
                <a:latin typeface="Calibri"/>
                <a:ea typeface="Calibri"/>
                <a:cs typeface="Calibri"/>
                <a:sym typeface="Calibri"/>
                <a:hlinkClick r:id="rId3"/>
              </a:rPr>
              <a:t>Ontario Student Assistance Program</a:t>
            </a:r>
            <a:r>
              <a:rPr lang="en" sz="2000" dirty="0">
                <a:latin typeface="Calibri"/>
                <a:ea typeface="Calibri"/>
                <a:cs typeface="Calibri"/>
                <a:sym typeface="Calibri"/>
              </a:rPr>
              <a:t>)</a:t>
            </a:r>
          </a:p>
          <a:p>
            <a:pPr marL="914400" lvl="1" indent="-381000" eaLnBrk="1" fontAlgn="auto" hangingPunct="1">
              <a:lnSpc>
                <a:spcPct val="100000"/>
              </a:lnSpc>
              <a:spcAft>
                <a:spcPts val="0"/>
              </a:spcAft>
              <a:buSzPct val="100000"/>
              <a:buFont typeface="Calibri"/>
              <a:buChar char="•"/>
              <a:defRPr/>
            </a:pPr>
            <a:r>
              <a:rPr lang="en" sz="2000" dirty="0">
                <a:latin typeface="Calibri"/>
                <a:ea typeface="Calibri"/>
                <a:cs typeface="Calibri"/>
                <a:sym typeface="Calibri"/>
              </a:rPr>
              <a:t>Loans and grants based on financial need</a:t>
            </a:r>
          </a:p>
          <a:p>
            <a:pPr marL="457200" indent="0" eaLnBrk="1" fontAlgn="auto" hangingPunct="1">
              <a:lnSpc>
                <a:spcPct val="100000"/>
              </a:lnSpc>
              <a:spcAft>
                <a:spcPts val="0"/>
              </a:spcAft>
              <a:buFont typeface="Corbel" pitchFamily="34" charset="0"/>
              <a:buNone/>
              <a:defRPr/>
            </a:pPr>
            <a:endParaRPr sz="2000" dirty="0">
              <a:latin typeface="Calibri"/>
              <a:ea typeface="Calibri"/>
              <a:cs typeface="Calibri"/>
              <a:sym typeface="Calibri"/>
            </a:endParaRPr>
          </a:p>
          <a:p>
            <a:pPr marL="0" indent="0" algn="ctr" eaLnBrk="1" fontAlgn="auto" hangingPunct="1">
              <a:lnSpc>
                <a:spcPct val="100000"/>
              </a:lnSpc>
              <a:spcAft>
                <a:spcPts val="0"/>
              </a:spcAft>
              <a:buFont typeface="Corbel" pitchFamily="34" charset="0"/>
              <a:buNone/>
              <a:defRPr/>
            </a:pPr>
            <a:r>
              <a:rPr lang="en" sz="2000" i="1" dirty="0">
                <a:solidFill>
                  <a:srgbClr val="FF0000"/>
                </a:solidFill>
                <a:latin typeface="Calibri"/>
                <a:ea typeface="Calibri"/>
                <a:cs typeface="Calibri"/>
                <a:sym typeface="Calibri"/>
              </a:rPr>
              <a:t>Apply before June to ensure your application is processed prior to tuition deadlines and $$ is available by September</a:t>
            </a:r>
          </a:p>
          <a:p>
            <a:pPr marL="0" indent="0" algn="ctr" eaLnBrk="1" fontAlgn="auto" hangingPunct="1">
              <a:lnSpc>
                <a:spcPct val="100000"/>
              </a:lnSpc>
              <a:spcAft>
                <a:spcPts val="0"/>
              </a:spcAft>
              <a:buFont typeface="Corbel" pitchFamily="34" charset="0"/>
              <a:buNone/>
              <a:defRPr/>
            </a:pPr>
            <a:endParaRPr sz="2000" i="1" dirty="0">
              <a:solidFill>
                <a:srgbClr val="FF0000"/>
              </a:solidFill>
              <a:latin typeface="Calibri"/>
              <a:ea typeface="Calibri"/>
              <a:cs typeface="Calibri"/>
              <a:sym typeface="Calibri"/>
            </a:endParaRPr>
          </a:p>
          <a:p>
            <a:pPr marL="457200" indent="-419100" eaLnBrk="1" fontAlgn="auto" hangingPunct="1">
              <a:lnSpc>
                <a:spcPct val="100000"/>
              </a:lnSpc>
              <a:spcAft>
                <a:spcPts val="0"/>
              </a:spcAft>
              <a:buSzPct val="100000"/>
              <a:buFont typeface="Calibri"/>
              <a:buChar char="•"/>
              <a:defRPr/>
            </a:pPr>
            <a:r>
              <a:rPr lang="en" sz="2000" dirty="0">
                <a:latin typeface="Calibri"/>
                <a:ea typeface="Calibri"/>
                <a:cs typeface="Calibri"/>
                <a:sym typeface="Calibri"/>
              </a:rPr>
              <a:t>Student line of credit, bank </a:t>
            </a:r>
            <a:r>
              <a:rPr lang="en" sz="2000" dirty="0" smtClean="0">
                <a:latin typeface="Calibri"/>
                <a:ea typeface="Calibri"/>
                <a:cs typeface="Calibri"/>
                <a:sym typeface="Calibri"/>
              </a:rPr>
              <a:t>loans.</a:t>
            </a:r>
          </a:p>
          <a:p>
            <a:pPr marL="457200" indent="-419100" eaLnBrk="1" fontAlgn="auto" hangingPunct="1">
              <a:lnSpc>
                <a:spcPct val="100000"/>
              </a:lnSpc>
              <a:spcAft>
                <a:spcPts val="0"/>
              </a:spcAft>
              <a:buSzPct val="100000"/>
              <a:buFont typeface="Corbel" pitchFamily="34" charset="0"/>
              <a:buNone/>
              <a:defRPr/>
            </a:pPr>
            <a:endParaRPr lang="en" sz="2000" dirty="0" smtClean="0">
              <a:latin typeface="Calibri"/>
              <a:ea typeface="Calibri"/>
              <a:cs typeface="Calibri"/>
              <a:sym typeface="Calibri"/>
            </a:endParaRPr>
          </a:p>
          <a:p>
            <a:pPr marL="457200" indent="-419100" eaLnBrk="1" fontAlgn="auto" hangingPunct="1">
              <a:lnSpc>
                <a:spcPct val="100000"/>
              </a:lnSpc>
              <a:spcAft>
                <a:spcPts val="0"/>
              </a:spcAft>
              <a:buSzPct val="100000"/>
              <a:buFont typeface="Calibri"/>
              <a:buChar char="•"/>
              <a:defRPr/>
            </a:pPr>
            <a:r>
              <a:rPr lang="en" sz="2000" dirty="0" smtClean="0">
                <a:latin typeface="Calibri"/>
                <a:ea typeface="Calibri"/>
                <a:cs typeface="Calibri"/>
                <a:sym typeface="Calibri"/>
              </a:rPr>
              <a:t>Visit </a:t>
            </a:r>
            <a:r>
              <a:rPr lang="en-CA" sz="2000" dirty="0" smtClean="0">
                <a:hlinkClick r:id="rId4"/>
              </a:rPr>
              <a:t>https://www.ontario.ca/page/student-loans-grants-scholarships-and-bursaries</a:t>
            </a:r>
            <a:r>
              <a:rPr lang="en-CA" sz="2000" dirty="0" smtClean="0"/>
              <a:t> for more information on scholarship and bursary opportunities. </a:t>
            </a:r>
            <a:endParaRPr lang="en" sz="2000" dirty="0">
              <a:latin typeface="Calibri"/>
              <a:ea typeface="Calibri"/>
              <a:cs typeface="Calibri"/>
              <a:sym typeface="Calibri"/>
            </a:endParaRPr>
          </a:p>
          <a:p>
            <a:pPr marL="0" indent="0" eaLnBrk="1" fontAlgn="auto" hangingPunct="1">
              <a:lnSpc>
                <a:spcPct val="100000"/>
              </a:lnSpc>
              <a:spcAft>
                <a:spcPts val="0"/>
              </a:spcAft>
              <a:buFont typeface="Corbel" pitchFamily="34" charset="0"/>
              <a:buNone/>
              <a:defRPr/>
            </a:pPr>
            <a:endParaRPr sz="3000" dirty="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hape 75"/>
          <p:cNvSpPr>
            <a:spLocks noGrp="1"/>
          </p:cNvSpPr>
          <p:nvPr>
            <p:ph type="title"/>
          </p:nvPr>
        </p:nvSpPr>
        <p:spPr>
          <a:xfrm>
            <a:off x="311150" y="292100"/>
            <a:ext cx="8521700" cy="801688"/>
          </a:xfrm>
        </p:spPr>
        <p:txBody>
          <a:bodyPr/>
          <a:lstStyle/>
          <a:p>
            <a:pPr eaLnBrk="1" hangingPunct="1">
              <a:spcBef>
                <a:spcPct val="0"/>
              </a:spcBef>
            </a:pPr>
            <a:r>
              <a:rPr lang="en-US" altLang="en-US" sz="4800" smtClean="0"/>
              <a:t>What we’re going to cover:</a:t>
            </a:r>
          </a:p>
        </p:txBody>
      </p:sp>
      <p:sp>
        <p:nvSpPr>
          <p:cNvPr id="10243" name="Shape 76"/>
          <p:cNvSpPr>
            <a:spLocks noGrp="1"/>
          </p:cNvSpPr>
          <p:nvPr>
            <p:ph type="body" idx="1"/>
          </p:nvPr>
        </p:nvSpPr>
        <p:spPr>
          <a:xfrm>
            <a:off x="792163" y="1362075"/>
            <a:ext cx="6891337" cy="2332038"/>
          </a:xfrm>
        </p:spPr>
        <p:txBody>
          <a:bodyPr/>
          <a:lstStyle/>
          <a:p>
            <a:pPr marL="457200" indent="-419100" eaLnBrk="1" hangingPunct="1">
              <a:lnSpc>
                <a:spcPct val="100000"/>
              </a:lnSpc>
              <a:spcBef>
                <a:spcPts val="1000"/>
              </a:spcBef>
              <a:spcAft>
                <a:spcPts val="1000"/>
              </a:spcAft>
              <a:buSzPct val="100000"/>
              <a:buFont typeface="Calibri" pitchFamily="34" charset="0"/>
              <a:buAutoNum type="arabicPeriod"/>
            </a:pPr>
            <a:r>
              <a:rPr lang="en-US" altLang="en-US" dirty="0" smtClean="0">
                <a:latin typeface="Calibri" pitchFamily="34" charset="0"/>
                <a:cs typeface="Calibri" pitchFamily="34" charset="0"/>
                <a:sym typeface="Calibri" pitchFamily="34" charset="0"/>
              </a:rPr>
              <a:t>The process of applying for college and/or university.</a:t>
            </a:r>
          </a:p>
          <a:p>
            <a:pPr marL="457200" indent="-419100" eaLnBrk="1" hangingPunct="1">
              <a:lnSpc>
                <a:spcPct val="100000"/>
              </a:lnSpc>
              <a:spcBef>
                <a:spcPts val="1000"/>
              </a:spcBef>
              <a:spcAft>
                <a:spcPts val="1000"/>
              </a:spcAft>
              <a:buSzPct val="100000"/>
              <a:buFont typeface="Calibri" pitchFamily="34" charset="0"/>
              <a:buAutoNum type="arabicPeriod"/>
            </a:pPr>
            <a:r>
              <a:rPr lang="en-US" altLang="en-US" dirty="0" smtClean="0">
                <a:latin typeface="Calibri" pitchFamily="34" charset="0"/>
                <a:cs typeface="Calibri" pitchFamily="34" charset="0"/>
                <a:sym typeface="Calibri" pitchFamily="34" charset="0"/>
              </a:rPr>
              <a:t>Options and opportunities for </a:t>
            </a:r>
            <a:r>
              <a:rPr lang="en-US" altLang="en-US" i="1" dirty="0" smtClean="0">
                <a:latin typeface="Calibri" pitchFamily="34" charset="0"/>
                <a:cs typeface="Calibri" pitchFamily="34" charset="0"/>
                <a:sym typeface="Calibri" pitchFamily="34" charset="0"/>
              </a:rPr>
              <a:t>Funding</a:t>
            </a:r>
            <a:r>
              <a:rPr lang="en-US" altLang="en-US" dirty="0" smtClean="0">
                <a:latin typeface="Calibri" pitchFamily="34" charset="0"/>
                <a:cs typeface="Calibri" pitchFamily="34" charset="0"/>
                <a:sym typeface="Calibri" pitchFamily="34" charset="0"/>
              </a:rPr>
              <a:t> </a:t>
            </a:r>
            <a:r>
              <a:rPr lang="en-US" altLang="en-US" dirty="0" smtClean="0">
                <a:latin typeface="Calibri" pitchFamily="34" charset="0"/>
                <a:cs typeface="Calibri" pitchFamily="34" charset="0"/>
                <a:sym typeface="Calibri" pitchFamily="34" charset="0"/>
              </a:rPr>
              <a:t>your future</a:t>
            </a:r>
            <a:r>
              <a:rPr lang="en-US" altLang="en-US" dirty="0" smtClean="0">
                <a:latin typeface="Calibri" pitchFamily="34" charset="0"/>
                <a:cs typeface="Calibri" pitchFamily="34" charset="0"/>
                <a:sym typeface="Calibri" pitchFamily="34" charset="0"/>
              </a:rPr>
              <a:t>.</a:t>
            </a:r>
          </a:p>
          <a:p>
            <a:pPr marL="38100" indent="0" eaLnBrk="1" hangingPunct="1">
              <a:lnSpc>
                <a:spcPct val="100000"/>
              </a:lnSpc>
              <a:spcBef>
                <a:spcPts val="1000"/>
              </a:spcBef>
              <a:spcAft>
                <a:spcPts val="1000"/>
              </a:spcAft>
              <a:buSzPct val="100000"/>
              <a:buNone/>
            </a:pPr>
            <a:r>
              <a:rPr lang="en-US" altLang="en-US" dirty="0">
                <a:latin typeface="Calibri" pitchFamily="34" charset="0"/>
                <a:cs typeface="Calibri" pitchFamily="34" charset="0"/>
                <a:sym typeface="Calibri" pitchFamily="34" charset="0"/>
              </a:rPr>
              <a:t>	</a:t>
            </a:r>
            <a:r>
              <a:rPr lang="en-US" altLang="en-US" dirty="0" smtClean="0">
                <a:solidFill>
                  <a:schemeClr val="tx1"/>
                </a:solidFill>
                <a:latin typeface="Calibri" pitchFamily="34" charset="0"/>
                <a:cs typeface="Calibri" pitchFamily="34" charset="0"/>
                <a:sym typeface="Calibri" pitchFamily="34" charset="0"/>
              </a:rPr>
              <a:t>PLEASE NOTE</a:t>
            </a:r>
            <a:r>
              <a:rPr lang="en-US" altLang="en-US" dirty="0" smtClean="0">
                <a:latin typeface="Calibri" pitchFamily="34" charset="0"/>
                <a:cs typeface="Calibri" pitchFamily="34" charset="0"/>
                <a:sym typeface="Calibri" pitchFamily="34" charset="0"/>
              </a:rPr>
              <a:t>: </a:t>
            </a:r>
            <a:r>
              <a:rPr lang="en-US" altLang="en-US" i="1" dirty="0" smtClean="0">
                <a:solidFill>
                  <a:schemeClr val="tx1"/>
                </a:solidFill>
                <a:latin typeface="Calibri" pitchFamily="34" charset="0"/>
                <a:cs typeface="Calibri" pitchFamily="34" charset="0"/>
                <a:sym typeface="Calibri" pitchFamily="34" charset="0"/>
              </a:rPr>
              <a:t>as we navigate through this unprecedented school-year, 	information could change (keep checking all the relevant sites and 	connect with your guidance counsellor for clarification and direction)!</a:t>
            </a:r>
            <a:endParaRPr lang="en-US" altLang="en-US" i="1" dirty="0" smtClean="0">
              <a:solidFill>
                <a:schemeClr val="tx1"/>
              </a:solidFill>
              <a:latin typeface="Calibri" pitchFamily="34" charset="0"/>
              <a:cs typeface="Calibri" pitchFamily="34" charset="0"/>
              <a:sym typeface="Calibri" pitchFamily="34" charset="0"/>
            </a:endParaRPr>
          </a:p>
        </p:txBody>
      </p:sp>
      <p:sp>
        <p:nvSpPr>
          <p:cNvPr id="77" name="Shape 77"/>
          <p:cNvSpPr/>
          <p:nvPr/>
        </p:nvSpPr>
        <p:spPr>
          <a:xfrm>
            <a:off x="266700" y="4052888"/>
            <a:ext cx="8662988" cy="800100"/>
          </a:xfrm>
          <a:prstGeom prst="roundRect">
            <a:avLst>
              <a:gd name="adj" fmla="val 16667"/>
            </a:avLst>
          </a:prstGeom>
          <a:solidFill>
            <a:srgbClr val="FFFE99"/>
          </a:solidFill>
          <a:ln w="28575" cap="flat" cmpd="sng">
            <a:solidFill>
              <a:schemeClr val="accent4"/>
            </a:solidFill>
            <a:prstDash val="solid"/>
            <a:round/>
            <a:headEnd type="none" w="med" len="med"/>
            <a:tailEnd type="none" w="med" len="med"/>
          </a:ln>
        </p:spPr>
        <p:txBody>
          <a:bodyPr lIns="91425" tIns="91425" rIns="91425" bIns="91425" anchor="ctr"/>
          <a:lstStyle/>
          <a:p>
            <a:pPr algn="ctr" eaLnBrk="1" fontAlgn="auto" hangingPunct="1">
              <a:spcBef>
                <a:spcPts val="0"/>
              </a:spcBef>
              <a:spcAft>
                <a:spcPts val="0"/>
              </a:spcAft>
              <a:defRPr/>
            </a:pPr>
            <a:endParaRPr lang="en" sz="2400" b="1" dirty="0">
              <a:solidFill>
                <a:srgbClr val="434343"/>
              </a:solidFill>
              <a:latin typeface="Amatic SC"/>
              <a:ea typeface="Amatic SC"/>
              <a:cs typeface="Amatic SC"/>
              <a:sym typeface="Amatic SC"/>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txBox="1">
            <a:spLocks noGrp="1"/>
          </p:cNvSpPr>
          <p:nvPr>
            <p:ph type="body" idx="1"/>
          </p:nvPr>
        </p:nvSpPr>
        <p:spPr>
          <a:xfrm>
            <a:off x="109538" y="223838"/>
            <a:ext cx="8861425" cy="5129212"/>
          </a:xfrm>
        </p:spPr>
        <p:txBody>
          <a:bodyPr rtlCol="0">
            <a:noAutofit/>
          </a:bodyPr>
          <a:lstStyle/>
          <a:p>
            <a:pPr marL="228600" indent="0" eaLnBrk="1" fontAlgn="auto" hangingPunct="1">
              <a:lnSpc>
                <a:spcPct val="100000"/>
              </a:lnSpc>
              <a:spcAft>
                <a:spcPts val="0"/>
              </a:spcAft>
              <a:buFont typeface="Corbel" pitchFamily="34" charset="0"/>
              <a:buNone/>
              <a:defRPr/>
            </a:pPr>
            <a:r>
              <a:rPr lang="en" sz="4800" b="1" dirty="0">
                <a:solidFill>
                  <a:srgbClr val="674EA7"/>
                </a:solidFill>
                <a:latin typeface="Amatic SC"/>
                <a:ea typeface="Amatic SC"/>
                <a:cs typeface="Amatic SC"/>
                <a:sym typeface="Amatic SC"/>
              </a:rPr>
              <a:t>September-November</a:t>
            </a:r>
            <a:r>
              <a:rPr lang="en" sz="3200" dirty="0">
                <a:latin typeface="Calibri"/>
                <a:ea typeface="Calibri"/>
                <a:cs typeface="Calibri"/>
                <a:sym typeface="Calibri"/>
              </a:rPr>
              <a:t> = time to reflect, research, plan!</a:t>
            </a:r>
          </a:p>
          <a:p>
            <a:pPr marL="457200" indent="0" eaLnBrk="1" fontAlgn="auto" hangingPunct="1">
              <a:lnSpc>
                <a:spcPct val="100000"/>
              </a:lnSpc>
              <a:spcAft>
                <a:spcPts val="1000"/>
              </a:spcAft>
              <a:buFont typeface="Corbel" pitchFamily="34" charset="0"/>
              <a:buNone/>
              <a:defRPr/>
            </a:pPr>
            <a:r>
              <a:rPr lang="en" sz="1800" dirty="0">
                <a:latin typeface="Calibri"/>
                <a:ea typeface="Calibri"/>
                <a:cs typeface="Calibri"/>
                <a:sym typeface="Calibri"/>
              </a:rPr>
              <a:t>Postsecondary meeting with your Guidance Counsellor to make sure you are on track to graduate: </a:t>
            </a:r>
          </a:p>
          <a:p>
            <a:pPr marL="1371600" lvl="1" indent="-381000" eaLnBrk="1" fontAlgn="auto" hangingPunct="1">
              <a:lnSpc>
                <a:spcPct val="100000"/>
              </a:lnSpc>
              <a:buSzPct val="100000"/>
              <a:buFont typeface="Calibri"/>
              <a:buChar char="•"/>
              <a:defRPr/>
            </a:pPr>
            <a:r>
              <a:rPr lang="en" sz="1800" dirty="0">
                <a:latin typeface="Calibri"/>
                <a:ea typeface="Calibri"/>
                <a:cs typeface="Calibri"/>
                <a:sym typeface="Calibri"/>
              </a:rPr>
              <a:t>30 credits (18 compulsory, 12 elective)</a:t>
            </a:r>
          </a:p>
          <a:p>
            <a:pPr marL="1371600" lvl="1" indent="-381000" eaLnBrk="1" fontAlgn="auto" hangingPunct="1">
              <a:lnSpc>
                <a:spcPct val="100000"/>
              </a:lnSpc>
              <a:buSzPct val="100000"/>
              <a:buFont typeface="Calibri"/>
              <a:buChar char="•"/>
              <a:defRPr/>
            </a:pPr>
            <a:r>
              <a:rPr lang="en" sz="1800" dirty="0">
                <a:latin typeface="Calibri"/>
                <a:ea typeface="Calibri"/>
                <a:cs typeface="Calibri"/>
                <a:sym typeface="Calibri"/>
              </a:rPr>
              <a:t>Literacy requirement (OSSLT or OLC4O</a:t>
            </a:r>
            <a:r>
              <a:rPr lang="en" sz="1800" dirty="0" smtClean="0">
                <a:latin typeface="Calibri"/>
                <a:ea typeface="Calibri"/>
                <a:cs typeface="Calibri"/>
                <a:sym typeface="Calibri"/>
              </a:rPr>
              <a:t>) - </a:t>
            </a:r>
            <a:r>
              <a:rPr lang="en" sz="1800" b="1" dirty="0" smtClean="0">
                <a:solidFill>
                  <a:schemeClr val="tx1"/>
                </a:solidFill>
                <a:latin typeface="Calibri"/>
                <a:ea typeface="Calibri"/>
                <a:cs typeface="Calibri"/>
                <a:sym typeface="Calibri"/>
              </a:rPr>
              <a:t>WAIVED</a:t>
            </a:r>
            <a:endParaRPr lang="en" sz="1800" b="1" dirty="0">
              <a:solidFill>
                <a:schemeClr val="tx1"/>
              </a:solidFill>
              <a:latin typeface="Calibri"/>
              <a:ea typeface="Calibri"/>
              <a:cs typeface="Calibri"/>
              <a:sym typeface="Calibri"/>
            </a:endParaRPr>
          </a:p>
          <a:p>
            <a:pPr marL="1371600" lvl="1" indent="-381000" eaLnBrk="1" fontAlgn="auto" hangingPunct="1">
              <a:lnSpc>
                <a:spcPct val="100000"/>
              </a:lnSpc>
              <a:spcAft>
                <a:spcPts val="1000"/>
              </a:spcAft>
              <a:buClr>
                <a:srgbClr val="CC0000"/>
              </a:buClr>
              <a:buSzPct val="100000"/>
              <a:buFont typeface="Calibri"/>
              <a:buChar char="•"/>
              <a:defRPr/>
            </a:pPr>
            <a:r>
              <a:rPr lang="en" sz="1800" dirty="0">
                <a:latin typeface="Calibri"/>
                <a:ea typeface="Calibri"/>
                <a:cs typeface="Calibri"/>
                <a:sym typeface="Calibri"/>
              </a:rPr>
              <a:t>40 hours of community </a:t>
            </a:r>
            <a:r>
              <a:rPr lang="en" sz="1800" dirty="0" smtClean="0">
                <a:latin typeface="Calibri"/>
                <a:ea typeface="Calibri"/>
                <a:cs typeface="Calibri"/>
                <a:sym typeface="Calibri"/>
              </a:rPr>
              <a:t>involvement – </a:t>
            </a:r>
            <a:r>
              <a:rPr lang="en" sz="1800" b="1" dirty="0" smtClean="0">
                <a:solidFill>
                  <a:schemeClr val="tx1"/>
                </a:solidFill>
                <a:latin typeface="Calibri"/>
                <a:ea typeface="Calibri"/>
                <a:cs typeface="Calibri"/>
                <a:sym typeface="Calibri"/>
              </a:rPr>
              <a:t>REDUCED TO </a:t>
            </a:r>
            <a:r>
              <a:rPr lang="en" sz="1800" b="1" dirty="0" smtClean="0">
                <a:solidFill>
                  <a:schemeClr val="tx1"/>
                </a:solidFill>
                <a:latin typeface="Calibri"/>
                <a:ea typeface="Calibri"/>
                <a:cs typeface="Calibri"/>
                <a:sym typeface="Calibri"/>
              </a:rPr>
              <a:t>20</a:t>
            </a:r>
          </a:p>
          <a:p>
            <a:pPr marL="1576388" lvl="2" indent="-381000" eaLnBrk="1" fontAlgn="auto" hangingPunct="1">
              <a:lnSpc>
                <a:spcPct val="100000"/>
              </a:lnSpc>
              <a:spcAft>
                <a:spcPts val="1000"/>
              </a:spcAft>
              <a:buClr>
                <a:srgbClr val="CC0000"/>
              </a:buClr>
              <a:buSzPct val="100000"/>
              <a:buFont typeface="Calibri"/>
              <a:buChar char="•"/>
              <a:defRPr/>
            </a:pPr>
            <a:r>
              <a:rPr lang="en-CA" sz="1800" b="1" i="1" dirty="0" smtClean="0">
                <a:latin typeface="Calibri"/>
                <a:ea typeface="Calibri"/>
                <a:cs typeface="Calibri"/>
                <a:sym typeface="Calibri"/>
              </a:rPr>
              <a:t>This is the link to the Hours Completion Form (it includes the list of eligible and ineligible activities) </a:t>
            </a:r>
            <a:r>
              <a:rPr lang="en-CA" sz="1800" b="1" dirty="0" smtClean="0">
                <a:solidFill>
                  <a:schemeClr val="tx1"/>
                </a:solidFill>
                <a:latin typeface="Calibri"/>
                <a:ea typeface="Calibri"/>
                <a:cs typeface="Calibri"/>
                <a:sym typeface="Calibri"/>
                <a:hlinkClick r:id="rId3" action="ppaction://hlinkpres?slideindex=1&amp;slidetitle="/>
              </a:rPr>
              <a:t>https</a:t>
            </a:r>
            <a:r>
              <a:rPr lang="en-CA" sz="1800" b="1" dirty="0">
                <a:solidFill>
                  <a:schemeClr val="tx1"/>
                </a:solidFill>
                <a:latin typeface="Calibri"/>
                <a:ea typeface="Calibri"/>
                <a:cs typeface="Calibri"/>
                <a:sym typeface="Calibri"/>
                <a:hlinkClick r:id="rId3" action="ppaction://hlinkpres?slideindex=1&amp;slidetitle="/>
              </a:rPr>
              <a:t>://www.tdsb.on.ca/portals/0/highschool/docs/communityinvolvementform.pdf</a:t>
            </a:r>
            <a:endParaRPr lang="en" sz="1800" b="1" dirty="0">
              <a:solidFill>
                <a:schemeClr val="tx1"/>
              </a:solidFill>
              <a:latin typeface="Calibri"/>
              <a:ea typeface="Calibri"/>
              <a:cs typeface="Calibri"/>
              <a:sym typeface="Calibri"/>
            </a:endParaRPr>
          </a:p>
          <a:p>
            <a:pPr marL="457200" indent="-406400" eaLnBrk="1" fontAlgn="auto" hangingPunct="1">
              <a:spcAft>
                <a:spcPts val="0"/>
              </a:spcAft>
              <a:buSzPct val="100000"/>
              <a:buFont typeface="Calibri"/>
              <a:buChar char="•"/>
              <a:defRPr/>
            </a:pPr>
            <a:r>
              <a:rPr lang="en" sz="1650" dirty="0">
                <a:latin typeface="Calibri"/>
                <a:ea typeface="Calibri"/>
                <a:cs typeface="Calibri"/>
                <a:sym typeface="Calibri"/>
              </a:rPr>
              <a:t>Cost it out: tuition, funding your education</a:t>
            </a:r>
          </a:p>
          <a:p>
            <a:pPr marL="457200" indent="-406400" eaLnBrk="1" fontAlgn="auto" hangingPunct="1">
              <a:spcAft>
                <a:spcPts val="0"/>
              </a:spcAft>
              <a:buSzPct val="100000"/>
              <a:buFont typeface="Calibri"/>
              <a:buChar char="•"/>
              <a:defRPr/>
            </a:pPr>
            <a:r>
              <a:rPr lang="en" sz="1650" dirty="0" smtClean="0">
                <a:latin typeface="Calibri"/>
                <a:ea typeface="Calibri"/>
                <a:cs typeface="Calibri"/>
                <a:sym typeface="Calibri"/>
              </a:rPr>
              <a:t>My Blueprint: </a:t>
            </a:r>
            <a:r>
              <a:rPr lang="en" sz="1650" dirty="0">
                <a:latin typeface="Calibri"/>
                <a:ea typeface="Calibri"/>
                <a:cs typeface="Calibri"/>
                <a:sym typeface="Calibri"/>
              </a:rPr>
              <a:t>Matchmaker &amp; My Skills (Assessments)</a:t>
            </a:r>
          </a:p>
        </p:txBody>
      </p:sp>
      <p:pic>
        <p:nvPicPr>
          <p:cNvPr id="11267" name="Shape 93" descr="SMALL IMAGE (PNG)Public Domain"/>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17426"/>
          <a:stretch>
            <a:fillRect/>
          </a:stretch>
        </p:blipFill>
        <p:spPr bwMode="auto">
          <a:xfrm>
            <a:off x="109538" y="1847850"/>
            <a:ext cx="5048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hape 108"/>
          <p:cNvSpPr>
            <a:spLocks noGrp="1"/>
          </p:cNvSpPr>
          <p:nvPr>
            <p:ph type="title"/>
          </p:nvPr>
        </p:nvSpPr>
        <p:spPr>
          <a:xfrm>
            <a:off x="311150" y="292100"/>
            <a:ext cx="8521700" cy="801688"/>
          </a:xfrm>
        </p:spPr>
        <p:txBody>
          <a:bodyPr/>
          <a:lstStyle/>
          <a:p>
            <a:pPr eaLnBrk="1" hangingPunct="1">
              <a:spcBef>
                <a:spcPct val="0"/>
              </a:spcBef>
            </a:pPr>
            <a:r>
              <a:rPr lang="en-US" altLang="en-US" sz="4800" b="1" dirty="0" smtClean="0"/>
              <a:t>Do Your Research!</a:t>
            </a:r>
            <a:r>
              <a:rPr lang="en-US" altLang="en-US" sz="4800" dirty="0" smtClean="0"/>
              <a:t>		</a:t>
            </a:r>
            <a:r>
              <a:rPr lang="en-US" altLang="en-US" sz="4800" dirty="0" smtClean="0">
                <a:solidFill>
                  <a:srgbClr val="674EA7"/>
                </a:solidFill>
              </a:rPr>
              <a:t>September-November</a:t>
            </a:r>
          </a:p>
        </p:txBody>
      </p:sp>
      <p:sp>
        <p:nvSpPr>
          <p:cNvPr id="109" name="Shape 109"/>
          <p:cNvSpPr txBox="1">
            <a:spLocks noGrp="1"/>
          </p:cNvSpPr>
          <p:nvPr>
            <p:ph type="body" idx="1"/>
          </p:nvPr>
        </p:nvSpPr>
        <p:spPr>
          <a:xfrm>
            <a:off x="311150" y="1724025"/>
            <a:ext cx="8521700" cy="3103563"/>
          </a:xfrm>
        </p:spPr>
        <p:txBody>
          <a:bodyPr rtlCol="0">
            <a:noAutofit/>
          </a:bodyPr>
          <a:lstStyle/>
          <a:p>
            <a:pPr marL="457200" indent="-406400" eaLnBrk="1" fontAlgn="auto" hangingPunct="1">
              <a:lnSpc>
                <a:spcPct val="100000"/>
              </a:lnSpc>
              <a:spcAft>
                <a:spcPts val="0"/>
              </a:spcAft>
              <a:buClr>
                <a:srgbClr val="666666"/>
              </a:buClr>
              <a:buSzPct val="100000"/>
              <a:defRPr/>
            </a:pPr>
            <a:r>
              <a:rPr lang="en" sz="2000" dirty="0" smtClean="0">
                <a:solidFill>
                  <a:srgbClr val="666666"/>
                </a:solidFill>
                <a:latin typeface="Calibri"/>
                <a:ea typeface="Calibri"/>
                <a:cs typeface="Calibri"/>
                <a:sym typeface="Calibri"/>
              </a:rPr>
              <a:t>College &amp; University Presentations/Fairs </a:t>
            </a:r>
            <a:endParaRPr lang="en" sz="2000" dirty="0">
              <a:solidFill>
                <a:srgbClr val="666666"/>
              </a:solidFill>
              <a:latin typeface="Calibri"/>
              <a:ea typeface="Calibri"/>
              <a:cs typeface="Calibri"/>
              <a:sym typeface="Calibri"/>
            </a:endParaRPr>
          </a:p>
          <a:p>
            <a:pPr marL="457200" indent="-406400" eaLnBrk="1" fontAlgn="auto" hangingPunct="1">
              <a:lnSpc>
                <a:spcPct val="100000"/>
              </a:lnSpc>
              <a:spcAft>
                <a:spcPts val="0"/>
              </a:spcAft>
              <a:buClr>
                <a:srgbClr val="666666"/>
              </a:buClr>
              <a:buSzPct val="100000"/>
              <a:defRPr/>
            </a:pPr>
            <a:r>
              <a:rPr lang="en" sz="2000" dirty="0">
                <a:solidFill>
                  <a:srgbClr val="666666"/>
                </a:solidFill>
                <a:latin typeface="Calibri"/>
                <a:ea typeface="Calibri"/>
                <a:cs typeface="Calibri"/>
                <a:sym typeface="Calibri"/>
              </a:rPr>
              <a:t>Open </a:t>
            </a:r>
            <a:r>
              <a:rPr lang="en" sz="2000" dirty="0" smtClean="0">
                <a:solidFill>
                  <a:srgbClr val="666666"/>
                </a:solidFill>
                <a:latin typeface="Calibri"/>
                <a:ea typeface="Calibri"/>
                <a:cs typeface="Calibri"/>
                <a:sym typeface="Calibri"/>
              </a:rPr>
              <a:t>Houses $ Campus Tours (</a:t>
            </a:r>
            <a:r>
              <a:rPr lang="en" sz="2000" b="1" dirty="0" smtClean="0">
                <a:solidFill>
                  <a:srgbClr val="666666"/>
                </a:solidFill>
                <a:latin typeface="Calibri"/>
                <a:ea typeface="Calibri"/>
                <a:cs typeface="Calibri"/>
                <a:sym typeface="Calibri"/>
              </a:rPr>
              <a:t>VIRTUAL TOURS</a:t>
            </a:r>
            <a:r>
              <a:rPr lang="en" sz="2000" dirty="0" smtClean="0">
                <a:solidFill>
                  <a:srgbClr val="666666"/>
                </a:solidFill>
                <a:latin typeface="Calibri"/>
                <a:ea typeface="Calibri"/>
                <a:cs typeface="Calibri"/>
                <a:sym typeface="Calibri"/>
              </a:rPr>
              <a:t>)</a:t>
            </a:r>
            <a:endParaRPr lang="en" sz="2000" dirty="0">
              <a:solidFill>
                <a:srgbClr val="666666"/>
              </a:solidFill>
              <a:latin typeface="Calibri"/>
              <a:ea typeface="Calibri"/>
              <a:cs typeface="Calibri"/>
              <a:sym typeface="Calibri"/>
            </a:endParaRPr>
          </a:p>
          <a:p>
            <a:pPr marL="457200" indent="-406400" eaLnBrk="1" fontAlgn="auto" hangingPunct="1">
              <a:lnSpc>
                <a:spcPct val="100000"/>
              </a:lnSpc>
              <a:spcAft>
                <a:spcPts val="0"/>
              </a:spcAft>
              <a:buClr>
                <a:srgbClr val="666666"/>
              </a:buClr>
              <a:buSzPct val="100000"/>
              <a:defRPr/>
            </a:pPr>
            <a:r>
              <a:rPr lang="en" sz="2000" dirty="0" smtClean="0">
                <a:solidFill>
                  <a:srgbClr val="666666"/>
                </a:solidFill>
                <a:latin typeface="Calibri"/>
                <a:ea typeface="Calibri"/>
                <a:cs typeface="Calibri"/>
                <a:sym typeface="Calibri"/>
              </a:rPr>
              <a:t>Speak with: </a:t>
            </a:r>
            <a:r>
              <a:rPr lang="en" sz="2000" i="1" dirty="0" smtClean="0">
                <a:solidFill>
                  <a:srgbClr val="666666"/>
                </a:solidFill>
                <a:latin typeface="Calibri"/>
                <a:ea typeface="Calibri"/>
                <a:cs typeface="Calibri"/>
                <a:sym typeface="Calibri"/>
              </a:rPr>
              <a:t>parents</a:t>
            </a:r>
            <a:r>
              <a:rPr lang="en" sz="2000" dirty="0">
                <a:solidFill>
                  <a:srgbClr val="666666"/>
                </a:solidFill>
                <a:latin typeface="Calibri"/>
                <a:ea typeface="Calibri"/>
                <a:cs typeface="Calibri"/>
                <a:sym typeface="Calibri"/>
              </a:rPr>
              <a:t>, </a:t>
            </a:r>
            <a:r>
              <a:rPr lang="en" sz="2000" i="1" dirty="0">
                <a:solidFill>
                  <a:srgbClr val="666666"/>
                </a:solidFill>
                <a:latin typeface="Calibri"/>
                <a:ea typeface="Calibri"/>
                <a:cs typeface="Calibri"/>
                <a:sym typeface="Calibri"/>
              </a:rPr>
              <a:t>teachers</a:t>
            </a:r>
            <a:r>
              <a:rPr lang="en" sz="2000" dirty="0">
                <a:solidFill>
                  <a:srgbClr val="666666"/>
                </a:solidFill>
                <a:latin typeface="Calibri"/>
                <a:ea typeface="Calibri"/>
                <a:cs typeface="Calibri"/>
                <a:sym typeface="Calibri"/>
              </a:rPr>
              <a:t>, </a:t>
            </a:r>
            <a:r>
              <a:rPr lang="en" sz="2000" i="1" dirty="0">
                <a:solidFill>
                  <a:srgbClr val="666666"/>
                </a:solidFill>
                <a:latin typeface="Calibri"/>
                <a:ea typeface="Calibri"/>
                <a:cs typeface="Calibri"/>
                <a:sym typeface="Calibri"/>
              </a:rPr>
              <a:t>friends</a:t>
            </a:r>
            <a:r>
              <a:rPr lang="en" sz="2000" dirty="0">
                <a:solidFill>
                  <a:srgbClr val="666666"/>
                </a:solidFill>
                <a:latin typeface="Calibri"/>
                <a:ea typeface="Calibri"/>
                <a:cs typeface="Calibri"/>
                <a:sym typeface="Calibri"/>
              </a:rPr>
              <a:t>, </a:t>
            </a:r>
            <a:r>
              <a:rPr lang="en" sz="2000" i="1" dirty="0" smtClean="0">
                <a:solidFill>
                  <a:srgbClr val="666666"/>
                </a:solidFill>
                <a:latin typeface="Calibri"/>
                <a:ea typeface="Calibri"/>
                <a:cs typeface="Calibri"/>
                <a:sym typeface="Calibri"/>
              </a:rPr>
              <a:t>others</a:t>
            </a:r>
            <a:r>
              <a:rPr lang="en" sz="2000" dirty="0" smtClean="0">
                <a:solidFill>
                  <a:srgbClr val="666666"/>
                </a:solidFill>
                <a:latin typeface="Calibri"/>
                <a:ea typeface="Calibri"/>
                <a:cs typeface="Calibri"/>
                <a:sym typeface="Calibri"/>
              </a:rPr>
              <a:t>, etc. </a:t>
            </a:r>
            <a:endParaRPr lang="en" sz="2000" dirty="0">
              <a:solidFill>
                <a:srgbClr val="666666"/>
              </a:solidFill>
              <a:latin typeface="Calibri"/>
              <a:ea typeface="Calibri"/>
              <a:cs typeface="Calibri"/>
              <a:sym typeface="Calibri"/>
            </a:endParaRPr>
          </a:p>
          <a:p>
            <a:pPr marL="457200" indent="-406400" eaLnBrk="1" fontAlgn="auto" hangingPunct="1">
              <a:lnSpc>
                <a:spcPct val="100000"/>
              </a:lnSpc>
              <a:spcAft>
                <a:spcPts val="0"/>
              </a:spcAft>
              <a:buClr>
                <a:srgbClr val="666666"/>
              </a:buClr>
              <a:buSzPct val="100000"/>
              <a:defRPr/>
            </a:pPr>
            <a:r>
              <a:rPr lang="en" sz="2000" dirty="0" smtClean="0">
                <a:solidFill>
                  <a:srgbClr val="666666"/>
                </a:solidFill>
                <a:latin typeface="Calibri"/>
                <a:ea typeface="Calibri"/>
                <a:cs typeface="Calibri"/>
                <a:sym typeface="Calibri"/>
              </a:rPr>
              <a:t>Visit College &amp; University </a:t>
            </a:r>
            <a:r>
              <a:rPr lang="en" sz="2000" u="sng" dirty="0" smtClean="0">
                <a:solidFill>
                  <a:srgbClr val="666666"/>
                </a:solidFill>
                <a:latin typeface="Calibri"/>
                <a:ea typeface="Calibri"/>
                <a:cs typeface="Calibri"/>
                <a:sym typeface="Calibri"/>
              </a:rPr>
              <a:t>websites</a:t>
            </a:r>
            <a:r>
              <a:rPr lang="en" sz="2000" dirty="0" smtClean="0">
                <a:solidFill>
                  <a:srgbClr val="666666"/>
                </a:solidFill>
                <a:latin typeface="Calibri"/>
                <a:ea typeface="Calibri"/>
                <a:cs typeface="Calibri"/>
                <a:sym typeface="Calibri"/>
              </a:rPr>
              <a:t>. </a:t>
            </a:r>
            <a:endParaRPr lang="en" sz="2000" b="1" dirty="0" smtClean="0">
              <a:solidFill>
                <a:srgbClr val="666666"/>
              </a:solidFill>
              <a:latin typeface="Calibri"/>
              <a:ea typeface="Calibri"/>
              <a:cs typeface="Calibri"/>
              <a:sym typeface="Calibri"/>
            </a:endParaRPr>
          </a:p>
          <a:p>
            <a:pPr marL="457200" indent="-406400" eaLnBrk="1" fontAlgn="auto" hangingPunct="1">
              <a:lnSpc>
                <a:spcPct val="100000"/>
              </a:lnSpc>
              <a:spcAft>
                <a:spcPts val="0"/>
              </a:spcAft>
              <a:buClr>
                <a:srgbClr val="666666"/>
              </a:buClr>
              <a:buSzPct val="100000"/>
              <a:defRPr/>
            </a:pPr>
            <a:r>
              <a:rPr lang="en" sz="2000" dirty="0" smtClean="0">
                <a:solidFill>
                  <a:srgbClr val="666666"/>
                </a:solidFill>
                <a:latin typeface="Calibri"/>
                <a:ea typeface="Calibri"/>
                <a:cs typeface="Calibri"/>
                <a:sym typeface="Calibri"/>
              </a:rPr>
              <a:t>Check </a:t>
            </a:r>
            <a:r>
              <a:rPr lang="en" sz="2000" u="sng" dirty="0">
                <a:solidFill>
                  <a:srgbClr val="666666"/>
                </a:solidFill>
                <a:latin typeface="Calibri"/>
                <a:ea typeface="Calibri"/>
                <a:cs typeface="Calibri"/>
                <a:sym typeface="Calibri"/>
              </a:rPr>
              <a:t>program booklets</a:t>
            </a:r>
            <a:r>
              <a:rPr lang="en" sz="2000" dirty="0">
                <a:solidFill>
                  <a:srgbClr val="666666"/>
                </a:solidFill>
                <a:latin typeface="Calibri"/>
                <a:ea typeface="Calibri"/>
                <a:cs typeface="Calibri"/>
                <a:sym typeface="Calibri"/>
              </a:rPr>
              <a:t>, </a:t>
            </a:r>
            <a:r>
              <a:rPr lang="en" sz="2000" u="sng" dirty="0">
                <a:solidFill>
                  <a:srgbClr val="666666"/>
                </a:solidFill>
                <a:latin typeface="Calibri"/>
                <a:ea typeface="Calibri"/>
                <a:cs typeface="Calibri"/>
                <a:sym typeface="Calibri"/>
              </a:rPr>
              <a:t>social networking </a:t>
            </a:r>
            <a:r>
              <a:rPr lang="en" sz="2000" u="sng" dirty="0" smtClean="0">
                <a:solidFill>
                  <a:srgbClr val="666666"/>
                </a:solidFill>
                <a:latin typeface="Calibri"/>
                <a:ea typeface="Calibri"/>
                <a:cs typeface="Calibri"/>
                <a:sym typeface="Calibri"/>
              </a:rPr>
              <a:t>sites</a:t>
            </a:r>
            <a:r>
              <a:rPr lang="en" sz="2000" dirty="0" smtClean="0">
                <a:solidFill>
                  <a:srgbClr val="666666"/>
                </a:solidFill>
                <a:latin typeface="Calibri"/>
                <a:ea typeface="Calibri"/>
                <a:cs typeface="Calibri"/>
                <a:sym typeface="Calibri"/>
              </a:rPr>
              <a:t>.</a:t>
            </a:r>
          </a:p>
          <a:p>
            <a:pPr marL="457200" indent="-406400" eaLnBrk="1" fontAlgn="auto" hangingPunct="1">
              <a:lnSpc>
                <a:spcPct val="100000"/>
              </a:lnSpc>
              <a:spcAft>
                <a:spcPts val="0"/>
              </a:spcAft>
              <a:buClr>
                <a:srgbClr val="666666"/>
              </a:buClr>
              <a:buSzPct val="100000"/>
              <a:defRPr/>
            </a:pPr>
            <a:r>
              <a:rPr lang="en" sz="2000" dirty="0" smtClean="0">
                <a:solidFill>
                  <a:srgbClr val="666666"/>
                </a:solidFill>
                <a:latin typeface="Calibri"/>
                <a:ea typeface="Calibri"/>
                <a:cs typeface="Calibri"/>
                <a:sym typeface="Calibri"/>
              </a:rPr>
              <a:t>Consider valid options such as apprenticeships and other long-term planning strategies (reflect on your interests, skills, goals, immediate and distant opportunties).</a:t>
            </a:r>
            <a:endParaRPr lang="en" sz="2000" dirty="0">
              <a:solidFill>
                <a:srgbClr val="666666"/>
              </a:solidFill>
              <a:latin typeface="Calibri"/>
              <a:ea typeface="Calibri"/>
              <a:cs typeface="Calibri"/>
              <a:sym typeface="Calibri"/>
            </a:endParaRPr>
          </a:p>
          <a:p>
            <a:pPr indent="-137160" algn="ctr" eaLnBrk="1" fontAlgn="auto" hangingPunct="1">
              <a:spcAft>
                <a:spcPts val="0"/>
              </a:spcAft>
              <a:buFont typeface="Corbel" pitchFamily="34" charset="0"/>
              <a:buNone/>
              <a:defRPr/>
            </a:pPr>
            <a:endParaRPr sz="1000" b="1" dirty="0">
              <a:solidFill>
                <a:srgbClr val="666666"/>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136"/>
          <p:cNvSpPr>
            <a:spLocks noGrp="1"/>
          </p:cNvSpPr>
          <p:nvPr>
            <p:ph type="body" idx="1"/>
          </p:nvPr>
        </p:nvSpPr>
        <p:spPr>
          <a:xfrm>
            <a:off x="796925" y="3132138"/>
            <a:ext cx="3509963" cy="984250"/>
          </a:xfrm>
          <a:solidFill>
            <a:srgbClr val="CFE2F3"/>
          </a:solidFill>
        </p:spPr>
        <p:txBody>
          <a:bodyPr/>
          <a:lstStyle/>
          <a:p>
            <a:pPr algn="ctr" eaLnBrk="1" hangingPunct="1">
              <a:spcBef>
                <a:spcPct val="0"/>
              </a:spcBef>
              <a:buFont typeface="Corbel" pitchFamily="34" charset="0"/>
              <a:buNone/>
            </a:pPr>
            <a:r>
              <a:rPr lang="en-US" altLang="en-US" sz="2400" smtClean="0">
                <a:solidFill>
                  <a:srgbClr val="434343"/>
                </a:solidFill>
                <a:latin typeface="Calibri" pitchFamily="34" charset="0"/>
                <a:cs typeface="Calibri" pitchFamily="34" charset="0"/>
                <a:sym typeface="Calibri" pitchFamily="34" charset="0"/>
              </a:rPr>
              <a:t>Ontario </a:t>
            </a:r>
            <a:r>
              <a:rPr lang="en-US" altLang="en-US" sz="2400" b="1" smtClean="0">
                <a:solidFill>
                  <a:srgbClr val="434343"/>
                </a:solidFill>
                <a:latin typeface="Calibri" pitchFamily="34" charset="0"/>
                <a:cs typeface="Calibri" pitchFamily="34" charset="0"/>
                <a:sym typeface="Calibri" pitchFamily="34" charset="0"/>
              </a:rPr>
              <a:t>colleges</a:t>
            </a:r>
            <a:r>
              <a:rPr lang="en-US" altLang="en-US" sz="2400" smtClean="0">
                <a:solidFill>
                  <a:srgbClr val="434343"/>
                </a:solidFill>
                <a:latin typeface="Calibri" pitchFamily="34" charset="0"/>
                <a:cs typeface="Calibri" pitchFamily="34" charset="0"/>
                <a:sym typeface="Calibri" pitchFamily="34" charset="0"/>
              </a:rPr>
              <a:t>: </a:t>
            </a:r>
            <a:r>
              <a:rPr lang="en-US" altLang="en-US" sz="2400" u="sng" smtClean="0">
                <a:solidFill>
                  <a:srgbClr val="0000FF"/>
                </a:solidFill>
                <a:latin typeface="Calibri" pitchFamily="34" charset="0"/>
                <a:cs typeface="Calibri" pitchFamily="34" charset="0"/>
                <a:sym typeface="Calibri" pitchFamily="34" charset="0"/>
                <a:hlinkClick r:id="rId3"/>
              </a:rPr>
              <a:t>www.ontariocolleges.ca</a:t>
            </a:r>
            <a:r>
              <a:rPr lang="en-US" altLang="en-US" sz="2400" smtClean="0">
                <a:solidFill>
                  <a:srgbClr val="127D1A"/>
                </a:solidFill>
                <a:latin typeface="Calibri" pitchFamily="34" charset="0"/>
                <a:cs typeface="Calibri" pitchFamily="34" charset="0"/>
                <a:sym typeface="Calibri" pitchFamily="34" charset="0"/>
              </a:rPr>
              <a:t> </a:t>
            </a:r>
          </a:p>
          <a:p>
            <a:pPr algn="ctr" eaLnBrk="1" hangingPunct="1">
              <a:spcBef>
                <a:spcPct val="0"/>
              </a:spcBef>
              <a:buFont typeface="Corbel" pitchFamily="34" charset="0"/>
              <a:buNone/>
            </a:pPr>
            <a:endParaRPr lang="en-US" altLang="en-US" sz="2400" smtClean="0">
              <a:solidFill>
                <a:srgbClr val="666666"/>
              </a:solidFill>
              <a:latin typeface="Calibri" pitchFamily="34" charset="0"/>
              <a:cs typeface="Calibri" pitchFamily="34" charset="0"/>
              <a:sym typeface="Calibri" pitchFamily="34" charset="0"/>
            </a:endParaRPr>
          </a:p>
          <a:p>
            <a:pPr algn="ctr" eaLnBrk="1" hangingPunct="1">
              <a:spcBef>
                <a:spcPct val="0"/>
              </a:spcBef>
              <a:buFont typeface="Corbel" pitchFamily="34" charset="0"/>
              <a:buNone/>
            </a:pPr>
            <a:endParaRPr lang="en-US" altLang="en-US" sz="2400" b="1" smtClean="0">
              <a:solidFill>
                <a:srgbClr val="666666"/>
              </a:solidFill>
              <a:latin typeface="Calibri" pitchFamily="34" charset="0"/>
              <a:cs typeface="Calibri" pitchFamily="34" charset="0"/>
              <a:sym typeface="Calibri" pitchFamily="34" charset="0"/>
            </a:endParaRPr>
          </a:p>
        </p:txBody>
      </p:sp>
      <p:sp>
        <p:nvSpPr>
          <p:cNvPr id="13315" name="Shape 137"/>
          <p:cNvSpPr txBox="1">
            <a:spLocks noChangeArrowheads="1"/>
          </p:cNvSpPr>
          <p:nvPr/>
        </p:nvSpPr>
        <p:spPr bwMode="auto">
          <a:xfrm>
            <a:off x="5157788" y="339725"/>
            <a:ext cx="3786187" cy="1327150"/>
          </a:xfrm>
          <a:prstGeom prst="rect">
            <a:avLst/>
          </a:prstGeom>
          <a:solidFill>
            <a:srgbClr val="9FF6A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pPr algn="ctr" eaLnBrk="1" hangingPunct="1"/>
            <a:r>
              <a:rPr lang="en-US" altLang="en-US" sz="2400">
                <a:solidFill>
                  <a:srgbClr val="434343"/>
                </a:solidFill>
                <a:latin typeface="Calibri" pitchFamily="34" charset="0"/>
                <a:cs typeface="Calibri" pitchFamily="34" charset="0"/>
                <a:sym typeface="Calibri" pitchFamily="34" charset="0"/>
              </a:rPr>
              <a:t>Ontario </a:t>
            </a:r>
            <a:r>
              <a:rPr lang="en-US" altLang="en-US" sz="2400" b="1">
                <a:solidFill>
                  <a:srgbClr val="434343"/>
                </a:solidFill>
                <a:latin typeface="Calibri" pitchFamily="34" charset="0"/>
                <a:cs typeface="Calibri" pitchFamily="34" charset="0"/>
                <a:sym typeface="Calibri" pitchFamily="34" charset="0"/>
              </a:rPr>
              <a:t>universities</a:t>
            </a:r>
            <a:r>
              <a:rPr lang="en-US" altLang="en-US" sz="2400">
                <a:solidFill>
                  <a:srgbClr val="434343"/>
                </a:solidFill>
                <a:latin typeface="Calibri" pitchFamily="34" charset="0"/>
                <a:cs typeface="Calibri" pitchFamily="34" charset="0"/>
                <a:sym typeface="Calibri" pitchFamily="34" charset="0"/>
              </a:rPr>
              <a:t>: OUINFO</a:t>
            </a:r>
            <a:r>
              <a:rPr lang="en-US" altLang="en-US" sz="2400">
                <a:solidFill>
                  <a:srgbClr val="335B74"/>
                </a:solidFill>
                <a:latin typeface="Calibri" pitchFamily="34" charset="0"/>
                <a:cs typeface="Calibri" pitchFamily="34" charset="0"/>
                <a:sym typeface="Calibri" pitchFamily="34" charset="0"/>
              </a:rPr>
              <a:t> </a:t>
            </a:r>
            <a:r>
              <a:rPr lang="en-US" altLang="en-US" sz="2000" u="sng">
                <a:solidFill>
                  <a:srgbClr val="FF0000"/>
                </a:solidFill>
                <a:latin typeface="Calibri" pitchFamily="34" charset="0"/>
                <a:cs typeface="Calibri" pitchFamily="34" charset="0"/>
                <a:sym typeface="Calibri" pitchFamily="34" charset="0"/>
                <a:hlinkClick r:id="rId4"/>
              </a:rPr>
              <a:t>www.ontariouniversitiesinfo.ca</a:t>
            </a:r>
          </a:p>
        </p:txBody>
      </p:sp>
      <p:cxnSp>
        <p:nvCxnSpPr>
          <p:cNvPr id="13316" name="Shape 141"/>
          <p:cNvCxnSpPr>
            <a:cxnSpLocks noChangeShapeType="1"/>
          </p:cNvCxnSpPr>
          <p:nvPr/>
        </p:nvCxnSpPr>
        <p:spPr bwMode="auto">
          <a:xfrm>
            <a:off x="5556250" y="1519238"/>
            <a:ext cx="379413" cy="577850"/>
          </a:xfrm>
          <a:prstGeom prst="straightConnector1">
            <a:avLst/>
          </a:prstGeom>
          <a:noFill/>
          <a:ln w="38100">
            <a:solidFill>
              <a:srgbClr val="FF0000"/>
            </a:solidFill>
            <a:round/>
            <a:headEnd type="none" w="lg" len="lg"/>
            <a:tailEnd type="triangle" w="lg" len="lg"/>
          </a:ln>
          <a:extLst>
            <a:ext uri="{909E8E84-426E-40DD-AFC4-6F175D3DCCD1}">
              <a14:hiddenFill xmlns:a14="http://schemas.microsoft.com/office/drawing/2010/main">
                <a:noFill/>
              </a14:hiddenFill>
            </a:ext>
          </a:extLst>
        </p:spPr>
      </p:cxnSp>
      <p:sp>
        <p:nvSpPr>
          <p:cNvPr id="13317" name="Shape 142"/>
          <p:cNvSpPr>
            <a:spLocks noChangeArrowheads="1"/>
          </p:cNvSpPr>
          <p:nvPr/>
        </p:nvSpPr>
        <p:spPr bwMode="auto">
          <a:xfrm>
            <a:off x="5794375" y="2687638"/>
            <a:ext cx="758825" cy="363537"/>
          </a:xfrm>
          <a:prstGeom prst="roundRect">
            <a:avLst>
              <a:gd name="adj" fmla="val 16667"/>
            </a:avLst>
          </a:prstGeom>
          <a:noFill/>
          <a:ln w="38100">
            <a:solidFill>
              <a:srgbClr val="FFFF00"/>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pPr eaLnBrk="1" hangingPunct="1"/>
            <a:endParaRPr lang="en-US" altLang="en-US"/>
          </a:p>
        </p:txBody>
      </p:sp>
      <p:pic>
        <p:nvPicPr>
          <p:cNvPr id="13318" name="Picture 11" descr="Image result for ontario universities inf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8300" y="2228850"/>
            <a:ext cx="3224213"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7175" y="266700"/>
            <a:ext cx="4752975"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hape 148"/>
          <p:cNvSpPr>
            <a:spLocks noGrp="1"/>
          </p:cNvSpPr>
          <p:nvPr>
            <p:ph type="title"/>
          </p:nvPr>
        </p:nvSpPr>
        <p:spPr>
          <a:xfrm>
            <a:off x="457200" y="58738"/>
            <a:ext cx="8229600" cy="706437"/>
          </a:xfrm>
        </p:spPr>
        <p:txBody>
          <a:bodyPr/>
          <a:lstStyle/>
          <a:p>
            <a:pPr eaLnBrk="1" hangingPunct="1">
              <a:spcBef>
                <a:spcPct val="0"/>
              </a:spcBef>
            </a:pPr>
            <a:r>
              <a:rPr lang="en-US" altLang="en-US" sz="4800" b="1" smtClean="0"/>
              <a:t>Do Your Research!</a:t>
            </a:r>
          </a:p>
        </p:txBody>
      </p:sp>
      <p:sp>
        <p:nvSpPr>
          <p:cNvPr id="147" name="Shape 147"/>
          <p:cNvSpPr txBox="1">
            <a:spLocks noGrp="1"/>
          </p:cNvSpPr>
          <p:nvPr>
            <p:ph type="body" idx="1"/>
          </p:nvPr>
        </p:nvSpPr>
        <p:spPr>
          <a:xfrm>
            <a:off x="93663" y="809625"/>
            <a:ext cx="8956675" cy="4017963"/>
          </a:xfrm>
        </p:spPr>
        <p:txBody>
          <a:bodyPr rtlCol="0">
            <a:noAutofit/>
          </a:bodyPr>
          <a:lstStyle/>
          <a:p>
            <a:pPr marL="457200" indent="-406400" eaLnBrk="1" fontAlgn="auto" hangingPunct="1">
              <a:lnSpc>
                <a:spcPct val="100000"/>
              </a:lnSpc>
              <a:spcAft>
                <a:spcPts val="0"/>
              </a:spcAft>
              <a:buSzPct val="100000"/>
              <a:buFont typeface="Calibri"/>
              <a:buChar char="•"/>
              <a:defRPr/>
            </a:pPr>
            <a:r>
              <a:rPr lang="en" sz="2800" dirty="0">
                <a:latin typeface="Calibri"/>
                <a:ea typeface="Calibri"/>
                <a:cs typeface="Calibri"/>
                <a:sym typeface="Calibri"/>
              </a:rPr>
              <a:t>Look for programs and schools that will meet your learning </a:t>
            </a:r>
            <a:r>
              <a:rPr lang="en" sz="2800" dirty="0" smtClean="0">
                <a:latin typeface="Calibri"/>
                <a:ea typeface="Calibri"/>
                <a:cs typeface="Calibri"/>
                <a:sym typeface="Calibri"/>
              </a:rPr>
              <a:t>needs and interests.</a:t>
            </a:r>
          </a:p>
          <a:p>
            <a:pPr marL="457200" indent="-406400" eaLnBrk="1" fontAlgn="auto" hangingPunct="1">
              <a:lnSpc>
                <a:spcPct val="100000"/>
              </a:lnSpc>
              <a:spcAft>
                <a:spcPts val="0"/>
              </a:spcAft>
              <a:buSzPct val="100000"/>
              <a:buFont typeface="Calibri"/>
              <a:buChar char="•"/>
              <a:defRPr/>
            </a:pPr>
            <a:r>
              <a:rPr lang="en" sz="2800" dirty="0" smtClean="0">
                <a:latin typeface="Calibri"/>
                <a:ea typeface="Calibri"/>
                <a:cs typeface="Calibri"/>
                <a:sym typeface="Calibri"/>
              </a:rPr>
              <a:t>Look at program information and ensure you will have the pre-requisites and marks to get in.  </a:t>
            </a:r>
          </a:p>
          <a:p>
            <a:pPr marL="457200" indent="-406400" eaLnBrk="1" fontAlgn="auto" hangingPunct="1">
              <a:lnSpc>
                <a:spcPct val="100000"/>
              </a:lnSpc>
              <a:spcAft>
                <a:spcPts val="0"/>
              </a:spcAft>
              <a:buSzPct val="100000"/>
              <a:buFont typeface="Calibri"/>
              <a:buChar char="•"/>
              <a:defRPr/>
            </a:pPr>
            <a:r>
              <a:rPr lang="en" sz="2800" dirty="0" smtClean="0">
                <a:latin typeface="Calibri"/>
                <a:ea typeface="Calibri"/>
                <a:cs typeface="Calibri"/>
                <a:sym typeface="Calibri"/>
              </a:rPr>
              <a:t>C</a:t>
            </a:r>
            <a:r>
              <a:rPr lang="en-CA" sz="2800" dirty="0" smtClean="0">
                <a:latin typeface="Calibri"/>
                <a:ea typeface="Calibri"/>
                <a:cs typeface="Calibri"/>
                <a:sym typeface="Calibri"/>
              </a:rPr>
              <a:t>a</a:t>
            </a:r>
            <a:r>
              <a:rPr lang="en" sz="2800" dirty="0" smtClean="0">
                <a:latin typeface="Calibri"/>
                <a:ea typeface="Calibri"/>
                <a:cs typeface="Calibri"/>
                <a:sym typeface="Calibri"/>
              </a:rPr>
              <a:t>ll admissions and ask questions. </a:t>
            </a:r>
          </a:p>
          <a:p>
            <a:pPr marL="457200" indent="-406400" eaLnBrk="1" fontAlgn="auto" hangingPunct="1">
              <a:lnSpc>
                <a:spcPct val="100000"/>
              </a:lnSpc>
              <a:spcAft>
                <a:spcPts val="0"/>
              </a:spcAft>
              <a:buSzPct val="100000"/>
              <a:buFont typeface="Calibri"/>
              <a:buChar char="•"/>
              <a:defRPr/>
            </a:pPr>
            <a:r>
              <a:rPr lang="en" sz="2800" dirty="0" smtClean="0">
                <a:latin typeface="Calibri"/>
                <a:ea typeface="Calibri"/>
                <a:cs typeface="Calibri"/>
                <a:sym typeface="Calibri"/>
              </a:rPr>
              <a:t>Look into their disability services and what they have to offer you. G</a:t>
            </a:r>
            <a:r>
              <a:rPr lang="en-CA" sz="2800" dirty="0" smtClean="0">
                <a:latin typeface="Calibri"/>
                <a:ea typeface="Calibri"/>
                <a:cs typeface="Calibri"/>
                <a:sym typeface="Calibri"/>
              </a:rPr>
              <a:t>e</a:t>
            </a:r>
            <a:r>
              <a:rPr lang="en" sz="2800" dirty="0" smtClean="0">
                <a:latin typeface="Calibri"/>
                <a:ea typeface="Calibri"/>
                <a:cs typeface="Calibri"/>
                <a:sym typeface="Calibri"/>
              </a:rPr>
              <a:t>t this process started early. </a:t>
            </a:r>
            <a:endParaRPr lang="en" sz="2800" dirty="0">
              <a:latin typeface="Calibri"/>
              <a:ea typeface="Calibri"/>
              <a:cs typeface="Calibri"/>
              <a:sym typeface="Calibri"/>
            </a:endParaRPr>
          </a:p>
          <a:p>
            <a:pPr marL="914400" lvl="1" indent="-406400" eaLnBrk="1" fontAlgn="auto" hangingPunct="1">
              <a:lnSpc>
                <a:spcPct val="100000"/>
              </a:lnSpc>
              <a:buSzPct val="100000"/>
              <a:buFont typeface="Calibri"/>
              <a:buChar char="•"/>
              <a:defRPr/>
            </a:pPr>
            <a:r>
              <a:rPr lang="en" sz="2800" dirty="0" smtClean="0">
                <a:latin typeface="Calibri"/>
                <a:ea typeface="Calibri"/>
                <a:cs typeface="Calibri"/>
                <a:sym typeface="Calibri"/>
              </a:rPr>
              <a:t>If you need </a:t>
            </a:r>
            <a:r>
              <a:rPr lang="en" sz="2800" i="1" dirty="0" smtClean="0">
                <a:latin typeface="Calibri"/>
                <a:ea typeface="Calibri"/>
                <a:cs typeface="Calibri"/>
                <a:sym typeface="Calibri"/>
              </a:rPr>
              <a:t>documentation</a:t>
            </a:r>
            <a:r>
              <a:rPr lang="en" sz="2800" dirty="0" smtClean="0">
                <a:latin typeface="Calibri"/>
                <a:ea typeface="Calibri"/>
                <a:cs typeface="Calibri"/>
                <a:sym typeface="Calibri"/>
              </a:rPr>
              <a:t> from me- Come See Me! </a:t>
            </a:r>
            <a:endParaRPr lang="en" sz="2800" dirty="0">
              <a:latin typeface="Calibri"/>
              <a:ea typeface="Calibri"/>
              <a:cs typeface="Calibri"/>
              <a:sym typeface="Calibri"/>
            </a:endParaRPr>
          </a:p>
          <a:p>
            <a:pPr indent="-137160" algn="ctr" eaLnBrk="1" fontAlgn="auto" hangingPunct="1">
              <a:lnSpc>
                <a:spcPct val="100000"/>
              </a:lnSpc>
              <a:spcAft>
                <a:spcPts val="0"/>
              </a:spcAft>
              <a:buFont typeface="Corbel" pitchFamily="34" charset="0"/>
              <a:buNone/>
              <a:defRPr/>
            </a:pPr>
            <a:endParaRPr sz="2800" b="1" dirty="0">
              <a:solidFill>
                <a:srgbClr val="666666"/>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hape 154"/>
          <p:cNvSpPr>
            <a:spLocks noGrp="1"/>
          </p:cNvSpPr>
          <p:nvPr>
            <p:ph type="title"/>
          </p:nvPr>
        </p:nvSpPr>
        <p:spPr>
          <a:xfrm>
            <a:off x="311150" y="165100"/>
            <a:ext cx="8521700" cy="800100"/>
          </a:xfrm>
        </p:spPr>
        <p:txBody>
          <a:bodyPr/>
          <a:lstStyle/>
          <a:p>
            <a:pPr eaLnBrk="1" hangingPunct="1">
              <a:spcBef>
                <a:spcPct val="0"/>
              </a:spcBef>
            </a:pPr>
            <a:r>
              <a:rPr lang="en-US" altLang="en-US" sz="4000" b="1" smtClean="0"/>
              <a:t>Postsecondary Applications - </a:t>
            </a:r>
            <a:r>
              <a:rPr lang="en-US" altLang="en-US" sz="4000" b="1" i="1" smtClean="0"/>
              <a:t>College</a:t>
            </a:r>
            <a:r>
              <a:rPr lang="en-US" altLang="en-US" sz="4000" b="1" smtClean="0"/>
              <a:t>		</a:t>
            </a:r>
            <a:r>
              <a:rPr lang="en-US" altLang="en-US" sz="4000" b="1" smtClean="0">
                <a:solidFill>
                  <a:srgbClr val="674EA7"/>
                </a:solidFill>
              </a:rPr>
              <a:t>November</a:t>
            </a:r>
            <a:r>
              <a:rPr lang="en-US" altLang="en-US" sz="4000" smtClean="0">
                <a:solidFill>
                  <a:srgbClr val="674EA7"/>
                </a:solidFill>
              </a:rPr>
              <a:t>-</a:t>
            </a:r>
            <a:r>
              <a:rPr lang="en-US" altLang="en-US" sz="4000" b="1" smtClean="0">
                <a:solidFill>
                  <a:srgbClr val="674EA7"/>
                </a:solidFill>
              </a:rPr>
              <a:t>January</a:t>
            </a:r>
          </a:p>
        </p:txBody>
      </p:sp>
      <p:sp>
        <p:nvSpPr>
          <p:cNvPr id="15363" name="Shape 155"/>
          <p:cNvSpPr>
            <a:spLocks noGrp="1"/>
          </p:cNvSpPr>
          <p:nvPr>
            <p:ph type="body" idx="1"/>
          </p:nvPr>
        </p:nvSpPr>
        <p:spPr>
          <a:xfrm>
            <a:off x="225425" y="638175"/>
            <a:ext cx="8521700" cy="4229100"/>
          </a:xfrm>
        </p:spPr>
        <p:txBody>
          <a:bodyPr/>
          <a:lstStyle/>
          <a:p>
            <a:pPr marL="50800" indent="0" eaLnBrk="1" hangingPunct="1">
              <a:spcBef>
                <a:spcPct val="0"/>
              </a:spcBef>
              <a:spcAft>
                <a:spcPts val="1000"/>
              </a:spcAft>
              <a:buSzPct val="100000"/>
              <a:buFont typeface="Corbel" pitchFamily="34" charset="0"/>
              <a:buNone/>
            </a:pPr>
            <a:endParaRPr lang="en-US" altLang="en-US" sz="2800" b="1" dirty="0" smtClean="0">
              <a:solidFill>
                <a:srgbClr val="0000FF"/>
              </a:solidFill>
              <a:latin typeface="Calibri" pitchFamily="34" charset="0"/>
              <a:cs typeface="Calibri" pitchFamily="34" charset="0"/>
              <a:sym typeface="Calibri" pitchFamily="34" charset="0"/>
            </a:endParaRPr>
          </a:p>
          <a:p>
            <a:pPr marL="50800" indent="0" eaLnBrk="1" hangingPunct="1">
              <a:spcBef>
                <a:spcPct val="0"/>
              </a:spcBef>
              <a:spcAft>
                <a:spcPts val="1000"/>
              </a:spcAft>
              <a:buSzPct val="100000"/>
              <a:buFont typeface="Corbel" pitchFamily="34" charset="0"/>
              <a:buNone/>
            </a:pPr>
            <a:endParaRPr lang="en-US" altLang="en-US" sz="2800" b="1" dirty="0" smtClean="0">
              <a:solidFill>
                <a:srgbClr val="0000FF"/>
              </a:solidFill>
              <a:latin typeface="Calibri" pitchFamily="34" charset="0"/>
              <a:cs typeface="Calibri" pitchFamily="34" charset="0"/>
              <a:sym typeface="Calibri" pitchFamily="34" charset="0"/>
            </a:endParaRPr>
          </a:p>
          <a:p>
            <a:pPr marL="50800" indent="0" eaLnBrk="1" hangingPunct="1">
              <a:spcBef>
                <a:spcPct val="0"/>
              </a:spcBef>
              <a:spcAft>
                <a:spcPts val="1000"/>
              </a:spcAft>
              <a:buSzPct val="100000"/>
              <a:buFont typeface="Calibri" pitchFamily="34" charset="0"/>
              <a:buChar char="•"/>
            </a:pPr>
            <a:r>
              <a:rPr lang="en-US" altLang="en-US" sz="2000" b="1" dirty="0" smtClean="0">
                <a:solidFill>
                  <a:srgbClr val="0000FF"/>
                </a:solidFill>
                <a:latin typeface="Calibri" pitchFamily="34" charset="0"/>
                <a:cs typeface="Calibri" pitchFamily="34" charset="0"/>
                <a:sym typeface="Calibri" pitchFamily="34" charset="0"/>
              </a:rPr>
              <a:t>Ontario colleges</a:t>
            </a:r>
            <a:r>
              <a:rPr lang="en-US" altLang="en-US" sz="2000" dirty="0" smtClean="0">
                <a:latin typeface="Calibri" pitchFamily="34" charset="0"/>
                <a:cs typeface="Calibri" pitchFamily="34" charset="0"/>
                <a:sym typeface="Calibri" pitchFamily="34" charset="0"/>
              </a:rPr>
              <a:t>:  </a:t>
            </a:r>
            <a:r>
              <a:rPr lang="en-US" altLang="en-US" sz="2000" u="sng" dirty="0" smtClean="0">
                <a:solidFill>
                  <a:schemeClr val="hlink"/>
                </a:solidFill>
                <a:latin typeface="Calibri" pitchFamily="34" charset="0"/>
                <a:cs typeface="Calibri" pitchFamily="34" charset="0"/>
                <a:sym typeface="Calibri" pitchFamily="34" charset="0"/>
                <a:hlinkClick r:id="rId3"/>
              </a:rPr>
              <a:t>www.ontariocolleges.ca</a:t>
            </a:r>
            <a:r>
              <a:rPr lang="en-US" altLang="en-US" sz="2000" dirty="0" smtClean="0">
                <a:latin typeface="Calibri" pitchFamily="34" charset="0"/>
                <a:cs typeface="Calibri" pitchFamily="34" charset="0"/>
                <a:sym typeface="Calibri" pitchFamily="34" charset="0"/>
              </a:rPr>
              <a:t> (Deadline: </a:t>
            </a:r>
            <a:r>
              <a:rPr lang="en-US" altLang="en-US" sz="2000" b="1" dirty="0" smtClean="0">
                <a:latin typeface="Calibri" pitchFamily="34" charset="0"/>
                <a:cs typeface="Calibri" pitchFamily="34" charset="0"/>
                <a:sym typeface="Calibri" pitchFamily="34" charset="0"/>
              </a:rPr>
              <a:t>February 1, 2020) → Application open now!</a:t>
            </a:r>
          </a:p>
          <a:p>
            <a:pPr marL="833438" lvl="2" indent="-406400" eaLnBrk="1" hangingPunct="1">
              <a:spcBef>
                <a:spcPct val="0"/>
              </a:spcBef>
              <a:spcAft>
                <a:spcPts val="1000"/>
              </a:spcAft>
              <a:buSzPct val="100000"/>
              <a:buFont typeface="Calibri" pitchFamily="34" charset="0"/>
              <a:buChar char="•"/>
            </a:pPr>
            <a:r>
              <a:rPr lang="en-US" altLang="en-US" sz="1700" b="1" dirty="0" smtClean="0">
                <a:latin typeface="Calibri" pitchFamily="34" charset="0"/>
                <a:cs typeface="Calibri" pitchFamily="34" charset="0"/>
                <a:sym typeface="Calibri" pitchFamily="34" charset="0"/>
              </a:rPr>
              <a:t>Online application opens </a:t>
            </a:r>
            <a:r>
              <a:rPr lang="en-US" altLang="en-US" sz="1700" b="1" dirty="0" smtClean="0">
                <a:latin typeface="Calibri" pitchFamily="34" charset="0"/>
                <a:cs typeface="Calibri" pitchFamily="34" charset="0"/>
                <a:sym typeface="Wingdings" pitchFamily="2" charset="2"/>
              </a:rPr>
              <a:t> Early October 2020</a:t>
            </a:r>
          </a:p>
          <a:p>
            <a:pPr marL="833438" lvl="2" indent="-406400" eaLnBrk="1" hangingPunct="1">
              <a:spcBef>
                <a:spcPct val="0"/>
              </a:spcBef>
              <a:spcAft>
                <a:spcPts val="1000"/>
              </a:spcAft>
              <a:buSzPct val="100000"/>
              <a:buFont typeface="Corbel" pitchFamily="34" charset="0"/>
              <a:buNone/>
            </a:pPr>
            <a:r>
              <a:rPr lang="en-US" altLang="en-US" sz="1700" b="1" dirty="0" smtClean="0">
                <a:latin typeface="Calibri" pitchFamily="34" charset="0"/>
                <a:cs typeface="Calibri" pitchFamily="34" charset="0"/>
                <a:sym typeface="Wingdings" pitchFamily="2" charset="2"/>
              </a:rPr>
              <a:t>			                       Colleges start to receive applications</a:t>
            </a:r>
          </a:p>
          <a:p>
            <a:pPr marL="833438" lvl="2" indent="-406400" eaLnBrk="1" hangingPunct="1">
              <a:spcBef>
                <a:spcPct val="0"/>
              </a:spcBef>
              <a:spcAft>
                <a:spcPts val="1000"/>
              </a:spcAft>
              <a:buSzPct val="100000"/>
              <a:buFont typeface="Calibri" pitchFamily="34" charset="0"/>
              <a:buChar char="•"/>
            </a:pPr>
            <a:r>
              <a:rPr lang="en-US" altLang="en-US" sz="1700" b="1" dirty="0" smtClean="0">
                <a:latin typeface="Calibri" pitchFamily="34" charset="0"/>
                <a:cs typeface="Calibri" pitchFamily="34" charset="0"/>
                <a:sym typeface="Wingdings" pitchFamily="2" charset="2"/>
              </a:rPr>
              <a:t>February 1, 2021 Equal Consideration (DEADLINE)- after this date- first come first serve basis based on program availability. Colleges also start to send out offers.</a:t>
            </a:r>
          </a:p>
          <a:p>
            <a:pPr marL="833438" lvl="2" indent="-406400" eaLnBrk="1" hangingPunct="1">
              <a:spcBef>
                <a:spcPct val="0"/>
              </a:spcBef>
              <a:spcAft>
                <a:spcPts val="1000"/>
              </a:spcAft>
              <a:buSzPct val="100000"/>
              <a:buFont typeface="Calibri" pitchFamily="34" charset="0"/>
              <a:buChar char="•"/>
            </a:pPr>
            <a:r>
              <a:rPr lang="en-US" altLang="en-US" sz="1700" b="1" dirty="0" smtClean="0">
                <a:latin typeface="Calibri" pitchFamily="34" charset="0"/>
                <a:cs typeface="Calibri" pitchFamily="34" charset="0"/>
                <a:sym typeface="Wingdings" pitchFamily="2" charset="2"/>
              </a:rPr>
              <a:t>February 1, 2021   Earliest date that colleges may send out offers of admission.</a:t>
            </a:r>
          </a:p>
          <a:p>
            <a:pPr marL="833438" lvl="2" indent="-406400" eaLnBrk="1" hangingPunct="1">
              <a:spcBef>
                <a:spcPct val="0"/>
              </a:spcBef>
              <a:spcAft>
                <a:spcPts val="1000"/>
              </a:spcAft>
              <a:buSzPct val="100000"/>
              <a:buFont typeface="Calibri" pitchFamily="34" charset="0"/>
              <a:buChar char="•"/>
            </a:pPr>
            <a:r>
              <a:rPr lang="en-US" altLang="en-US" sz="1700" b="1" dirty="0" smtClean="0">
                <a:latin typeface="Calibri" pitchFamily="34" charset="0"/>
                <a:cs typeface="Calibri" pitchFamily="34" charset="0"/>
                <a:sym typeface="Wingdings" pitchFamily="2" charset="2"/>
              </a:rPr>
              <a:t>May 1, 2021 Deadline to confirm offers of admissions (some colleges </a:t>
            </a:r>
            <a:r>
              <a:rPr lang="en-US" altLang="en-US" sz="1700" b="1" i="1" dirty="0" smtClean="0">
                <a:latin typeface="Calibri" pitchFamily="34" charset="0"/>
                <a:cs typeface="Calibri" pitchFamily="34" charset="0"/>
                <a:sym typeface="Wingdings" pitchFamily="2" charset="2"/>
              </a:rPr>
              <a:t>MAY EXTEND</a:t>
            </a:r>
            <a:r>
              <a:rPr lang="en-US" altLang="en-US" sz="1700" b="1" dirty="0" smtClean="0">
                <a:latin typeface="Calibri" pitchFamily="34" charset="0"/>
                <a:cs typeface="Calibri" pitchFamily="34" charset="0"/>
                <a:sym typeface="Wingdings" pitchFamily="2" charset="2"/>
              </a:rPr>
              <a:t> this date; this will be communicated to you in the offer). </a:t>
            </a:r>
            <a:endParaRPr lang="en-US" altLang="en-US" sz="1700" b="1" dirty="0" smtClean="0">
              <a:latin typeface="Calibri" pitchFamily="34" charset="0"/>
              <a:cs typeface="Calibri" pitchFamily="34" charset="0"/>
              <a:sym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xmlns="" name="Basis" id="{5665723A-49BA-4B57-8411-A56F8F207965}" vid="{D9D01AC2-EE7D-4E49-99EE-8E62E4E7E8A7}"/>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1997</TotalTime>
  <Words>1905</Words>
  <Application>Microsoft Office PowerPoint</Application>
  <PresentationFormat>On-screen Show (16:9)</PresentationFormat>
  <Paragraphs>183</Paragraphs>
  <Slides>33</Slides>
  <Notes>33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Arial</vt:lpstr>
      <vt:lpstr>Calibri</vt:lpstr>
      <vt:lpstr>Source Code Pro</vt:lpstr>
      <vt:lpstr>Trebuchet MS</vt:lpstr>
      <vt:lpstr>Cabin</vt:lpstr>
      <vt:lpstr>Corbel</vt:lpstr>
      <vt:lpstr>Wingdings</vt:lpstr>
      <vt:lpstr>Amatic SC</vt:lpstr>
      <vt:lpstr>Shadows Into Light</vt:lpstr>
      <vt:lpstr>Basis</vt:lpstr>
      <vt:lpstr>STUDENTS HEADING TO Post-secondary EDUCATION </vt:lpstr>
      <vt:lpstr>Congratulations!  You’re almost at the finish line!</vt:lpstr>
      <vt:lpstr>Unique Circumstances? No Problem  !</vt:lpstr>
      <vt:lpstr>What we’re going to cover:</vt:lpstr>
      <vt:lpstr>PowerPoint Presentation</vt:lpstr>
      <vt:lpstr>Do Your Research!  September-November</vt:lpstr>
      <vt:lpstr>PowerPoint Presentation</vt:lpstr>
      <vt:lpstr>Do Your Research!</vt:lpstr>
      <vt:lpstr>Postsecondary Applications - College  November-January</vt:lpstr>
      <vt:lpstr>Postsecondary Applications  November-January</vt:lpstr>
      <vt:lpstr>General Admissions Requirements: College Diploma or Certificate Programs</vt:lpstr>
      <vt:lpstr>General Admissions Requirements: University or College Degree Programs</vt:lpstr>
      <vt:lpstr>PowerPoint Presentation</vt:lpstr>
      <vt:lpstr>Ontario Colleges: What You Need to Apply</vt:lpstr>
      <vt:lpstr>PowerPoint Presentation</vt:lpstr>
      <vt:lpstr>PowerPoint Presentation</vt:lpstr>
      <vt:lpstr>Ontario Colleges: Tips</vt:lpstr>
      <vt:lpstr>Ontario Colleges: Key Dates</vt:lpstr>
      <vt:lpstr>PowerPoint Presentation</vt:lpstr>
      <vt:lpstr>PowerPoint Presentation</vt:lpstr>
      <vt:lpstr>101 Application: How-to Videos https://www.ouac.on.ca/101-tutorials/  Apply Online (How to apply to university using the 101 online application) Review and Change Your 101 Online Application Responding to Offers of Admission (OUAC)  (Also, video for students intending to apply to OSAP)   </vt:lpstr>
      <vt:lpstr>ON Universities: What You Need to Apply</vt:lpstr>
      <vt:lpstr>Ontario Universities: Key Dates</vt:lpstr>
      <vt:lpstr>Ontario Universities: Key Dates</vt:lpstr>
      <vt:lpstr>Ontario Universities: Key Dates</vt:lpstr>
      <vt:lpstr>ON Universities: Special Notes</vt:lpstr>
      <vt:lpstr>ON Universities: Offers? When?</vt:lpstr>
      <vt:lpstr>Out-of-Province Universities</vt:lpstr>
      <vt:lpstr>Next Steps</vt:lpstr>
      <vt:lpstr>Funding Your Education</vt:lpstr>
      <vt:lpstr>PowerPoint Presentation</vt:lpstr>
      <vt:lpstr>Sources of Funding</vt:lpstr>
      <vt:lpstr>Sources of Funding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Grade 12 Post-secondary Assembly</dc:title>
  <dc:creator>Derek</dc:creator>
  <cp:lastModifiedBy>Freire, Renato</cp:lastModifiedBy>
  <cp:revision>42</cp:revision>
  <dcterms:modified xsi:type="dcterms:W3CDTF">2020-11-05T20:17:26Z</dcterms:modified>
</cp:coreProperties>
</file>