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4" r:id="rId7"/>
    <p:sldId id="265" r:id="rId8"/>
    <p:sldId id="261" r:id="rId9"/>
    <p:sldId id="262"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01"/>
    <p:restoredTop sz="94008"/>
  </p:normalViewPr>
  <p:slideViewPr>
    <p:cSldViewPr>
      <p:cViewPr varScale="1">
        <p:scale>
          <a:sx n="72" d="100"/>
          <a:sy n="72" d="100"/>
        </p:scale>
        <p:origin x="-100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6A076D4-A871-424B-AAAD-58847BE6F5F9}" type="datetimeFigureOut">
              <a:rPr lang="en-CA" smtClean="0"/>
              <a:t>26/10/2017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F29628A-187C-4BC8-8177-037F5B645F1C}"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A076D4-A871-424B-AAAD-58847BE6F5F9}" type="datetimeFigureOut">
              <a:rPr lang="en-CA" smtClean="0"/>
              <a:t>26/10/2017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F29628A-187C-4BC8-8177-037F5B645F1C}"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A076D4-A871-424B-AAAD-58847BE6F5F9}" type="datetimeFigureOut">
              <a:rPr lang="en-CA" smtClean="0"/>
              <a:t>26/10/2017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F29628A-187C-4BC8-8177-037F5B645F1C}"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A076D4-A871-424B-AAAD-58847BE6F5F9}" type="datetimeFigureOut">
              <a:rPr lang="en-CA" smtClean="0"/>
              <a:t>26/10/2017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F29628A-187C-4BC8-8177-037F5B645F1C}"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D6A076D4-A871-424B-AAAD-58847BE6F5F9}" type="datetimeFigureOut">
              <a:rPr lang="en-CA" smtClean="0"/>
              <a:t>26/10/2017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F29628A-187C-4BC8-8177-037F5B645F1C}" type="slidenum">
              <a:rPr lang="en-CA" smtClean="0"/>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A076D4-A871-424B-AAAD-58847BE6F5F9}" type="datetimeFigureOut">
              <a:rPr lang="en-CA" smtClean="0"/>
              <a:t>26/10/2017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F29628A-187C-4BC8-8177-037F5B645F1C}" type="slidenum">
              <a:rPr lang="en-CA" smtClean="0"/>
              <a:t>‹#›</a:t>
            </a:fld>
            <a:endParaRPr lang="en-CA"/>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A076D4-A871-424B-AAAD-58847BE6F5F9}" type="datetimeFigureOut">
              <a:rPr lang="en-CA" smtClean="0"/>
              <a:t>26/10/2017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DF29628A-187C-4BC8-8177-037F5B645F1C}"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A076D4-A871-424B-AAAD-58847BE6F5F9}" type="datetimeFigureOut">
              <a:rPr lang="en-CA" smtClean="0"/>
              <a:t>26/10/2017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DF29628A-187C-4BC8-8177-037F5B645F1C}"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A076D4-A871-424B-AAAD-58847BE6F5F9}" type="datetimeFigureOut">
              <a:rPr lang="en-CA" smtClean="0"/>
              <a:t>26/10/2017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DF29628A-187C-4BC8-8177-037F5B645F1C}"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D6A076D4-A871-424B-AAAD-58847BE6F5F9}" type="datetimeFigureOut">
              <a:rPr lang="en-CA" smtClean="0"/>
              <a:t>26/10/2017</a:t>
            </a:fld>
            <a:endParaRPr lang="en-CA"/>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CA"/>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DF29628A-187C-4BC8-8177-037F5B645F1C}"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A076D4-A871-424B-AAAD-58847BE6F5F9}" type="datetimeFigureOut">
              <a:rPr lang="en-CA" smtClean="0"/>
              <a:t>26/10/2017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F29628A-187C-4BC8-8177-037F5B645F1C}" type="slidenum">
              <a:rPr lang="en-CA" smtClean="0"/>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D6A076D4-A871-424B-AAAD-58847BE6F5F9}" type="datetimeFigureOut">
              <a:rPr lang="en-CA" smtClean="0"/>
              <a:t>26/10/2017</a:t>
            </a:fld>
            <a:endParaRPr lang="en-CA"/>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CA"/>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DF29628A-187C-4BC8-8177-037F5B645F1C}"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ontariocolleges.ca/" TargetMode="External"/><Relationship Id="rId2" Type="http://schemas.openxmlformats.org/officeDocument/2006/relationships/hyperlink" Target="http://studentlifeexpo.com/"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hyperlink" Target="http://www.ouac.on.ca/" TargetMode="External"/><Relationship Id="rId2" Type="http://schemas.openxmlformats.org/officeDocument/2006/relationships/hyperlink" Target="http://www.electronicinfo.ca/"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hyperlink" Target="http://www.gapwork.com/" TargetMode="External"/><Relationship Id="rId2" Type="http://schemas.openxmlformats.org/officeDocument/2006/relationships/hyperlink" Target="http://www.mygapyear.c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sat.org/" TargetMode="External"/><Relationship Id="rId2" Type="http://schemas.openxmlformats.org/officeDocument/2006/relationships/hyperlink" Target="http://www.commonapp.org/" TargetMode="Externa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www.act.org/"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scholarshipscanada.com/" TargetMode="External"/><Relationship Id="rId2" Type="http://schemas.openxmlformats.org/officeDocument/2006/relationships/hyperlink" Target="http://www.yconic.com/"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ontario.ca/osa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sz="4000" b="1" dirty="0" smtClean="0"/>
              <a:t>Don Mills C.I. School Council</a:t>
            </a:r>
            <a:endParaRPr lang="en-CA" sz="4000" b="1" dirty="0"/>
          </a:p>
        </p:txBody>
      </p:sp>
      <p:sp>
        <p:nvSpPr>
          <p:cNvPr id="3" name="Subtitle 2"/>
          <p:cNvSpPr>
            <a:spLocks noGrp="1"/>
          </p:cNvSpPr>
          <p:nvPr>
            <p:ph type="subTitle" idx="1"/>
          </p:nvPr>
        </p:nvSpPr>
        <p:spPr/>
        <p:txBody>
          <a:bodyPr>
            <a:normAutofit/>
          </a:bodyPr>
          <a:lstStyle/>
          <a:p>
            <a:r>
              <a:rPr lang="en-CA" sz="1800" b="1" dirty="0" smtClean="0">
                <a:solidFill>
                  <a:schemeClr val="bg1">
                    <a:lumMod val="50000"/>
                  </a:schemeClr>
                </a:solidFill>
              </a:rPr>
              <a:t>Post-Secondary Information Night</a:t>
            </a:r>
            <a:endParaRPr lang="en-CA" sz="1800" b="1" dirty="0">
              <a:solidFill>
                <a:schemeClr val="bg1">
                  <a:lumMod val="50000"/>
                </a:schemeClr>
              </a:solidFill>
            </a:endParaRPr>
          </a:p>
        </p:txBody>
      </p:sp>
    </p:spTree>
    <p:extLst>
      <p:ext uri="{BB962C8B-B14F-4D97-AF65-F5344CB8AC3E}">
        <p14:creationId xmlns:p14="http://schemas.microsoft.com/office/powerpoint/2010/main" val="8788802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Questions and Answers</a:t>
            </a:r>
            <a:endParaRPr lang="en-CA" dirty="0"/>
          </a:p>
        </p:txBody>
      </p:sp>
      <p:sp>
        <p:nvSpPr>
          <p:cNvPr id="3" name="Content Placeholder 2"/>
          <p:cNvSpPr>
            <a:spLocks noGrp="1"/>
          </p:cNvSpPr>
          <p:nvPr>
            <p:ph idx="1"/>
          </p:nvPr>
        </p:nvSpPr>
        <p:spPr>
          <a:xfrm>
            <a:off x="683568" y="1100628"/>
            <a:ext cx="7660332" cy="3579849"/>
          </a:xfrm>
        </p:spPr>
        <p:txBody>
          <a:bodyPr>
            <a:normAutofit/>
          </a:bodyPr>
          <a:lstStyle/>
          <a:p>
            <a:pPr marL="0" indent="0"/>
            <a:r>
              <a:rPr lang="en-CA" sz="2000" dirty="0" smtClean="0"/>
              <a:t>    	Please make sure you have picked up a copy of each of the 	fact sheets as well as the “Parent/Guardian Survival Guide.”</a:t>
            </a:r>
          </a:p>
          <a:p>
            <a:pPr>
              <a:buFont typeface="Wingdings" charset="2"/>
              <a:buChar char="§"/>
            </a:pPr>
            <a:r>
              <a:rPr lang="en-CA" sz="2000" dirty="0" smtClean="0"/>
              <a:t>We would like to thank-you for spending the evening with us;</a:t>
            </a:r>
          </a:p>
          <a:p>
            <a:pPr>
              <a:buFont typeface="Wingdings" charset="2"/>
              <a:buChar char="§"/>
            </a:pPr>
            <a:endParaRPr lang="en-CA" sz="2000" dirty="0" smtClean="0"/>
          </a:p>
          <a:p>
            <a:pPr marL="0" indent="0"/>
            <a:r>
              <a:rPr lang="en-CA" sz="2000" dirty="0"/>
              <a:t> </a:t>
            </a:r>
            <a:r>
              <a:rPr lang="en-CA" sz="2000" dirty="0" smtClean="0"/>
              <a:t>  	Please make sure to follow us on Twitter - @DMCIGUIDANCE 	and read our weekly newsletter “The Guidance Gossip”;</a:t>
            </a:r>
          </a:p>
          <a:p>
            <a:pPr>
              <a:buFont typeface="Wingdings" charset="2"/>
              <a:buChar char="§"/>
            </a:pPr>
            <a:endParaRPr lang="en-CA" sz="2000" dirty="0" smtClean="0"/>
          </a:p>
          <a:p>
            <a:pPr>
              <a:buFont typeface="Wingdings" charset="2"/>
              <a:buChar char="§"/>
            </a:pPr>
            <a:r>
              <a:rPr lang="en-CA" sz="2000" dirty="0" smtClean="0"/>
              <a:t>If you have any questions about post-secondary studies, please feel free to ask;</a:t>
            </a:r>
            <a:endParaRPr lang="en-CA" dirty="0"/>
          </a:p>
        </p:txBody>
      </p:sp>
      <p:pic>
        <p:nvPicPr>
          <p:cNvPr id="4" name="Picture 2" descr="C:\Users\093944\AppData\Local\Microsoft\Windows\Temporary Internet Files\Content.IE5\WXPQL2LN\150px-Crystal_important.svg[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751" y="1124744"/>
            <a:ext cx="642367" cy="64236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093944\AppData\Local\Microsoft\Windows\Temporary Internet Files\Content.IE5\WXPQL2LN\150px-Crystal_important.svg[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751" y="2636912"/>
            <a:ext cx="642367" cy="6423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04420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88640"/>
            <a:ext cx="7520940" cy="548640"/>
          </a:xfrm>
        </p:spPr>
        <p:txBody>
          <a:bodyPr/>
          <a:lstStyle/>
          <a:p>
            <a:r>
              <a:rPr lang="en-CA" dirty="0" smtClean="0"/>
              <a:t>Tonight’s Agenda</a:t>
            </a:r>
            <a:endParaRPr lang="en-CA" dirty="0"/>
          </a:p>
        </p:txBody>
      </p:sp>
      <p:sp>
        <p:nvSpPr>
          <p:cNvPr id="3" name="Content Placeholder 2"/>
          <p:cNvSpPr>
            <a:spLocks noGrp="1"/>
          </p:cNvSpPr>
          <p:nvPr>
            <p:ph idx="1"/>
          </p:nvPr>
        </p:nvSpPr>
        <p:spPr>
          <a:xfrm>
            <a:off x="822960" y="823064"/>
            <a:ext cx="7520940" cy="3699749"/>
          </a:xfrm>
        </p:spPr>
        <p:txBody>
          <a:bodyPr>
            <a:noAutofit/>
          </a:bodyPr>
          <a:lstStyle/>
          <a:p>
            <a:pPr>
              <a:buFont typeface="Wingdings" charset="2"/>
              <a:buChar char="§"/>
            </a:pPr>
            <a:r>
              <a:rPr lang="en-CA" sz="2000" dirty="0" smtClean="0"/>
              <a:t> Introduction of Guidance Counsellors</a:t>
            </a:r>
          </a:p>
          <a:p>
            <a:pPr lvl="3">
              <a:buFont typeface="Wingdings" charset="2"/>
              <a:buChar char="§"/>
            </a:pPr>
            <a:r>
              <a:rPr lang="en-CA" sz="2000" dirty="0" smtClean="0"/>
              <a:t>Mr. Gibson – A-I</a:t>
            </a:r>
          </a:p>
          <a:p>
            <a:pPr lvl="3">
              <a:buFont typeface="Wingdings" charset="2"/>
              <a:buChar char="§"/>
            </a:pPr>
            <a:r>
              <a:rPr lang="en-CA" sz="2000" dirty="0" smtClean="0"/>
              <a:t>Mr. Stoitsiadis – J-R</a:t>
            </a:r>
          </a:p>
          <a:p>
            <a:pPr lvl="3">
              <a:buFont typeface="Wingdings" charset="2"/>
              <a:buChar char="§"/>
            </a:pPr>
            <a:r>
              <a:rPr lang="en-CA" sz="2000" dirty="0" smtClean="0"/>
              <a:t>Mrs. Davies – S-T + Student Success</a:t>
            </a:r>
          </a:p>
          <a:p>
            <a:pPr lvl="3">
              <a:buFont typeface="Wingdings" charset="2"/>
              <a:buChar char="§"/>
            </a:pPr>
            <a:r>
              <a:rPr lang="en-CA" sz="2000" dirty="0" smtClean="0"/>
              <a:t>Mr. Stretch – U-Z + International Students</a:t>
            </a:r>
          </a:p>
          <a:p>
            <a:pPr>
              <a:buFont typeface="Wingdings" charset="2"/>
              <a:buChar char="§"/>
            </a:pPr>
            <a:r>
              <a:rPr lang="en-CA" sz="2000" dirty="0"/>
              <a:t> </a:t>
            </a:r>
            <a:r>
              <a:rPr lang="en-CA" sz="2000" dirty="0" smtClean="0"/>
              <a:t>College Information – Mr. Gibson</a:t>
            </a:r>
          </a:p>
          <a:p>
            <a:pPr>
              <a:buFont typeface="Wingdings" charset="2"/>
              <a:buChar char="§"/>
            </a:pPr>
            <a:r>
              <a:rPr lang="en-CA" sz="2000" dirty="0"/>
              <a:t> </a:t>
            </a:r>
            <a:r>
              <a:rPr lang="en-CA" sz="2000" dirty="0" smtClean="0"/>
              <a:t>University Information – Mr. Gibson</a:t>
            </a:r>
          </a:p>
          <a:p>
            <a:pPr>
              <a:buFont typeface="Wingdings" charset="2"/>
              <a:buChar char="§"/>
            </a:pPr>
            <a:r>
              <a:rPr lang="en-CA" sz="2000" dirty="0"/>
              <a:t> </a:t>
            </a:r>
            <a:r>
              <a:rPr lang="en-CA" sz="2000" dirty="0" smtClean="0"/>
              <a:t>Gap Year/Victory Lap Information – Mrs. Davies</a:t>
            </a:r>
          </a:p>
          <a:p>
            <a:pPr>
              <a:buFont typeface="Wingdings" charset="2"/>
              <a:buChar char="§"/>
            </a:pPr>
            <a:r>
              <a:rPr lang="en-CA" sz="2000" dirty="0" smtClean="0"/>
              <a:t> American Applications – Mr. Stretch</a:t>
            </a:r>
          </a:p>
          <a:p>
            <a:pPr>
              <a:buFont typeface="Wingdings" charset="2"/>
              <a:buChar char="§"/>
            </a:pPr>
            <a:r>
              <a:rPr lang="en-CA" sz="2000" dirty="0"/>
              <a:t> </a:t>
            </a:r>
            <a:r>
              <a:rPr lang="en-CA" sz="2000" dirty="0" smtClean="0"/>
              <a:t>Scholarships/Awards/OSAP – Mr. Gibson</a:t>
            </a:r>
          </a:p>
          <a:p>
            <a:pPr>
              <a:buFont typeface="Wingdings" charset="2"/>
              <a:buChar char="§"/>
            </a:pPr>
            <a:r>
              <a:rPr lang="en-CA" sz="2000" dirty="0"/>
              <a:t> </a:t>
            </a:r>
            <a:r>
              <a:rPr lang="en-CA" sz="2000" dirty="0" smtClean="0"/>
              <a:t>Q&amp;A</a:t>
            </a:r>
            <a:endParaRPr lang="en-CA" sz="1800" dirty="0"/>
          </a:p>
        </p:txBody>
      </p:sp>
    </p:spTree>
    <p:extLst>
      <p:ext uri="{BB962C8B-B14F-4D97-AF65-F5344CB8AC3E}">
        <p14:creationId xmlns:p14="http://schemas.microsoft.com/office/powerpoint/2010/main" val="19413921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Ontario Colleges – Mr. G</a:t>
            </a:r>
            <a:endParaRPr lang="en-CA" dirty="0"/>
          </a:p>
        </p:txBody>
      </p:sp>
      <p:sp>
        <p:nvSpPr>
          <p:cNvPr id="3" name="Content Placeholder 2"/>
          <p:cNvSpPr>
            <a:spLocks noGrp="1"/>
          </p:cNvSpPr>
          <p:nvPr>
            <p:ph idx="1"/>
          </p:nvPr>
        </p:nvSpPr>
        <p:spPr/>
        <p:txBody>
          <a:bodyPr>
            <a:normAutofit lnSpcReduction="10000"/>
          </a:bodyPr>
          <a:lstStyle/>
          <a:p>
            <a:r>
              <a:rPr lang="en-CA" dirty="0" smtClean="0"/>
              <a:t>	</a:t>
            </a:r>
            <a:r>
              <a:rPr lang="en-CA" sz="1800" dirty="0" smtClean="0"/>
              <a:t>	</a:t>
            </a:r>
            <a:r>
              <a:rPr lang="en-CA" sz="2000" dirty="0" smtClean="0"/>
              <a:t>Please refer to green hand-out – Ontario Colleges;</a:t>
            </a:r>
          </a:p>
          <a:p>
            <a:endParaRPr lang="en-CA" sz="1800" dirty="0" smtClean="0"/>
          </a:p>
          <a:p>
            <a:pPr>
              <a:buFont typeface="Wingdings" charset="2"/>
              <a:buChar char="§"/>
            </a:pPr>
            <a:r>
              <a:rPr lang="en-CA" sz="1800" dirty="0" smtClean="0"/>
              <a:t>Let’s discuss some of the facts and why College is such a great option;</a:t>
            </a:r>
          </a:p>
          <a:p>
            <a:pPr lvl="2">
              <a:buFont typeface="Wingdings" charset="2"/>
              <a:buChar char="§"/>
            </a:pPr>
            <a:r>
              <a:rPr lang="en-CA" sz="1800" dirty="0" smtClean="0">
                <a:hlinkClick r:id="rId2"/>
              </a:rPr>
              <a:t>Student Life Expo </a:t>
            </a:r>
            <a:r>
              <a:rPr lang="en-CA" sz="1800" dirty="0" smtClean="0"/>
              <a:t>– October 28</a:t>
            </a:r>
            <a:r>
              <a:rPr lang="en-CA" sz="1800" baseline="30000" dirty="0" smtClean="0"/>
              <a:t>th</a:t>
            </a:r>
            <a:r>
              <a:rPr lang="en-CA" sz="1800" dirty="0" smtClean="0"/>
              <a:t> &amp; 29th</a:t>
            </a:r>
          </a:p>
          <a:p>
            <a:r>
              <a:rPr lang="en-CA" sz="2000" dirty="0" smtClean="0"/>
              <a:t>	</a:t>
            </a:r>
          </a:p>
          <a:p>
            <a:r>
              <a:rPr lang="en-CA" sz="2000" dirty="0"/>
              <a:t>	</a:t>
            </a:r>
            <a:r>
              <a:rPr lang="en-CA" sz="2000" dirty="0" smtClean="0"/>
              <a:t>	All applications and information can be found at:	</a:t>
            </a:r>
            <a:r>
              <a:rPr lang="en-CA" sz="2000" dirty="0" smtClean="0">
                <a:hlinkClick r:id="rId3"/>
              </a:rPr>
              <a:t>www.ontariocolleges.ca</a:t>
            </a:r>
            <a:r>
              <a:rPr lang="en-CA" sz="2000" dirty="0" smtClean="0"/>
              <a:t>  Please follow me on the screen;</a:t>
            </a:r>
          </a:p>
          <a:p>
            <a:endParaRPr lang="en-CA" sz="2000" dirty="0" smtClean="0"/>
          </a:p>
          <a:p>
            <a:pPr>
              <a:buFont typeface="Wingdings" charset="2"/>
              <a:buChar char="§"/>
            </a:pPr>
            <a:r>
              <a:rPr lang="en-CA" sz="1800" dirty="0" smtClean="0"/>
              <a:t>Let’s pick a program of your choice and take a few minutes to explore and navigate;</a:t>
            </a:r>
            <a:endParaRPr lang="en-CA" sz="1800" dirty="0"/>
          </a:p>
        </p:txBody>
      </p:sp>
      <p:pic>
        <p:nvPicPr>
          <p:cNvPr id="1026" name="Picture 2" descr="C:\Users\093944\AppData\Local\Microsoft\Windows\Temporary Internet Files\Content.IE5\WXPQL2LN\150px-Crystal_important.svg[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5616" y="908720"/>
            <a:ext cx="642367" cy="64236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093944\AppData\Local\Microsoft\Windows\Temporary Internet Files\Content.IE5\WXPQL2LN\150px-Crystal_important.svg[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5615" y="2780928"/>
            <a:ext cx="642367" cy="6423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8818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Ontario Universities – Mr. G</a:t>
            </a:r>
            <a:endParaRPr lang="en-CA" dirty="0"/>
          </a:p>
        </p:txBody>
      </p:sp>
      <p:sp>
        <p:nvSpPr>
          <p:cNvPr id="3" name="Content Placeholder 2"/>
          <p:cNvSpPr>
            <a:spLocks noGrp="1"/>
          </p:cNvSpPr>
          <p:nvPr>
            <p:ph idx="1"/>
          </p:nvPr>
        </p:nvSpPr>
        <p:spPr>
          <a:xfrm>
            <a:off x="539552" y="1100628"/>
            <a:ext cx="8136904" cy="3624516"/>
          </a:xfrm>
        </p:spPr>
        <p:txBody>
          <a:bodyPr>
            <a:normAutofit/>
          </a:bodyPr>
          <a:lstStyle/>
          <a:p>
            <a:r>
              <a:rPr lang="en-CA" sz="1800" dirty="0" smtClean="0"/>
              <a:t>	</a:t>
            </a:r>
            <a:r>
              <a:rPr lang="en-CA" sz="2000" dirty="0" smtClean="0"/>
              <a:t>Please refer to the purple hand-out – University Applications</a:t>
            </a:r>
          </a:p>
          <a:p>
            <a:pPr>
              <a:buFont typeface="Wingdings" charset="2"/>
              <a:buChar char="§"/>
            </a:pPr>
            <a:r>
              <a:rPr lang="en-CA" sz="1800" dirty="0" smtClean="0"/>
              <a:t>Take a moment to look at the time-line and take notice of the Post-Secondary Fair at DMCI;</a:t>
            </a:r>
          </a:p>
          <a:p>
            <a:pPr lvl="3">
              <a:buFont typeface="Wingdings" charset="2"/>
              <a:buChar char="§"/>
            </a:pPr>
            <a:r>
              <a:rPr lang="en-CA" sz="1800" dirty="0" smtClean="0"/>
              <a:t>November 15</a:t>
            </a:r>
          </a:p>
          <a:p>
            <a:endParaRPr lang="en-CA" sz="1800" dirty="0" smtClean="0"/>
          </a:p>
          <a:p>
            <a:r>
              <a:rPr lang="en-CA" sz="1800" dirty="0" smtClean="0"/>
              <a:t>	</a:t>
            </a:r>
            <a:r>
              <a:rPr lang="en-CA" sz="2000" dirty="0" smtClean="0"/>
              <a:t>	Comprehensive information can be found at </a:t>
            </a:r>
            <a:r>
              <a:rPr lang="en-CA" sz="2000" dirty="0" smtClean="0">
                <a:hlinkClick r:id="rId2"/>
              </a:rPr>
              <a:t>www.electronicinfo.ca</a:t>
            </a:r>
            <a:r>
              <a:rPr lang="en-CA" sz="2000" dirty="0" smtClean="0"/>
              <a:t> 	and the application is completed at </a:t>
            </a:r>
            <a:r>
              <a:rPr lang="en-CA" sz="2000" dirty="0" smtClean="0">
                <a:hlinkClick r:id="rId3"/>
              </a:rPr>
              <a:t>www.ouac.on.ca</a:t>
            </a:r>
            <a:r>
              <a:rPr lang="en-CA" sz="2000" dirty="0" smtClean="0"/>
              <a:t>. Please follow me on the screen</a:t>
            </a:r>
          </a:p>
          <a:p>
            <a:pPr>
              <a:buFont typeface="Wingdings" charset="2"/>
              <a:buChar char="§"/>
            </a:pPr>
            <a:r>
              <a:rPr lang="en-CA" sz="1800" dirty="0" smtClean="0"/>
              <a:t>Let’s pick a program of your choice and take a few minutes to explore and navigate;</a:t>
            </a:r>
            <a:endParaRPr lang="en-CA" sz="1800" dirty="0"/>
          </a:p>
        </p:txBody>
      </p:sp>
      <p:pic>
        <p:nvPicPr>
          <p:cNvPr id="4" name="Picture 2" descr="C:\Users\093944\AppData\Local\Microsoft\Windows\Temporary Internet Files\Content.IE5\WXPQL2LN\150px-Crystal_important.svg[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1048582"/>
            <a:ext cx="642367" cy="64236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093944\AppData\Local\Microsoft\Windows\Temporary Internet Files\Content.IE5\WXPQL2LN\150px-Crystal_important.svg[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2708920"/>
            <a:ext cx="642367" cy="6423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11732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Gap Year/Victory Lap – </a:t>
            </a:r>
            <a:r>
              <a:rPr lang="en-CA" dirty="0" err="1" smtClean="0"/>
              <a:t>MRs.</a:t>
            </a:r>
            <a:r>
              <a:rPr lang="en-CA" dirty="0" smtClean="0"/>
              <a:t> D</a:t>
            </a:r>
            <a:endParaRPr lang="en-CA" dirty="0"/>
          </a:p>
        </p:txBody>
      </p:sp>
      <p:sp>
        <p:nvSpPr>
          <p:cNvPr id="3" name="Content Placeholder 2"/>
          <p:cNvSpPr>
            <a:spLocks noGrp="1"/>
          </p:cNvSpPr>
          <p:nvPr>
            <p:ph idx="1"/>
          </p:nvPr>
        </p:nvSpPr>
        <p:spPr>
          <a:xfrm>
            <a:off x="395536" y="1100628"/>
            <a:ext cx="8352928" cy="3579849"/>
          </a:xfrm>
        </p:spPr>
        <p:txBody>
          <a:bodyPr>
            <a:noAutofit/>
          </a:bodyPr>
          <a:lstStyle/>
          <a:p>
            <a:r>
              <a:rPr lang="en-CA" dirty="0" smtClean="0"/>
              <a:t>      Some students may not be ready for College or University right after High School. There are many options for students who wish to take some time off, however they should meet with their Counsellor to discuss this option asap.</a:t>
            </a:r>
          </a:p>
          <a:p>
            <a:pPr>
              <a:buFont typeface="Wingdings" charset="2"/>
              <a:buChar char="§"/>
            </a:pPr>
            <a:r>
              <a:rPr lang="en-CA" sz="1800" dirty="0" smtClean="0"/>
              <a:t>Travel and explore the world;</a:t>
            </a:r>
          </a:p>
          <a:p>
            <a:pPr>
              <a:buFont typeface="Wingdings" charset="2"/>
              <a:buChar char="§"/>
            </a:pPr>
            <a:r>
              <a:rPr lang="en-CA" sz="1800" dirty="0" smtClean="0"/>
              <a:t>Work and save up for post-secondary;</a:t>
            </a:r>
          </a:p>
          <a:p>
            <a:pPr>
              <a:buFont typeface="Wingdings" charset="2"/>
              <a:buChar char="§"/>
            </a:pPr>
            <a:r>
              <a:rPr lang="en-CA" sz="1800" dirty="0" smtClean="0"/>
              <a:t>Volunteer;</a:t>
            </a:r>
          </a:p>
          <a:p>
            <a:pPr>
              <a:buFont typeface="Wingdings" charset="2"/>
              <a:buChar char="§"/>
            </a:pPr>
            <a:r>
              <a:rPr lang="en-CA" sz="1800" dirty="0" smtClean="0"/>
              <a:t>Visit </a:t>
            </a:r>
            <a:r>
              <a:rPr lang="en-CA" sz="1800" dirty="0" smtClean="0">
                <a:hlinkClick r:id="rId2"/>
              </a:rPr>
              <a:t>www.mygapyear.ca</a:t>
            </a:r>
            <a:r>
              <a:rPr lang="en-CA" sz="1800" dirty="0" smtClean="0"/>
              <a:t>, </a:t>
            </a:r>
            <a:r>
              <a:rPr lang="en-CA" sz="1800" dirty="0" smtClean="0">
                <a:hlinkClick r:id="rId3"/>
              </a:rPr>
              <a:t>www.gapwork.com</a:t>
            </a:r>
            <a:r>
              <a:rPr lang="en-CA" sz="1800" dirty="0" smtClean="0"/>
              <a:t>, or speak to me after the presentation</a:t>
            </a:r>
          </a:p>
          <a:p>
            <a:pPr>
              <a:buFont typeface="Wingdings" charset="2"/>
              <a:buChar char="§"/>
            </a:pPr>
            <a:r>
              <a:rPr lang="en-CA" sz="1800" dirty="0" smtClean="0"/>
              <a:t>The Student Life Expo will have representatives to discuss Gap Year options</a:t>
            </a:r>
          </a:p>
          <a:p>
            <a:pPr>
              <a:buFontTx/>
              <a:buChar char="-"/>
            </a:pPr>
            <a:endParaRPr lang="en-CA" dirty="0">
              <a:solidFill>
                <a:srgbClr val="0070C0"/>
              </a:solidFill>
            </a:endParaRPr>
          </a:p>
        </p:txBody>
      </p:sp>
    </p:spTree>
    <p:extLst>
      <p:ext uri="{BB962C8B-B14F-4D97-AF65-F5344CB8AC3E}">
        <p14:creationId xmlns:p14="http://schemas.microsoft.com/office/powerpoint/2010/main" val="6175742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Victory Lap – </a:t>
            </a:r>
            <a:r>
              <a:rPr lang="en-CA" dirty="0" err="1" smtClean="0"/>
              <a:t>MRs.</a:t>
            </a:r>
            <a:r>
              <a:rPr lang="en-CA" dirty="0" smtClean="0"/>
              <a:t> D</a:t>
            </a:r>
            <a:endParaRPr lang="en-CA" dirty="0"/>
          </a:p>
        </p:txBody>
      </p:sp>
      <p:sp>
        <p:nvSpPr>
          <p:cNvPr id="3" name="Content Placeholder 2"/>
          <p:cNvSpPr>
            <a:spLocks noGrp="1"/>
          </p:cNvSpPr>
          <p:nvPr>
            <p:ph idx="1"/>
          </p:nvPr>
        </p:nvSpPr>
        <p:spPr>
          <a:xfrm>
            <a:off x="395536" y="1100628"/>
            <a:ext cx="8352928" cy="3579849"/>
          </a:xfrm>
        </p:spPr>
        <p:txBody>
          <a:bodyPr>
            <a:noAutofit/>
          </a:bodyPr>
          <a:lstStyle/>
          <a:p>
            <a:pPr marL="0" indent="0"/>
            <a:endParaRPr lang="en-CA" sz="1800" dirty="0" smtClean="0"/>
          </a:p>
          <a:p>
            <a:pPr lvl="2"/>
            <a:r>
              <a:rPr lang="en-CA" sz="2000" dirty="0" smtClean="0"/>
              <a:t>Students may wish to do a </a:t>
            </a:r>
            <a:r>
              <a:rPr lang="en-CA" sz="2000" b="1" dirty="0" smtClean="0"/>
              <a:t>Victory Lap </a:t>
            </a:r>
            <a:r>
              <a:rPr lang="en-CA" sz="2000" dirty="0" smtClean="0"/>
              <a:t>– upgrading their marks or taking additional courses via DMCI*, Adult High Schools, TDSB e-credit, etc. It is our belief that students who are 18+ and wish to do a Victory Lap, have more success at Adult High Schools.</a:t>
            </a:r>
          </a:p>
          <a:p>
            <a:pPr>
              <a:buFont typeface="Wingdings" panose="05000000000000000000" pitchFamily="2" charset="2"/>
              <a:buChar char="§"/>
            </a:pPr>
            <a:endParaRPr lang="en-CA" sz="2400" dirty="0" smtClean="0"/>
          </a:p>
          <a:p>
            <a:pPr marL="0" indent="0"/>
            <a:r>
              <a:rPr lang="en-CA" sz="2400" dirty="0" smtClean="0"/>
              <a:t>	*Students can achieve up to 34 credits at DMCI</a:t>
            </a:r>
          </a:p>
          <a:p>
            <a:pPr marL="0" indent="0"/>
            <a:endParaRPr lang="en-CA" sz="2400" dirty="0" smtClean="0"/>
          </a:p>
          <a:p>
            <a:pPr>
              <a:buFontTx/>
              <a:buChar char="-"/>
            </a:pPr>
            <a:endParaRPr lang="en-CA" dirty="0">
              <a:solidFill>
                <a:srgbClr val="0070C0"/>
              </a:solidFill>
            </a:endParaRPr>
          </a:p>
        </p:txBody>
      </p:sp>
      <p:pic>
        <p:nvPicPr>
          <p:cNvPr id="2050" name="Picture 2" descr="C:\Users\093944\AppData\Local\Microsoft\Windows\Temporary Internet Files\Content.IE5\WXPQL2LN\key-icon[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3501008"/>
            <a:ext cx="571128" cy="5711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18166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U.S. University Applications</a:t>
            </a:r>
            <a:endParaRPr lang="en-CA" dirty="0"/>
          </a:p>
        </p:txBody>
      </p:sp>
      <p:sp>
        <p:nvSpPr>
          <p:cNvPr id="3" name="Content Placeholder 2"/>
          <p:cNvSpPr>
            <a:spLocks noGrp="1"/>
          </p:cNvSpPr>
          <p:nvPr>
            <p:ph idx="1"/>
          </p:nvPr>
        </p:nvSpPr>
        <p:spPr>
          <a:xfrm>
            <a:off x="510641" y="980728"/>
            <a:ext cx="8093807" cy="4104456"/>
          </a:xfrm>
        </p:spPr>
        <p:txBody>
          <a:bodyPr>
            <a:normAutofit fontScale="85000" lnSpcReduction="10000"/>
          </a:bodyPr>
          <a:lstStyle/>
          <a:p>
            <a:r>
              <a:rPr lang="en-CA" sz="2800" dirty="0" smtClean="0"/>
              <a:t>		</a:t>
            </a:r>
            <a:r>
              <a:rPr lang="en-CA" sz="2400" dirty="0" smtClean="0"/>
              <a:t>Go </a:t>
            </a:r>
            <a:r>
              <a:rPr lang="en-CA" sz="2400" dirty="0"/>
              <a:t>to </a:t>
            </a:r>
            <a:r>
              <a:rPr lang="en-CA" sz="2400" dirty="0">
                <a:solidFill>
                  <a:srgbClr val="7030A0"/>
                </a:solidFill>
                <a:hlinkClick r:id="rId2"/>
              </a:rPr>
              <a:t>www.commonapp.org</a:t>
            </a:r>
            <a:r>
              <a:rPr lang="en-CA" sz="2400" dirty="0">
                <a:solidFill>
                  <a:srgbClr val="7030A0"/>
                </a:solidFill>
              </a:rPr>
              <a:t> </a:t>
            </a:r>
            <a:r>
              <a:rPr lang="en-CA" sz="2400" dirty="0"/>
              <a:t>for admission </a:t>
            </a:r>
            <a:r>
              <a:rPr lang="en-CA" sz="2400" dirty="0" smtClean="0"/>
              <a:t>	requirements </a:t>
            </a:r>
            <a:r>
              <a:rPr lang="en-CA" sz="2400" dirty="0"/>
              <a:t>and U.S. </a:t>
            </a:r>
            <a:r>
              <a:rPr lang="en-CA" sz="2400" dirty="0" smtClean="0"/>
              <a:t>	university applications</a:t>
            </a:r>
          </a:p>
          <a:p>
            <a:endParaRPr lang="en-CA" dirty="0"/>
          </a:p>
          <a:p>
            <a:pPr lvl="1"/>
            <a:r>
              <a:rPr lang="en-CA" sz="2100" dirty="0"/>
              <a:t>Students applying to the U.S. must write either the SAT (</a:t>
            </a:r>
            <a:r>
              <a:rPr lang="en-CA" sz="2100" dirty="0">
                <a:solidFill>
                  <a:srgbClr val="7030A0"/>
                </a:solidFill>
                <a:hlinkClick r:id="rId3"/>
              </a:rPr>
              <a:t>www.sat.org</a:t>
            </a:r>
            <a:r>
              <a:rPr lang="en-CA" sz="2100" dirty="0"/>
              <a:t>) or the ACT (</a:t>
            </a:r>
            <a:r>
              <a:rPr lang="en-CA" sz="2100" dirty="0">
                <a:hlinkClick r:id="rId4"/>
              </a:rPr>
              <a:t>www.act.org</a:t>
            </a:r>
            <a:r>
              <a:rPr lang="en-CA" sz="2100" dirty="0"/>
              <a:t>) – most schools accept both, but some prefer one or the </a:t>
            </a:r>
            <a:r>
              <a:rPr lang="en-CA" sz="2100" dirty="0" smtClean="0"/>
              <a:t>other</a:t>
            </a:r>
          </a:p>
          <a:p>
            <a:pPr lvl="1"/>
            <a:endParaRPr lang="en-CA" sz="2100" dirty="0"/>
          </a:p>
          <a:p>
            <a:pPr lvl="1"/>
            <a:r>
              <a:rPr lang="en-CA" sz="2100" dirty="0"/>
              <a:t>Check the </a:t>
            </a:r>
            <a:r>
              <a:rPr lang="en-CA" sz="2100" b="1" dirty="0"/>
              <a:t>SAT </a:t>
            </a:r>
            <a:r>
              <a:rPr lang="en-CA" sz="2100" dirty="0"/>
              <a:t>and </a:t>
            </a:r>
            <a:r>
              <a:rPr lang="en-CA" sz="2100" b="1" dirty="0"/>
              <a:t>ACT</a:t>
            </a:r>
            <a:r>
              <a:rPr lang="en-CA" sz="2100" dirty="0"/>
              <a:t> websites for test dates. The most common time for students to write the SAT is in March.  However, the test is offered several other times throughout the year.</a:t>
            </a:r>
          </a:p>
          <a:p>
            <a:endParaRPr lang="en-CA" sz="1200" dirty="0" smtClean="0"/>
          </a:p>
          <a:p>
            <a:r>
              <a:rPr lang="en-CA" sz="2400" dirty="0" smtClean="0"/>
              <a:t>	Canadian </a:t>
            </a:r>
            <a:r>
              <a:rPr lang="en-CA" sz="2400" dirty="0"/>
              <a:t>citizens do not require visas to study in the U.S., students will receive a Certificate of Eligibility from their </a:t>
            </a:r>
            <a:r>
              <a:rPr lang="en-CA" sz="2400" dirty="0" smtClean="0"/>
              <a:t>school</a:t>
            </a:r>
          </a:p>
          <a:p>
            <a:endParaRPr lang="en-CA" sz="600" dirty="0"/>
          </a:p>
          <a:p>
            <a:r>
              <a:rPr lang="en-CA" sz="2400" dirty="0" smtClean="0"/>
              <a:t>	Canadian </a:t>
            </a:r>
            <a:r>
              <a:rPr lang="en-CA" sz="2400" dirty="0"/>
              <a:t>students pay </a:t>
            </a:r>
            <a:r>
              <a:rPr lang="en-CA" sz="2400" u="sng" dirty="0"/>
              <a:t>International Tuition Fees</a:t>
            </a:r>
            <a:r>
              <a:rPr lang="en-CA" sz="2400" dirty="0"/>
              <a:t> at U.S. </a:t>
            </a:r>
            <a:r>
              <a:rPr lang="en-CA" sz="2400" dirty="0" smtClean="0"/>
              <a:t>universities</a:t>
            </a:r>
            <a:endParaRPr lang="en-CA" sz="2400" dirty="0"/>
          </a:p>
        </p:txBody>
      </p:sp>
      <p:pic>
        <p:nvPicPr>
          <p:cNvPr id="4" name="Picture 2" descr="C:\Users\093944\AppData\Local\Microsoft\Windows\Temporary Internet Files\Content.IE5\WXPQL2LN\150px-Crystal_important.svg[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4697" y="980728"/>
            <a:ext cx="642367" cy="642367"/>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C:\Users\093944\AppData\Local\Microsoft\Windows\Temporary Internet Files\Content.IE5\WXPQL2LN\key-icon[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89586" y="4077072"/>
            <a:ext cx="571128" cy="5711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850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Scholarships/Awards – Mr. G</a:t>
            </a:r>
            <a:endParaRPr lang="en-CA" dirty="0"/>
          </a:p>
        </p:txBody>
      </p:sp>
      <p:sp>
        <p:nvSpPr>
          <p:cNvPr id="3" name="Content Placeholder 2"/>
          <p:cNvSpPr>
            <a:spLocks noGrp="1"/>
          </p:cNvSpPr>
          <p:nvPr>
            <p:ph idx="1"/>
          </p:nvPr>
        </p:nvSpPr>
        <p:spPr/>
        <p:txBody>
          <a:bodyPr>
            <a:normAutofit/>
          </a:bodyPr>
          <a:lstStyle/>
          <a:p>
            <a:r>
              <a:rPr lang="en-CA" sz="1800" dirty="0" smtClean="0"/>
              <a:t>	</a:t>
            </a:r>
            <a:r>
              <a:rPr lang="en-CA" sz="2000" dirty="0" smtClean="0"/>
              <a:t>	Please refer to the orange hand-out – Scholarships &amp; 	Awards 101;</a:t>
            </a:r>
          </a:p>
          <a:p>
            <a:pPr>
              <a:buFont typeface="Wingdings" charset="2"/>
              <a:buChar char="§"/>
            </a:pPr>
            <a:r>
              <a:rPr lang="en-CA" sz="1800" dirty="0" smtClean="0"/>
              <a:t>Please follow us on Twitter - @DMCIGUIDANCE</a:t>
            </a:r>
          </a:p>
          <a:p>
            <a:pPr>
              <a:buFont typeface="Wingdings" charset="2"/>
              <a:buChar char="§"/>
            </a:pPr>
            <a:r>
              <a:rPr lang="en-CA" sz="1800" dirty="0" smtClean="0"/>
              <a:t>Please make sure your son/daughter is listening to the morning announcements and/or reading AW;</a:t>
            </a:r>
          </a:p>
          <a:p>
            <a:pPr>
              <a:buFont typeface="Wingdings" charset="2"/>
              <a:buChar char="§"/>
            </a:pPr>
            <a:r>
              <a:rPr lang="en-CA" sz="1800" dirty="0" smtClean="0"/>
              <a:t>Marks based, Community Service, Leadership, Athletic, Cultural Identity, Entrance, etc.;</a:t>
            </a:r>
          </a:p>
          <a:p>
            <a:pPr>
              <a:buFont typeface="Wingdings" charset="2"/>
              <a:buChar char="§"/>
            </a:pPr>
            <a:r>
              <a:rPr lang="en-CA" sz="1800" dirty="0" smtClean="0"/>
              <a:t>Make sure you create a profile on </a:t>
            </a:r>
            <a:r>
              <a:rPr lang="en-CA" sz="1800" dirty="0" smtClean="0">
                <a:hlinkClick r:id="rId2"/>
              </a:rPr>
              <a:t>www.yconic.com</a:t>
            </a:r>
            <a:r>
              <a:rPr lang="en-CA" sz="1800" dirty="0" smtClean="0"/>
              <a:t> and </a:t>
            </a:r>
            <a:r>
              <a:rPr lang="en-CA" sz="1800" dirty="0" smtClean="0">
                <a:hlinkClick r:id="rId3"/>
              </a:rPr>
              <a:t>www.scholarshipscanada.com</a:t>
            </a:r>
            <a:endParaRPr lang="en-CA" sz="1800" dirty="0" smtClean="0"/>
          </a:p>
          <a:p>
            <a:pPr marL="285750" indent="-285750">
              <a:buFont typeface="Wingdings" charset="2"/>
              <a:buChar char="§"/>
            </a:pPr>
            <a:endParaRPr lang="en-CA" dirty="0"/>
          </a:p>
        </p:txBody>
      </p:sp>
      <p:pic>
        <p:nvPicPr>
          <p:cNvPr id="4" name="Picture 2" descr="C:\Users\093944\AppData\Local\Microsoft\Windows\Temporary Internet Files\Content.IE5\WXPQL2LN\150px-Crystal_important.svg[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5615" y="1124744"/>
            <a:ext cx="642367" cy="6423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89710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OSAP – Mr. G</a:t>
            </a:r>
            <a:endParaRPr lang="en-CA" dirty="0"/>
          </a:p>
        </p:txBody>
      </p:sp>
      <p:sp>
        <p:nvSpPr>
          <p:cNvPr id="3" name="Content Placeholder 2"/>
          <p:cNvSpPr>
            <a:spLocks noGrp="1"/>
          </p:cNvSpPr>
          <p:nvPr>
            <p:ph idx="1"/>
          </p:nvPr>
        </p:nvSpPr>
        <p:spPr/>
        <p:txBody>
          <a:bodyPr>
            <a:normAutofit/>
          </a:bodyPr>
          <a:lstStyle/>
          <a:p>
            <a:pPr>
              <a:buFont typeface="Wingdings" charset="2"/>
              <a:buChar char="§"/>
            </a:pPr>
            <a:r>
              <a:rPr lang="en-CA" sz="1800" b="1" dirty="0" smtClean="0"/>
              <a:t>OSAP</a:t>
            </a:r>
            <a:r>
              <a:rPr lang="en-CA" sz="1800" dirty="0" smtClean="0"/>
              <a:t> – Ontario Student Assistance Program is made up of loans and grants;</a:t>
            </a:r>
          </a:p>
          <a:p>
            <a:pPr lvl="2">
              <a:buFont typeface="Wingdings" charset="2"/>
              <a:buChar char="§"/>
            </a:pPr>
            <a:r>
              <a:rPr lang="en-CA" sz="1800" dirty="0" smtClean="0"/>
              <a:t>Loans need to be paid back at the end of studies; Grants do not;</a:t>
            </a:r>
          </a:p>
          <a:p>
            <a:pPr lvl="2">
              <a:buFont typeface="Wingdings" charset="2"/>
              <a:buChar char="§"/>
            </a:pPr>
            <a:endParaRPr lang="en-CA" sz="1800" dirty="0" smtClean="0"/>
          </a:p>
          <a:p>
            <a:pPr>
              <a:buFont typeface="Wingdings" charset="2"/>
              <a:buChar char="§"/>
            </a:pPr>
            <a:r>
              <a:rPr lang="en-CA" sz="1800" b="1" u="sng" dirty="0" smtClean="0"/>
              <a:t>NEW - Students can begin the OSAP application today!</a:t>
            </a:r>
            <a:r>
              <a:rPr lang="en-CA" sz="1800" dirty="0" smtClean="0"/>
              <a:t>;</a:t>
            </a:r>
          </a:p>
          <a:p>
            <a:pPr>
              <a:buFont typeface="Wingdings" charset="2"/>
              <a:buChar char="§"/>
            </a:pPr>
            <a:r>
              <a:rPr lang="en-CA" sz="1800" b="1" dirty="0" smtClean="0"/>
              <a:t>NEW – Free Tuition </a:t>
            </a:r>
            <a:r>
              <a:rPr lang="en-CA" sz="1800" dirty="0" smtClean="0"/>
              <a:t>for those who qualify (based on family income $50000 or less) – when an application to OSAP is made, it will automatically be considered for Free Tuition;</a:t>
            </a:r>
          </a:p>
          <a:p>
            <a:pPr>
              <a:buFont typeface="Wingdings" charset="2"/>
              <a:buChar char="§"/>
            </a:pPr>
            <a:endParaRPr lang="en-CA" sz="1800" dirty="0" smtClean="0"/>
          </a:p>
          <a:p>
            <a:pPr marL="0" indent="0"/>
            <a:r>
              <a:rPr lang="en-CA" sz="2000" dirty="0" smtClean="0"/>
              <a:t>	       Please go to </a:t>
            </a:r>
            <a:r>
              <a:rPr lang="en-CA" sz="2000" dirty="0" smtClean="0">
                <a:hlinkClick r:id="rId2"/>
              </a:rPr>
              <a:t>www.ontario.ca/osap</a:t>
            </a:r>
            <a:r>
              <a:rPr lang="en-CA" sz="2000" dirty="0" smtClean="0"/>
              <a:t> </a:t>
            </a:r>
            <a:endParaRPr lang="en-CA" sz="2000" dirty="0"/>
          </a:p>
        </p:txBody>
      </p:sp>
      <p:pic>
        <p:nvPicPr>
          <p:cNvPr id="4" name="Picture 2" descr="C:\Users\093944\AppData\Local\Microsoft\Windows\Temporary Internet Files\Content.IE5\WXPQL2LN\150px-Crystal_important.svg[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0068" y="3861048"/>
            <a:ext cx="642367" cy="6423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07616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Custom 1">
      <a:dk1>
        <a:srgbClr val="000000"/>
      </a:dk1>
      <a:lt1>
        <a:srgbClr val="FFFFFF"/>
      </a:lt1>
      <a:dk2>
        <a:srgbClr val="434342"/>
      </a:dk2>
      <a:lt2>
        <a:srgbClr val="CDD7D9"/>
      </a:lt2>
      <a:accent1>
        <a:srgbClr val="797B7E"/>
      </a:accent1>
      <a:accent2>
        <a:srgbClr val="FFC000"/>
      </a:accent2>
      <a:accent3>
        <a:srgbClr val="000000"/>
      </a:accent3>
      <a:accent4>
        <a:srgbClr val="7C984A"/>
      </a:accent4>
      <a:accent5>
        <a:srgbClr val="C2AD8D"/>
      </a:accent5>
      <a:accent6>
        <a:srgbClr val="8E8E8D"/>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596</TotalTime>
  <Words>335</Words>
  <Application>Microsoft Office PowerPoint</Application>
  <PresentationFormat>On-screen Show (4:3)</PresentationFormat>
  <Paragraphs>73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Angles</vt:lpstr>
      <vt:lpstr>Don Mills C.I. School Council</vt:lpstr>
      <vt:lpstr>Tonight’s Agenda</vt:lpstr>
      <vt:lpstr>Ontario Colleges – Mr. G</vt:lpstr>
      <vt:lpstr>Ontario Universities – Mr. G</vt:lpstr>
      <vt:lpstr>Gap Year/Victory Lap – MRs. D</vt:lpstr>
      <vt:lpstr>Victory Lap – MRs. D</vt:lpstr>
      <vt:lpstr>U.S. University Applications</vt:lpstr>
      <vt:lpstr>Scholarships/Awards – Mr. G</vt:lpstr>
      <vt:lpstr>OSAP – Mr. G</vt:lpstr>
      <vt:lpstr>Questions and Answers</vt:lpstr>
    </vt:vector>
  </TitlesOfParts>
  <Company>Toronto District School Board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 Mills C.I. School Council</dc:title>
  <dc:creator>Gibson, Ryan</dc:creator>
  <cp:lastModifiedBy>Stoitsiadis, Paul</cp:lastModifiedBy>
  <cp:revision>18</cp:revision>
  <dcterms:created xsi:type="dcterms:W3CDTF">2016-10-24T14:51:13Z</dcterms:created>
  <dcterms:modified xsi:type="dcterms:W3CDTF">2017-10-26T17:18:22Z</dcterms:modified>
</cp:coreProperties>
</file>