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1" r:id="rId2"/>
    <p:sldId id="258" r:id="rId3"/>
    <p:sldId id="262" r:id="rId4"/>
    <p:sldId id="260" r:id="rId5"/>
    <p:sldId id="265"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919A"/>
    <a:srgbClr val="8A4A7E"/>
    <a:srgbClr val="A43093"/>
    <a:srgbClr val="FF9900"/>
    <a:srgbClr val="990099"/>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82" autoAdjust="0"/>
    <p:restoredTop sz="94660"/>
  </p:normalViewPr>
  <p:slideViewPr>
    <p:cSldViewPr snapToGrid="0">
      <p:cViewPr varScale="1">
        <p:scale>
          <a:sx n="72" d="100"/>
          <a:sy n="72" d="100"/>
        </p:scale>
        <p:origin x="62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6/1/2022</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6/1/2022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6/1/2022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6/1/2022</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8.xml"/><Relationship Id="rId5" Type="http://schemas.openxmlformats.org/officeDocument/2006/relationships/image" Target="../media/image9.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31" name="Group 9">
            <a:extLst>
              <a:ext uri="{FF2B5EF4-FFF2-40B4-BE49-F238E27FC236}">
                <a16:creationId xmlns:a16="http://schemas.microsoft.com/office/drawing/2014/main" id="{03E8C8A2-D2DA-42F8-84AA-AC5AB4251D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11" name="Picture 10">
              <a:extLst>
                <a:ext uri="{FF2B5EF4-FFF2-40B4-BE49-F238E27FC236}">
                  <a16:creationId xmlns:a16="http://schemas.microsoft.com/office/drawing/2014/main" id="{9A5D1FE1-4883-49B4-AD3E-D0A3F8DCE12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Rectangle 11">
              <a:extLst>
                <a:ext uri="{FF2B5EF4-FFF2-40B4-BE49-F238E27FC236}">
                  <a16:creationId xmlns:a16="http://schemas.microsoft.com/office/drawing/2014/main" id="{7F829EAE-7CB1-410F-BAF1-55BD6DC249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3" name="Picture 12">
              <a:extLst>
                <a:ext uri="{FF2B5EF4-FFF2-40B4-BE49-F238E27FC236}">
                  <a16:creationId xmlns:a16="http://schemas.microsoft.com/office/drawing/2014/main" id="{4EA5F8CE-974F-4443-AB3C-4799C332304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4" name="Picture 13">
              <a:extLst>
                <a:ext uri="{FF2B5EF4-FFF2-40B4-BE49-F238E27FC236}">
                  <a16:creationId xmlns:a16="http://schemas.microsoft.com/office/drawing/2014/main" id="{94075D0C-1739-4729-A5C8-5C5707A942F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32" name="Straight Connector 15">
            <a:extLst>
              <a:ext uri="{FF2B5EF4-FFF2-40B4-BE49-F238E27FC236}">
                <a16:creationId xmlns:a16="http://schemas.microsoft.com/office/drawing/2014/main" id="{0DFD28A6-39F3-425F-8050-E5BF1B4523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useBgFill="1">
        <p:nvSpPr>
          <p:cNvPr id="33" name="Rectangle 17">
            <a:extLst>
              <a:ext uri="{FF2B5EF4-FFF2-40B4-BE49-F238E27FC236}">
                <a16:creationId xmlns:a16="http://schemas.microsoft.com/office/drawing/2014/main" id="{9B347087-DEE1-4F23-8486-A2690AA195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19">
            <a:extLst>
              <a:ext uri="{FF2B5EF4-FFF2-40B4-BE49-F238E27FC236}">
                <a16:creationId xmlns:a16="http://schemas.microsoft.com/office/drawing/2014/main" id="{44BB81AE-EE4A-4AA4-8941-104B6C9435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88137"/>
            <a:ext cx="11227442" cy="5883295"/>
          </a:xfrm>
          <a:prstGeom prst="rect">
            <a:avLst/>
          </a:prstGeom>
          <a:solidFill>
            <a:schemeClr val="tx2"/>
          </a:solidFill>
          <a:ln>
            <a:noFill/>
          </a:ln>
          <a:effectLst>
            <a:outerShdw blurRad="114300" dist="127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4" name="Picture 3" descr="A picture containing toy, skiing&#10;&#10;Description automatically generated">
            <a:extLst>
              <a:ext uri="{FF2B5EF4-FFF2-40B4-BE49-F238E27FC236}">
                <a16:creationId xmlns:a16="http://schemas.microsoft.com/office/drawing/2014/main" id="{AA39CFFA-4A17-4A9A-B8B9-F91B7080A702}"/>
              </a:ext>
            </a:extLst>
          </p:cNvPr>
          <p:cNvPicPr>
            <a:picLocks noChangeAspect="1"/>
          </p:cNvPicPr>
          <p:nvPr/>
        </p:nvPicPr>
        <p:blipFill rotWithShape="1">
          <a:blip r:embed="rId5">
            <a:alphaModFix amt="50000"/>
          </a:blip>
          <a:srcRect l="10863" r="877" b="1"/>
          <a:stretch/>
        </p:blipFill>
        <p:spPr>
          <a:xfrm>
            <a:off x="702173" y="547476"/>
            <a:ext cx="11227442" cy="4213444"/>
          </a:xfrm>
          <a:prstGeom prst="rect">
            <a:avLst/>
          </a:prstGeom>
        </p:spPr>
      </p:pic>
      <p:cxnSp>
        <p:nvCxnSpPr>
          <p:cNvPr id="22" name="Straight Connector 21">
            <a:extLst>
              <a:ext uri="{FF2B5EF4-FFF2-40B4-BE49-F238E27FC236}">
                <a16:creationId xmlns:a16="http://schemas.microsoft.com/office/drawing/2014/main" id="{4AA791FC-1AEF-4561-93B5-6B9E981BBB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21280" y="3594428"/>
            <a:ext cx="694944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id="{AAA2202F-2A68-464D-8E53-CEBE9303D8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bg1"/>
            </a:solidFill>
            <a:miter lim="800000"/>
          </a:ln>
        </p:spPr>
        <p:style>
          <a:lnRef idx="1">
            <a:schemeClr val="accent1"/>
          </a:lnRef>
          <a:fillRef idx="3">
            <a:schemeClr val="accent1"/>
          </a:fillRef>
          <a:effectRef idx="2">
            <a:schemeClr val="accent1"/>
          </a:effectRef>
          <a:fontRef idx="minor">
            <a:schemeClr val="lt1"/>
          </a:fontRef>
        </p:style>
      </p:sp>
      <p:grpSp>
        <p:nvGrpSpPr>
          <p:cNvPr id="26" name="Group 25">
            <a:extLst>
              <a:ext uri="{FF2B5EF4-FFF2-40B4-BE49-F238E27FC236}">
                <a16:creationId xmlns:a16="http://schemas.microsoft.com/office/drawing/2014/main" id="{5B129734-DF6D-46B8-A0E0-4F178B3AD2F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8956"/>
            <a:ext cx="12234672" cy="658368"/>
            <a:chOff x="-18288" y="3128956"/>
            <a:chExt cx="12234672" cy="658368"/>
          </a:xfrm>
        </p:grpSpPr>
        <p:sp useBgFill="1">
          <p:nvSpPr>
            <p:cNvPr id="27" name="Rounded Rectangle 21">
              <a:extLst>
                <a:ext uri="{FF2B5EF4-FFF2-40B4-BE49-F238E27FC236}">
                  <a16:creationId xmlns:a16="http://schemas.microsoft.com/office/drawing/2014/main" id="{6A986578-4991-4E9B-94B7-056F6B09B7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2303"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28" name="Picture 27">
              <a:extLst>
                <a:ext uri="{FF2B5EF4-FFF2-40B4-BE49-F238E27FC236}">
                  <a16:creationId xmlns:a16="http://schemas.microsoft.com/office/drawing/2014/main" id="{257D0097-ACF2-46A6-804C-C5D55A188FE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8288" y="3154680"/>
              <a:ext cx="777240" cy="606425"/>
            </a:xfrm>
            <a:prstGeom prst="rect">
              <a:avLst/>
            </a:prstGeom>
          </p:spPr>
        </p:pic>
        <p:sp useBgFill="1">
          <p:nvSpPr>
            <p:cNvPr id="29" name="Rounded Rectangle 27">
              <a:extLst>
                <a:ext uri="{FF2B5EF4-FFF2-40B4-BE49-F238E27FC236}">
                  <a16:creationId xmlns:a16="http://schemas.microsoft.com/office/drawing/2014/main" id="{A71DA5EB-109A-4C2F-A093-7E5F6490BD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14377"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30" name="Picture 29">
              <a:extLst>
                <a:ext uri="{FF2B5EF4-FFF2-40B4-BE49-F238E27FC236}">
                  <a16:creationId xmlns:a16="http://schemas.microsoft.com/office/drawing/2014/main" id="{DA85B8CE-EB01-4DD0-8B39-D413503D772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flipH="1">
              <a:off x="11439144" y="3154680"/>
              <a:ext cx="777240" cy="606425"/>
            </a:xfrm>
            <a:prstGeom prst="rect">
              <a:avLst/>
            </a:prstGeom>
          </p:spPr>
        </p:pic>
      </p:grpSp>
      <p:sp>
        <p:nvSpPr>
          <p:cNvPr id="2" name="Title 1">
            <a:extLst>
              <a:ext uri="{FF2B5EF4-FFF2-40B4-BE49-F238E27FC236}">
                <a16:creationId xmlns:a16="http://schemas.microsoft.com/office/drawing/2014/main" id="{1B062558-014E-4CB3-9A83-D3BBFF45CA84}"/>
              </a:ext>
            </a:extLst>
          </p:cNvPr>
          <p:cNvSpPr>
            <a:spLocks noGrp="1"/>
          </p:cNvSpPr>
          <p:nvPr>
            <p:ph type="title"/>
          </p:nvPr>
        </p:nvSpPr>
        <p:spPr>
          <a:xfrm>
            <a:off x="2224403" y="1113698"/>
            <a:ext cx="8229600" cy="2345264"/>
          </a:xfrm>
        </p:spPr>
        <p:txBody>
          <a:bodyPr vert="horz" lIns="91440" tIns="45720" rIns="91440" bIns="45720" rtlCol="0" anchor="b">
            <a:normAutofit/>
          </a:bodyPr>
          <a:lstStyle/>
          <a:p>
            <a:r>
              <a:rPr lang="en-US" sz="7200">
                <a:solidFill>
                  <a:schemeClr val="bg1"/>
                </a:solidFill>
              </a:rPr>
              <a:t>Special Education</a:t>
            </a:r>
          </a:p>
        </p:txBody>
      </p:sp>
      <p:sp>
        <p:nvSpPr>
          <p:cNvPr id="36" name="TextBox 35">
            <a:extLst>
              <a:ext uri="{FF2B5EF4-FFF2-40B4-BE49-F238E27FC236}">
                <a16:creationId xmlns:a16="http://schemas.microsoft.com/office/drawing/2014/main" id="{0EF49DF9-99D6-439A-B136-AD9E1BACA1B6}"/>
              </a:ext>
            </a:extLst>
          </p:cNvPr>
          <p:cNvSpPr txBox="1"/>
          <p:nvPr/>
        </p:nvSpPr>
        <p:spPr>
          <a:xfrm>
            <a:off x="706306" y="4846818"/>
            <a:ext cx="10776212" cy="1384995"/>
          </a:xfrm>
          <a:prstGeom prst="rect">
            <a:avLst/>
          </a:prstGeom>
          <a:noFill/>
        </p:spPr>
        <p:txBody>
          <a:bodyPr wrap="square" rtlCol="0">
            <a:spAutoFit/>
          </a:bodyPr>
          <a:lstStyle/>
          <a:p>
            <a:pPr algn="ctr"/>
            <a:r>
              <a:rPr lang="en-CA" sz="2800" dirty="0">
                <a:solidFill>
                  <a:schemeClr val="bg1"/>
                </a:solidFill>
              </a:rPr>
              <a:t>At Earl Haig, we integrate the voices, identities, choices, abilities and lived experiences of students when programming especially students with special education needs.</a:t>
            </a:r>
          </a:p>
        </p:txBody>
      </p:sp>
    </p:spTree>
    <p:extLst>
      <p:ext uri="{BB962C8B-B14F-4D97-AF65-F5344CB8AC3E}">
        <p14:creationId xmlns:p14="http://schemas.microsoft.com/office/powerpoint/2010/main" val="922109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40 Team Communication Quotes to Inspire Your Team - Tameday">
            <a:extLst>
              <a:ext uri="{FF2B5EF4-FFF2-40B4-BE49-F238E27FC236}">
                <a16:creationId xmlns:a16="http://schemas.microsoft.com/office/drawing/2014/main" id="{778F6318-E2DC-42D8-9D02-FC20B31F58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162" y="1468179"/>
            <a:ext cx="5345373" cy="3921642"/>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4746E2FC-6DB8-4807-9205-A99237307C38}"/>
              </a:ext>
            </a:extLst>
          </p:cNvPr>
          <p:cNvSpPr txBox="1"/>
          <p:nvPr/>
        </p:nvSpPr>
        <p:spPr>
          <a:xfrm>
            <a:off x="6414052" y="612844"/>
            <a:ext cx="5037803" cy="5632311"/>
          </a:xfrm>
          <a:prstGeom prst="rect">
            <a:avLst/>
          </a:prstGeom>
          <a:noFill/>
        </p:spPr>
        <p:txBody>
          <a:bodyPr wrap="square" rtlCol="0">
            <a:spAutoFit/>
          </a:bodyPr>
          <a:lstStyle/>
          <a:p>
            <a:pPr algn="ctr"/>
            <a:r>
              <a:rPr lang="en-CA" sz="2400" b="1" u="sng" dirty="0"/>
              <a:t>Our Team:</a:t>
            </a:r>
          </a:p>
          <a:p>
            <a:pPr marL="342900" indent="-342900" algn="ctr">
              <a:buFont typeface="Arial" panose="020B0604020202020204" pitchFamily="34" charset="0"/>
              <a:buChar char="•"/>
            </a:pPr>
            <a:r>
              <a:rPr lang="en-CA" sz="2400" b="1" dirty="0"/>
              <a:t>Students</a:t>
            </a:r>
          </a:p>
          <a:p>
            <a:pPr marL="342900" indent="-342900" algn="ctr">
              <a:buFont typeface="Arial" panose="020B0604020202020204" pitchFamily="34" charset="0"/>
              <a:buChar char="•"/>
            </a:pPr>
            <a:r>
              <a:rPr lang="en-CA" sz="2400" b="1" dirty="0"/>
              <a:t>Parents</a:t>
            </a:r>
          </a:p>
          <a:p>
            <a:pPr marL="285750" indent="-285750" algn="ctr">
              <a:buFont typeface="Arial" panose="020B0604020202020204" pitchFamily="34" charset="0"/>
              <a:buChar char="•"/>
            </a:pPr>
            <a:r>
              <a:rPr lang="en-CA" sz="2400" b="1" dirty="0"/>
              <a:t>Teachers</a:t>
            </a:r>
          </a:p>
          <a:p>
            <a:pPr marL="285750" indent="-285750" algn="ctr">
              <a:buFont typeface="Arial" panose="020B0604020202020204" pitchFamily="34" charset="0"/>
              <a:buChar char="•"/>
            </a:pPr>
            <a:r>
              <a:rPr lang="en-CA" sz="2400" b="1" dirty="0"/>
              <a:t>Principals</a:t>
            </a:r>
          </a:p>
          <a:p>
            <a:pPr marL="285750" indent="-285750" algn="ctr">
              <a:buFont typeface="Arial" panose="020B0604020202020204" pitchFamily="34" charset="0"/>
              <a:buChar char="•"/>
            </a:pPr>
            <a:r>
              <a:rPr lang="en-CA" sz="2400" b="1" dirty="0"/>
              <a:t>Medical Practitioners</a:t>
            </a:r>
          </a:p>
          <a:p>
            <a:pPr marL="285750" indent="-285750" algn="ctr">
              <a:buFont typeface="Arial" panose="020B0604020202020204" pitchFamily="34" charset="0"/>
              <a:buChar char="•"/>
            </a:pPr>
            <a:r>
              <a:rPr lang="en-CA" sz="2400" b="1" dirty="0"/>
              <a:t>Speech Therapists</a:t>
            </a:r>
          </a:p>
          <a:p>
            <a:pPr marL="285750" indent="-285750" algn="ctr">
              <a:buFont typeface="Arial" panose="020B0604020202020204" pitchFamily="34" charset="0"/>
              <a:buChar char="•"/>
            </a:pPr>
            <a:r>
              <a:rPr lang="en-CA" sz="2400" b="1" dirty="0"/>
              <a:t>Occupational Therapists</a:t>
            </a:r>
          </a:p>
          <a:p>
            <a:pPr marL="285750" indent="-285750" algn="ctr">
              <a:buFont typeface="Arial" panose="020B0604020202020204" pitchFamily="34" charset="0"/>
              <a:buChar char="•"/>
            </a:pPr>
            <a:r>
              <a:rPr lang="en-CA" sz="2400" b="1" dirty="0"/>
              <a:t>Physiotherapists</a:t>
            </a:r>
          </a:p>
          <a:p>
            <a:pPr marL="285750" indent="-285750" algn="ctr">
              <a:buFont typeface="Arial" panose="020B0604020202020204" pitchFamily="34" charset="0"/>
              <a:buChar char="•"/>
            </a:pPr>
            <a:r>
              <a:rPr lang="en-CA" sz="2400" b="1" dirty="0"/>
              <a:t>Child and Youth Workers</a:t>
            </a:r>
          </a:p>
          <a:p>
            <a:pPr marL="285750" indent="-285750" algn="ctr">
              <a:buFont typeface="Arial" panose="020B0604020202020204" pitchFamily="34" charset="0"/>
              <a:buChar char="•"/>
            </a:pPr>
            <a:r>
              <a:rPr lang="en-CA" sz="2400" b="1" dirty="0"/>
              <a:t>Social Workers</a:t>
            </a:r>
          </a:p>
          <a:p>
            <a:pPr marL="285750" indent="-285750" algn="ctr">
              <a:buFont typeface="Arial" panose="020B0604020202020204" pitchFamily="34" charset="0"/>
              <a:buChar char="•"/>
            </a:pPr>
            <a:r>
              <a:rPr lang="en-CA" sz="2400" b="1" dirty="0"/>
              <a:t>Speech Therapists</a:t>
            </a:r>
          </a:p>
          <a:p>
            <a:pPr marL="285750" indent="-285750" algn="ctr">
              <a:buFont typeface="Arial" panose="020B0604020202020204" pitchFamily="34" charset="0"/>
              <a:buChar char="•"/>
            </a:pPr>
            <a:r>
              <a:rPr lang="en-CA" sz="2400" b="1" dirty="0"/>
              <a:t>Special Education and Inclusion Consultants</a:t>
            </a:r>
          </a:p>
          <a:p>
            <a:pPr marL="285750" indent="-285750" algn="ctr">
              <a:buFont typeface="Arial" panose="020B0604020202020204" pitchFamily="34" charset="0"/>
              <a:buChar char="•"/>
            </a:pPr>
            <a:r>
              <a:rPr lang="en-CA" sz="2400" b="1" dirty="0"/>
              <a:t>School Psychologists</a:t>
            </a:r>
          </a:p>
        </p:txBody>
      </p:sp>
    </p:spTree>
    <p:extLst>
      <p:ext uri="{BB962C8B-B14F-4D97-AF65-F5344CB8AC3E}">
        <p14:creationId xmlns:p14="http://schemas.microsoft.com/office/powerpoint/2010/main" val="4039078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2052" name="Group 70">
            <a:extLst>
              <a:ext uri="{FF2B5EF4-FFF2-40B4-BE49-F238E27FC236}">
                <a16:creationId xmlns:a16="http://schemas.microsoft.com/office/drawing/2014/main" id="{DFB5D1BB-0703-437B-BD1E-1D07F8A27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72" name="Picture 71">
              <a:extLst>
                <a:ext uri="{FF2B5EF4-FFF2-40B4-BE49-F238E27FC236}">
                  <a16:creationId xmlns:a16="http://schemas.microsoft.com/office/drawing/2014/main" id="{3886586B-3F0F-4593-B272-AE75AD0F092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73" name="Rectangle 72">
              <a:extLst>
                <a:ext uri="{FF2B5EF4-FFF2-40B4-BE49-F238E27FC236}">
                  <a16:creationId xmlns:a16="http://schemas.microsoft.com/office/drawing/2014/main" id="{020DEB59-BF94-41B5-8F16-8B10442EE0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74" name="Picture 73">
              <a:extLst>
                <a:ext uri="{FF2B5EF4-FFF2-40B4-BE49-F238E27FC236}">
                  <a16:creationId xmlns:a16="http://schemas.microsoft.com/office/drawing/2014/main" id="{9A3BEF6F-FC03-43B1-8D1B-8DA3A360DBF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75" name="Picture 74">
              <a:extLst>
                <a:ext uri="{FF2B5EF4-FFF2-40B4-BE49-F238E27FC236}">
                  <a16:creationId xmlns:a16="http://schemas.microsoft.com/office/drawing/2014/main" id="{0F49BA32-A501-4C79-9A72-92587AB9EEF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2053" name="Straight Connector 76">
            <a:extLst>
              <a:ext uri="{FF2B5EF4-FFF2-40B4-BE49-F238E27FC236}">
                <a16:creationId xmlns:a16="http://schemas.microsoft.com/office/drawing/2014/main" id="{883F92AF-2403-4558-B1D7-72130A1E4B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2054" name="Rectangle 78">
            <a:extLst>
              <a:ext uri="{FF2B5EF4-FFF2-40B4-BE49-F238E27FC236}">
                <a16:creationId xmlns:a16="http://schemas.microsoft.com/office/drawing/2014/main" id="{A440FBE6-72B7-43D4-A8EB-FDBC35FE56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55" name="Group 80">
            <a:extLst>
              <a:ext uri="{FF2B5EF4-FFF2-40B4-BE49-F238E27FC236}">
                <a16:creationId xmlns:a16="http://schemas.microsoft.com/office/drawing/2014/main" id="{647B8492-BC4D-4046-B35A-C38E034940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82" name="Picture 81">
              <a:extLst>
                <a:ext uri="{FF2B5EF4-FFF2-40B4-BE49-F238E27FC236}">
                  <a16:creationId xmlns:a16="http://schemas.microsoft.com/office/drawing/2014/main" id="{47264A7B-BD07-443B-B4AE-B7D112274D0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3" name="Rectangle 82">
              <a:extLst>
                <a:ext uri="{FF2B5EF4-FFF2-40B4-BE49-F238E27FC236}">
                  <a16:creationId xmlns:a16="http://schemas.microsoft.com/office/drawing/2014/main" id="{8D9B85B4-ACC6-412B-BC6B-2163BCCDFB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84" name="Picture 83">
              <a:extLst>
                <a:ext uri="{FF2B5EF4-FFF2-40B4-BE49-F238E27FC236}">
                  <a16:creationId xmlns:a16="http://schemas.microsoft.com/office/drawing/2014/main" id="{17D5E57D-F913-44D3-9AF3-FCDFAE64F7E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85" name="Picture 84">
              <a:extLst>
                <a:ext uri="{FF2B5EF4-FFF2-40B4-BE49-F238E27FC236}">
                  <a16:creationId xmlns:a16="http://schemas.microsoft.com/office/drawing/2014/main" id="{BCF01E4E-4102-455A-BC41-D5F848B9417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635770FA-B3AB-4635-A20D-28284109E268}"/>
              </a:ext>
            </a:extLst>
          </p:cNvPr>
          <p:cNvSpPr>
            <a:spLocks noGrp="1"/>
          </p:cNvSpPr>
          <p:nvPr>
            <p:ph type="title"/>
          </p:nvPr>
        </p:nvSpPr>
        <p:spPr>
          <a:xfrm>
            <a:off x="1268439" y="716488"/>
            <a:ext cx="3660056" cy="1325373"/>
          </a:xfrm>
        </p:spPr>
        <p:txBody>
          <a:bodyPr vert="horz" lIns="91440" tIns="45720" rIns="91440" bIns="45720" rtlCol="0" anchor="b">
            <a:normAutofit/>
          </a:bodyPr>
          <a:lstStyle/>
          <a:p>
            <a:pPr>
              <a:lnSpc>
                <a:spcPct val="90000"/>
              </a:lnSpc>
            </a:pPr>
            <a:r>
              <a:rPr lang="en-US" sz="2000" dirty="0"/>
              <a:t>Students with IEPs (Individual Education Plans) can take a GLE (Learning Strategies) Course in grades 9, 10, 11, and 12</a:t>
            </a:r>
          </a:p>
        </p:txBody>
      </p:sp>
      <p:cxnSp>
        <p:nvCxnSpPr>
          <p:cNvPr id="87" name="Straight Connector 86">
            <a:extLst>
              <a:ext uri="{FF2B5EF4-FFF2-40B4-BE49-F238E27FC236}">
                <a16:creationId xmlns:a16="http://schemas.microsoft.com/office/drawing/2014/main" id="{16652DC1-CA18-4263-AC06-BAB0B05EC78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95401" y="2400639"/>
            <a:ext cx="3660057"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Text Placeholder 3">
            <a:extLst>
              <a:ext uri="{FF2B5EF4-FFF2-40B4-BE49-F238E27FC236}">
                <a16:creationId xmlns:a16="http://schemas.microsoft.com/office/drawing/2014/main" id="{B6DB8D6A-8C37-4210-AD9A-859EF6424651}"/>
              </a:ext>
            </a:extLst>
          </p:cNvPr>
          <p:cNvSpPr>
            <a:spLocks noGrp="1"/>
          </p:cNvSpPr>
          <p:nvPr>
            <p:ph type="body" sz="half" idx="2"/>
          </p:nvPr>
        </p:nvSpPr>
        <p:spPr>
          <a:xfrm>
            <a:off x="873649" y="2493773"/>
            <a:ext cx="4359735" cy="3647727"/>
          </a:xfrm>
        </p:spPr>
        <p:txBody>
          <a:bodyPr vert="horz" lIns="91440" tIns="45720" rIns="91440" bIns="45720" rtlCol="0" anchor="t">
            <a:normAutofit lnSpcReduction="10000"/>
          </a:bodyPr>
          <a:lstStyle/>
          <a:p>
            <a:r>
              <a:rPr lang="en-US" sz="1500" b="1" dirty="0"/>
              <a:t>The Curriculum includes helping support students in: </a:t>
            </a:r>
          </a:p>
          <a:p>
            <a:pPr marL="285750" indent="-285750">
              <a:buFont typeface="Arial"/>
              <a:buChar char="•"/>
            </a:pPr>
            <a:r>
              <a:rPr lang="en-US" sz="1800" dirty="0"/>
              <a:t>Literacy and Numeracy</a:t>
            </a:r>
          </a:p>
          <a:p>
            <a:pPr marL="285750" indent="-285750">
              <a:buFont typeface="Arial"/>
              <a:buChar char="•"/>
            </a:pPr>
            <a:r>
              <a:rPr lang="en-US" sz="1800" dirty="0"/>
              <a:t>Interpersonal and Teamwork Skills</a:t>
            </a:r>
          </a:p>
          <a:p>
            <a:pPr marL="285750" indent="-285750">
              <a:buFont typeface="Arial"/>
              <a:buChar char="•"/>
            </a:pPr>
            <a:r>
              <a:rPr lang="en-US" sz="1800" dirty="0"/>
              <a:t>Organizational/Time Management Skills</a:t>
            </a:r>
          </a:p>
          <a:p>
            <a:pPr marL="285750" indent="-285750">
              <a:buFont typeface="Arial"/>
              <a:buChar char="•"/>
            </a:pPr>
            <a:r>
              <a:rPr lang="en-US" sz="1800" dirty="0"/>
              <a:t>Study Habits</a:t>
            </a:r>
          </a:p>
          <a:p>
            <a:pPr marL="285750" indent="-285750">
              <a:buFont typeface="Arial"/>
              <a:buChar char="•"/>
            </a:pPr>
            <a:r>
              <a:rPr lang="en-US" sz="1800" dirty="0"/>
              <a:t>Self advocacy and motivation</a:t>
            </a:r>
          </a:p>
          <a:p>
            <a:pPr marL="285750" indent="-285750">
              <a:buFont typeface="Arial"/>
              <a:buChar char="•"/>
            </a:pPr>
            <a:r>
              <a:rPr lang="en-US" sz="1800" dirty="0"/>
              <a:t>Mindfulness/Stress Management</a:t>
            </a:r>
          </a:p>
          <a:p>
            <a:pPr marL="285750" indent="-285750">
              <a:buFont typeface="Arial"/>
              <a:buChar char="•"/>
            </a:pPr>
            <a:r>
              <a:rPr lang="en-US" sz="1800" dirty="0"/>
              <a:t>Transitions into high school, the workplace and/or post secondary</a:t>
            </a:r>
          </a:p>
          <a:p>
            <a:pPr marL="285750" indent="-285750">
              <a:buFont typeface="Arial"/>
              <a:buChar char="•"/>
            </a:pPr>
            <a:endParaRPr lang="en-US" sz="1500" dirty="0"/>
          </a:p>
          <a:p>
            <a:pPr marL="285750" indent="-285750">
              <a:buFont typeface="Arial"/>
              <a:buChar char="•"/>
            </a:pPr>
            <a:endParaRPr lang="en-US" sz="1500" dirty="0"/>
          </a:p>
        </p:txBody>
      </p:sp>
      <p:pic>
        <p:nvPicPr>
          <p:cNvPr id="2050" name="Picture 2" descr="Moving Toward Inclusion: More Retailers Appoint C-Level Diversity Officers  - Retail TouchPoints">
            <a:extLst>
              <a:ext uri="{FF2B5EF4-FFF2-40B4-BE49-F238E27FC236}">
                <a16:creationId xmlns:a16="http://schemas.microsoft.com/office/drawing/2014/main" id="{9501FB30-D308-4AC4-8A62-5ED5B4A06AED}"/>
              </a:ext>
            </a:extLst>
          </p:cNvPr>
          <p:cNvPicPr>
            <a:picLocks noGrp="1" noChangeAspect="1" noChangeArrowheads="1"/>
          </p:cNvPicPr>
          <p:nvPr>
            <p:ph idx="1"/>
          </p:nvPr>
        </p:nvPicPr>
        <p:blipFill rotWithShape="1">
          <a:blip r:embed="rId5">
            <a:extLst>
              <a:ext uri="{28A0092B-C50C-407E-A947-70E740481C1C}">
                <a14:useLocalDpi xmlns:a14="http://schemas.microsoft.com/office/drawing/2010/main" val="0"/>
              </a:ext>
            </a:extLst>
          </a:blip>
          <a:srcRect l="9402" r="27731"/>
          <a:stretch/>
        </p:blipFill>
        <p:spPr bwMode="auto">
          <a:xfrm>
            <a:off x="5489355" y="818386"/>
            <a:ext cx="5835486" cy="5221227"/>
          </a:xfrm>
          <a:prstGeom prst="rect">
            <a:avLst/>
          </a:prstGeom>
          <a:noFill/>
          <a:ln w="57150" cmpd="thickThin">
            <a:solidFill>
              <a:schemeClr val="tx1">
                <a:lumMod val="50000"/>
                <a:lumOff val="50000"/>
              </a:schemeClr>
            </a:solidFill>
            <a:miter lim="800000"/>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5750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EC477DD8-EDF6-42DA-BC16-E1778E579A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text&#10;&#10;Description automatically generated">
            <a:extLst>
              <a:ext uri="{FF2B5EF4-FFF2-40B4-BE49-F238E27FC236}">
                <a16:creationId xmlns:a16="http://schemas.microsoft.com/office/drawing/2014/main" id="{816AEB51-7F1A-4164-9F21-DFDF409793E3}"/>
              </a:ext>
            </a:extLst>
          </p:cNvPr>
          <p:cNvPicPr>
            <a:picLocks noChangeAspect="1"/>
          </p:cNvPicPr>
          <p:nvPr/>
        </p:nvPicPr>
        <p:blipFill rotWithShape="1">
          <a:blip r:embed="rId3"/>
          <a:srcRect b="2479"/>
          <a:stretch/>
        </p:blipFill>
        <p:spPr>
          <a:xfrm>
            <a:off x="490728" y="516636"/>
            <a:ext cx="3044042" cy="3209274"/>
          </a:xfrm>
          <a:prstGeom prst="rect">
            <a:avLst/>
          </a:prstGeom>
        </p:spPr>
      </p:pic>
      <p:sp>
        <p:nvSpPr>
          <p:cNvPr id="137" name="Rectangle 136">
            <a:extLst>
              <a:ext uri="{FF2B5EF4-FFF2-40B4-BE49-F238E27FC236}">
                <a16:creationId xmlns:a16="http://schemas.microsoft.com/office/drawing/2014/main" id="{A7FC9503-E4B2-4782-AD0A-3090910432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611" y="350556"/>
            <a:ext cx="11542779" cy="6156888"/>
          </a:xfrm>
          <a:prstGeom prst="rect">
            <a:avLst/>
          </a:prstGeom>
          <a:noFill/>
          <a:ln w="25400" cap="flat">
            <a:solidFill>
              <a:schemeClr val="accent1"/>
            </a:solidFill>
            <a:miter lim="800000"/>
          </a:ln>
        </p:spPr>
        <p:style>
          <a:lnRef idx="1">
            <a:schemeClr val="accent1"/>
          </a:lnRef>
          <a:fillRef idx="3">
            <a:schemeClr val="accent1"/>
          </a:fillRef>
          <a:effectRef idx="2">
            <a:schemeClr val="accent1"/>
          </a:effectRef>
          <a:fontRef idx="minor">
            <a:schemeClr val="lt1"/>
          </a:fontRef>
        </p:style>
      </p:sp>
      <p:sp>
        <p:nvSpPr>
          <p:cNvPr id="2" name="TextBox 1">
            <a:extLst>
              <a:ext uri="{FF2B5EF4-FFF2-40B4-BE49-F238E27FC236}">
                <a16:creationId xmlns:a16="http://schemas.microsoft.com/office/drawing/2014/main" id="{D073A45E-6930-4E88-9065-2BCABF0BE274}"/>
              </a:ext>
            </a:extLst>
          </p:cNvPr>
          <p:cNvSpPr txBox="1"/>
          <p:nvPr/>
        </p:nvSpPr>
        <p:spPr>
          <a:xfrm>
            <a:off x="2692398" y="1871131"/>
            <a:ext cx="6815669" cy="1515533"/>
          </a:xfrm>
          <a:prstGeom prst="rect">
            <a:avLst/>
          </a:prstGeom>
        </p:spPr>
        <p:txBody>
          <a:bodyPr vert="horz" lIns="91440" tIns="45720" rIns="91440" bIns="45720" rtlCol="0" anchor="b">
            <a:normAutofit/>
          </a:bodyPr>
          <a:lstStyle/>
          <a:p>
            <a:pPr algn="ctr">
              <a:spcBef>
                <a:spcPct val="0"/>
              </a:spcBef>
              <a:spcAft>
                <a:spcPts val="600"/>
              </a:spcAft>
            </a:pPr>
            <a:endParaRPr lang="en-US" sz="5400" b="1" kern="1200" cap="none" dirty="0">
              <a:ln w="3175" cmpd="sng">
                <a:noFill/>
              </a:ln>
              <a:solidFill>
                <a:schemeClr val="tx1">
                  <a:lumMod val="85000"/>
                  <a:lumOff val="15000"/>
                </a:schemeClr>
              </a:solidFill>
              <a:effectLst/>
              <a:latin typeface="+mj-lt"/>
              <a:ea typeface="+mj-ea"/>
              <a:cs typeface="+mj-cs"/>
            </a:endParaRPr>
          </a:p>
        </p:txBody>
      </p:sp>
      <p:sp>
        <p:nvSpPr>
          <p:cNvPr id="8" name="TextBox 7">
            <a:extLst>
              <a:ext uri="{FF2B5EF4-FFF2-40B4-BE49-F238E27FC236}">
                <a16:creationId xmlns:a16="http://schemas.microsoft.com/office/drawing/2014/main" id="{42D4B502-1384-4E34-A2D2-9FD8D86B8AB8}"/>
              </a:ext>
            </a:extLst>
          </p:cNvPr>
          <p:cNvSpPr txBox="1"/>
          <p:nvPr/>
        </p:nvSpPr>
        <p:spPr>
          <a:xfrm>
            <a:off x="3616517" y="487025"/>
            <a:ext cx="8416989" cy="6001643"/>
          </a:xfrm>
          <a:prstGeom prst="rect">
            <a:avLst/>
          </a:prstGeom>
          <a:noFill/>
        </p:spPr>
        <p:txBody>
          <a:bodyPr wrap="square" rtlCol="0">
            <a:spAutoFit/>
          </a:bodyPr>
          <a:lstStyle/>
          <a:p>
            <a:r>
              <a:rPr lang="en-CA" sz="2400" u="sng" dirty="0"/>
              <a:t>Credit Rescue</a:t>
            </a:r>
            <a:r>
              <a:rPr lang="en-CA" sz="2400" dirty="0"/>
              <a:t>: </a:t>
            </a:r>
          </a:p>
          <a:p>
            <a:r>
              <a:rPr lang="en-CA" sz="2400" dirty="0"/>
              <a:t>Credit Rescue is a more intensive intervention so that students “complete not repeat” their courses. This program focuses not only on improving learning skills, but also targeting particular curriculum expectations that students have not achieved.</a:t>
            </a:r>
          </a:p>
          <a:p>
            <a:endParaRPr lang="en-CA" sz="2400" dirty="0"/>
          </a:p>
          <a:p>
            <a:r>
              <a:rPr lang="en-CA" sz="2400" u="sng" dirty="0"/>
              <a:t>Credit Recovery:</a:t>
            </a:r>
            <a:endParaRPr lang="en-CA" sz="2400" dirty="0"/>
          </a:p>
          <a:p>
            <a:r>
              <a:rPr lang="en-CA" sz="2400" dirty="0"/>
              <a:t>When a student completes a course within a school year or semester, but does not successfully complete the curriculum expectations to a passing level, there are options available. Through Credit Recovery, students will develop learning skills that will support them in the regular classroom setting. Credit Recovery courses focus on overall curriculum expectations, often within the supportive context of a Learning Strategies course. The goal is to ensure that students are able to meet curriculum expectations and prepare to move forward along your chosen program pathway.</a:t>
            </a:r>
          </a:p>
        </p:txBody>
      </p:sp>
    </p:spTree>
    <p:extLst>
      <p:ext uri="{BB962C8B-B14F-4D97-AF65-F5344CB8AC3E}">
        <p14:creationId xmlns:p14="http://schemas.microsoft.com/office/powerpoint/2010/main" val="3285327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5124" name="Rectangle 70">
            <a:extLst>
              <a:ext uri="{FF2B5EF4-FFF2-40B4-BE49-F238E27FC236}">
                <a16:creationId xmlns:a16="http://schemas.microsoft.com/office/drawing/2014/main" id="{E6B80853-775B-47C1-A508-0AAD6FCE5A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5" name="Rectangle 72">
            <a:extLst>
              <a:ext uri="{FF2B5EF4-FFF2-40B4-BE49-F238E27FC236}">
                <a16:creationId xmlns:a16="http://schemas.microsoft.com/office/drawing/2014/main" id="{9BF62520-0403-497A-958B-FD6E8037E8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85" y="471792"/>
            <a:ext cx="11264630" cy="591441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See You Soon Cliparts, Stock Vector And Royalty Free See You Soon  Illustrations">
            <a:extLst>
              <a:ext uri="{FF2B5EF4-FFF2-40B4-BE49-F238E27FC236}">
                <a16:creationId xmlns:a16="http://schemas.microsoft.com/office/drawing/2014/main" id="{AADA3D73-E2BD-4153-80B6-9B2D6733DA0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596420" y="870045"/>
            <a:ext cx="4627483" cy="5117910"/>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5126" name="Rectangle 74">
            <a:extLst>
              <a:ext uri="{FF2B5EF4-FFF2-40B4-BE49-F238E27FC236}">
                <a16:creationId xmlns:a16="http://schemas.microsoft.com/office/drawing/2014/main" id="{BB3A422A-21ED-464B-B2EF-EE5B061BED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8744" y="635508"/>
            <a:ext cx="10954512" cy="5586984"/>
          </a:xfrm>
          <a:prstGeom prst="rect">
            <a:avLst/>
          </a:prstGeom>
          <a:noFill/>
          <a:ln w="22225" cap="flat">
            <a:solidFill>
              <a:srgbClr val="FAA6A3"/>
            </a:solidFill>
            <a:miter lim="800000"/>
          </a:ln>
        </p:spPr>
        <p:style>
          <a:lnRef idx="1">
            <a:schemeClr val="accent1"/>
          </a:lnRef>
          <a:fillRef idx="3">
            <a:schemeClr val="accent1"/>
          </a:fillRef>
          <a:effectRef idx="2">
            <a:schemeClr val="accent1"/>
          </a:effectRef>
          <a:fontRef idx="minor">
            <a:schemeClr val="lt1"/>
          </a:fontRef>
        </p:style>
      </p:sp>
      <p:sp>
        <p:nvSpPr>
          <p:cNvPr id="3" name="TextBox 2">
            <a:extLst>
              <a:ext uri="{FF2B5EF4-FFF2-40B4-BE49-F238E27FC236}">
                <a16:creationId xmlns:a16="http://schemas.microsoft.com/office/drawing/2014/main" id="{E93FEC43-5467-464B-A433-6D4E85E9061F}"/>
              </a:ext>
            </a:extLst>
          </p:cNvPr>
          <p:cNvSpPr txBox="1"/>
          <p:nvPr/>
        </p:nvSpPr>
        <p:spPr>
          <a:xfrm>
            <a:off x="784109" y="834073"/>
            <a:ext cx="5348626" cy="1754326"/>
          </a:xfrm>
          <a:prstGeom prst="rect">
            <a:avLst/>
          </a:prstGeom>
          <a:noFill/>
        </p:spPr>
        <p:txBody>
          <a:bodyPr wrap="square" rtlCol="0">
            <a:spAutoFit/>
          </a:bodyPr>
          <a:lstStyle/>
          <a:p>
            <a:r>
              <a:rPr lang="en-CA" sz="3600" dirty="0">
                <a:solidFill>
                  <a:srgbClr val="0070C0"/>
                </a:solidFill>
                <a:latin typeface="Cavolini" panose="03000502040302020204" pitchFamily="66" charset="0"/>
                <a:cs typeface="Cavolini" panose="03000502040302020204" pitchFamily="66" charset="0"/>
              </a:rPr>
              <a:t>Questions??????????</a:t>
            </a:r>
          </a:p>
          <a:p>
            <a:endParaRPr lang="en-CA" sz="2400" dirty="0">
              <a:solidFill>
                <a:srgbClr val="0070C0"/>
              </a:solidFill>
              <a:latin typeface="Cavolini" panose="03000502040302020204" pitchFamily="66" charset="0"/>
              <a:cs typeface="Cavolini" panose="03000502040302020204" pitchFamily="66" charset="0"/>
            </a:endParaRPr>
          </a:p>
          <a:p>
            <a:endParaRPr lang="en-CA" sz="2400" dirty="0">
              <a:solidFill>
                <a:srgbClr val="0070C0"/>
              </a:solidFill>
              <a:latin typeface="Cavolini" panose="03000502040302020204" pitchFamily="66" charset="0"/>
              <a:cs typeface="Cavolini" panose="03000502040302020204" pitchFamily="66" charset="0"/>
            </a:endParaRPr>
          </a:p>
          <a:p>
            <a:pPr algn="ctr"/>
            <a:r>
              <a:rPr lang="en-CA" sz="2400" dirty="0">
                <a:solidFill>
                  <a:srgbClr val="0070C0"/>
                </a:solidFill>
                <a:latin typeface="Cavolini" panose="03000502040302020204" pitchFamily="66" charset="0"/>
                <a:cs typeface="Cavolini" panose="03000502040302020204" pitchFamily="66" charset="0"/>
              </a:rPr>
              <a:t>Ellen.Petrovits@tdsb.on.ca</a:t>
            </a:r>
          </a:p>
        </p:txBody>
      </p:sp>
    </p:spTree>
    <p:extLst>
      <p:ext uri="{BB962C8B-B14F-4D97-AF65-F5344CB8AC3E}">
        <p14:creationId xmlns:p14="http://schemas.microsoft.com/office/powerpoint/2010/main" val="377064089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otalTime>125</TotalTime>
  <Words>279</Words>
  <Application>Microsoft Office PowerPoint</Application>
  <PresentationFormat>Widescreen</PresentationFormat>
  <Paragraphs>34</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Cavolini</vt:lpstr>
      <vt:lpstr>Garamond</vt:lpstr>
      <vt:lpstr>Organic</vt:lpstr>
      <vt:lpstr>Special Education</vt:lpstr>
      <vt:lpstr>PowerPoint Presentation</vt:lpstr>
      <vt:lpstr>Students with IEPs (Individual Education Plans) can take a GLE (Learning Strategies) Course in grades 9, 10, 11, and 12</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Special Education  and  Student Success</dc:title>
  <dc:creator>Petrovits, Ellen</dc:creator>
  <cp:lastModifiedBy>Petrovits, Ellen</cp:lastModifiedBy>
  <cp:revision>21</cp:revision>
  <dcterms:created xsi:type="dcterms:W3CDTF">2020-12-04T21:16:45Z</dcterms:created>
  <dcterms:modified xsi:type="dcterms:W3CDTF">2022-06-01T18:44:26Z</dcterms:modified>
</cp:coreProperties>
</file>