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veat"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dc5be34e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dc5be34e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dc5be34e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dc5be34e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dc5be34e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dc5be34e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dc5be34e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dc5be34e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c05025c27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c05025c2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c05025c27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c05025c2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c05025c27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c05025c27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c05025c27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c05025c27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c05025c27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c05025c27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c05025c27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c05025c27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fc25df58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fc25df5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fbd53f24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fbd53f2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fc25df58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fc25df58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3e88158b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3e88158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c05025c2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c05025c2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c05025c27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c05025c2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dc5be34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dc5be34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dc5be34e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dc5be34e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dsb.on.ca/Elementary-School/Caring-Safe-Schools/Safe-Arrival-Progra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dsb.on.ca/Road-Safet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bit.ly/2ETzMO5"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choolweb.tdsb.on.ca/josephbran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sites.google.com/tdsb.on.ca/donnacardozacsw/home" TargetMode="External"/><Relationship Id="rId4" Type="http://schemas.openxmlformats.org/officeDocument/2006/relationships/hyperlink" Target="mailto:donna.cardoza@tdsb.on.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tdsb.on.ca/donnacardozacsw/hom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sites.google.com/tdsb.on.ca/csws/home?authuser=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oronto.ca/wp-content/uploads/2021/06/994c-Screening-Questionnaire-Child-Care-Day-Camp-School.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tdsb.on.c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oronto.ca/wp-content/uploads/2021/06/994c-Screening-Questionnaire-Child-Care-Day-Camp-School.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covid-19.ontario.ca/school-scree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48825"/>
            <a:ext cx="8520600" cy="411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
        <p:nvSpPr>
          <p:cNvPr id="56" name="Google Shape;56;p13"/>
          <p:cNvSpPr txBox="1"/>
          <p:nvPr/>
        </p:nvSpPr>
        <p:spPr>
          <a:xfrm>
            <a:off x="3013225" y="4134425"/>
            <a:ext cx="3139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FFFFFF"/>
                </a:solidFill>
              </a:rPr>
              <a:t>September  2022</a:t>
            </a:r>
            <a:endParaRPr sz="20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311700" y="-94000"/>
            <a:ext cx="8520600" cy="52374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en" sz="1300" b="1" u="sng">
                <a:solidFill>
                  <a:srgbClr val="000000"/>
                </a:solidFill>
              </a:rPr>
              <a:t>SCHOOL PARKING LOT / Student Drop Off</a:t>
            </a:r>
            <a:endParaRPr sz="1300" b="1" u="sng">
              <a:solidFill>
                <a:srgbClr val="000000"/>
              </a:solidFill>
            </a:endParaRPr>
          </a:p>
          <a:p>
            <a:pPr marL="0" lvl="0" indent="0" algn="just" rtl="0">
              <a:lnSpc>
                <a:spcPct val="100000"/>
              </a:lnSpc>
              <a:spcBef>
                <a:spcPts val="1200"/>
              </a:spcBef>
              <a:spcAft>
                <a:spcPts val="0"/>
              </a:spcAft>
              <a:buNone/>
            </a:pPr>
            <a:r>
              <a:rPr lang="en" sz="1300">
                <a:solidFill>
                  <a:srgbClr val="000000"/>
                </a:solidFill>
              </a:rPr>
              <a:t> 	Parents may have noticed the new gate at the entrance to the school parking lot.  Note that our parking lot is for staff only and for board staff that visit throughout the day.  Parents are asked to park at the community centre just north of the school if you must drive your child to school.   You are also reminded that there is no parking in the loop at the front of the school.  This area is for school buses.  This year we have 8 buses which require entry and are being blocked by vehicles.  We ask that you exercise extreme caution when dropping off your child.  Ideally, we would like to see all students that live within the immediate community walking to school for the added exercise and gain to their health.  Just a reminder that if you drive children to school, you must comply with the law requirements relating to the use of booster seats and seat belts as well as with the signs on the streets and in our parking lot.  Note that there are NO PARKING and NO STOPPING zones on Manse Road directly in front of the school.</a:t>
            </a:r>
            <a:endParaRPr sz="1300">
              <a:solidFill>
                <a:srgbClr val="000000"/>
              </a:solidFill>
            </a:endParaRPr>
          </a:p>
          <a:p>
            <a:pPr marL="0" lvl="0" indent="0" algn="ctr" rtl="0">
              <a:lnSpc>
                <a:spcPct val="100000"/>
              </a:lnSpc>
              <a:spcBef>
                <a:spcPts val="1200"/>
              </a:spcBef>
              <a:spcAft>
                <a:spcPts val="0"/>
              </a:spcAft>
              <a:buNone/>
            </a:pPr>
            <a:r>
              <a:rPr lang="en" sz="1200" b="1">
                <a:solidFill>
                  <a:srgbClr val="000000"/>
                </a:solidFill>
              </a:rPr>
              <a:t>(PLEASE EXERCISE SAFETY FIRST OVER CONVENIENCE!)</a:t>
            </a:r>
            <a:endParaRPr sz="1200">
              <a:solidFill>
                <a:srgbClr val="000000"/>
              </a:solidFill>
            </a:endParaRPr>
          </a:p>
          <a:p>
            <a:pPr marL="0" lvl="0" indent="0" algn="just" rtl="0">
              <a:lnSpc>
                <a:spcPct val="100000"/>
              </a:lnSpc>
              <a:spcBef>
                <a:spcPts val="1200"/>
              </a:spcBef>
              <a:spcAft>
                <a:spcPts val="0"/>
              </a:spcAft>
              <a:buNone/>
            </a:pPr>
            <a:r>
              <a:rPr lang="en" sz="1300" b="1" u="sng">
                <a:solidFill>
                  <a:srgbClr val="000000"/>
                </a:solidFill>
              </a:rPr>
              <a:t>LOCKERS</a:t>
            </a:r>
            <a:endParaRPr sz="1300" b="1" u="sng">
              <a:solidFill>
                <a:srgbClr val="000000"/>
              </a:solidFill>
            </a:endParaRPr>
          </a:p>
          <a:p>
            <a:pPr marL="0" lvl="0" indent="0" algn="just" rtl="0">
              <a:lnSpc>
                <a:spcPct val="100000"/>
              </a:lnSpc>
              <a:spcBef>
                <a:spcPts val="1200"/>
              </a:spcBef>
              <a:spcAft>
                <a:spcPts val="0"/>
              </a:spcAft>
              <a:buNone/>
            </a:pPr>
            <a:r>
              <a:rPr lang="en" sz="1300">
                <a:solidFill>
                  <a:srgbClr val="000000"/>
                </a:solidFill>
              </a:rPr>
              <a:t> 	This year we will return to using lockers in our intermediate division.  Students are to provide their own locks.  </a:t>
            </a:r>
            <a:endParaRPr sz="1300">
              <a:solidFill>
                <a:srgbClr val="000000"/>
              </a:solidFill>
            </a:endParaRPr>
          </a:p>
          <a:p>
            <a:pPr marL="0" lvl="0" indent="0" algn="just" rtl="0">
              <a:lnSpc>
                <a:spcPct val="100000"/>
              </a:lnSpc>
              <a:spcBef>
                <a:spcPts val="1200"/>
              </a:spcBef>
              <a:spcAft>
                <a:spcPts val="0"/>
              </a:spcAft>
              <a:buNone/>
            </a:pPr>
            <a:r>
              <a:rPr lang="en" sz="1300" b="1" u="sng">
                <a:solidFill>
                  <a:srgbClr val="000000"/>
                </a:solidFill>
              </a:rPr>
              <a:t>AGENDAS</a:t>
            </a:r>
            <a:endParaRPr sz="1300" b="1" u="sng">
              <a:solidFill>
                <a:srgbClr val="000000"/>
              </a:solidFill>
            </a:endParaRPr>
          </a:p>
          <a:p>
            <a:pPr marL="0" lvl="0" indent="0" algn="just" rtl="0">
              <a:lnSpc>
                <a:spcPct val="100000"/>
              </a:lnSpc>
              <a:spcBef>
                <a:spcPts val="1200"/>
              </a:spcBef>
              <a:spcAft>
                <a:spcPts val="0"/>
              </a:spcAft>
              <a:buNone/>
            </a:pPr>
            <a:r>
              <a:rPr lang="en" sz="1300">
                <a:solidFill>
                  <a:srgbClr val="000000"/>
                </a:solidFill>
              </a:rPr>
              <a:t> 	The school has purchased agendas for all students in Grade 1 to 8 and will be distributed for student/parent use. We will not be collecting any fee for the agendas this year.  Please encourage your child to make use of the agenda as a valuable tool to keep them organized and to share information with your child’s teacher.</a:t>
            </a:r>
            <a:endParaRPr sz="1300">
              <a:solidFill>
                <a:srgbClr val="000000"/>
              </a:solidFill>
            </a:endParaRPr>
          </a:p>
          <a:p>
            <a:pPr marL="0" lvl="0" indent="0" algn="l" rtl="0">
              <a:spcBef>
                <a:spcPts val="1200"/>
              </a:spcBef>
              <a:spcAft>
                <a:spcPts val="1600"/>
              </a:spcAft>
              <a:buNone/>
            </a:pPr>
            <a:endParaRPr/>
          </a:p>
        </p:txBody>
      </p:sp>
      <p:pic>
        <p:nvPicPr>
          <p:cNvPr id="115" name="Google Shape;115;p22"/>
          <p:cNvPicPr preferRelativeResize="0"/>
          <p:nvPr/>
        </p:nvPicPr>
        <p:blipFill>
          <a:blip r:embed="rId3">
            <a:alphaModFix amt="64000"/>
          </a:blip>
          <a:stretch>
            <a:fillRect/>
          </a:stretch>
        </p:blipFill>
        <p:spPr>
          <a:xfrm>
            <a:off x="7726725" y="2478125"/>
            <a:ext cx="667150" cy="917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body" idx="1"/>
          </p:nvPr>
        </p:nvSpPr>
        <p:spPr>
          <a:xfrm>
            <a:off x="311700" y="188025"/>
            <a:ext cx="8520600" cy="47139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en" sz="1300" b="1" u="sng">
                <a:solidFill>
                  <a:srgbClr val="000000"/>
                </a:solidFill>
              </a:rPr>
              <a:t>ROTARY / PREP TEACHERS</a:t>
            </a:r>
            <a:endParaRPr sz="1300" b="1" u="sng">
              <a:solidFill>
                <a:srgbClr val="000000"/>
              </a:solidFill>
            </a:endParaRPr>
          </a:p>
          <a:p>
            <a:pPr marL="0" lvl="0" indent="0" algn="just" rtl="0">
              <a:spcBef>
                <a:spcPts val="1200"/>
              </a:spcBef>
              <a:spcAft>
                <a:spcPts val="0"/>
              </a:spcAft>
              <a:buNone/>
            </a:pPr>
            <a:r>
              <a:rPr lang="en" sz="1300">
                <a:solidFill>
                  <a:srgbClr val="000000"/>
                </a:solidFill>
              </a:rPr>
              <a:t> 	To limit the movement of students throughout the school, rotary/prep delivery teachers will go into the homeroom classes to work with our classes.  When possible, outdoor education will be implemented as part of the program or physical education will take place outdoors.</a:t>
            </a:r>
            <a:endParaRPr sz="1300">
              <a:solidFill>
                <a:srgbClr val="000000"/>
              </a:solidFill>
            </a:endParaRPr>
          </a:p>
          <a:p>
            <a:pPr marL="0" lvl="0" indent="0" algn="just" rtl="0">
              <a:spcBef>
                <a:spcPts val="1200"/>
              </a:spcBef>
              <a:spcAft>
                <a:spcPts val="0"/>
              </a:spcAft>
              <a:buNone/>
            </a:pPr>
            <a:r>
              <a:rPr lang="en" sz="1300" b="1" u="sng">
                <a:solidFill>
                  <a:srgbClr val="000000"/>
                </a:solidFill>
              </a:rPr>
              <a:t>KEV Cash Online</a:t>
            </a:r>
            <a:endParaRPr sz="1300" b="1" u="sng">
              <a:solidFill>
                <a:srgbClr val="000000"/>
              </a:solidFill>
            </a:endParaRPr>
          </a:p>
          <a:p>
            <a:pPr marL="0" lvl="0" indent="0" algn="just" rtl="0">
              <a:spcBef>
                <a:spcPts val="1200"/>
              </a:spcBef>
              <a:spcAft>
                <a:spcPts val="0"/>
              </a:spcAft>
              <a:buNone/>
            </a:pPr>
            <a:r>
              <a:rPr lang="en" sz="1300" b="1">
                <a:solidFill>
                  <a:srgbClr val="000000"/>
                </a:solidFill>
              </a:rPr>
              <a:t>     </a:t>
            </a:r>
            <a:r>
              <a:rPr lang="en" sz="1300">
                <a:solidFill>
                  <a:srgbClr val="000000"/>
                </a:solidFill>
              </a:rPr>
              <a:t> This year, as we slowly return to taking field trips etc., using the online touchless method of payment is much easier for families, students and staff as we receive immediate payment and as a purchaser you are able to track purchases and receive receipts online for bookkeeping purposes.  We will not be accepting cash and advise parents to follow the directions for online payments.</a:t>
            </a:r>
            <a:endParaRPr sz="1300">
              <a:solidFill>
                <a:srgbClr val="000000"/>
              </a:solidFill>
            </a:endParaRPr>
          </a:p>
          <a:p>
            <a:pPr marL="0" lvl="0" indent="0" algn="just" rtl="0">
              <a:spcBef>
                <a:spcPts val="1200"/>
              </a:spcBef>
              <a:spcAft>
                <a:spcPts val="0"/>
              </a:spcAft>
              <a:buNone/>
            </a:pPr>
            <a:r>
              <a:rPr lang="en" sz="1300" b="1" u="sng">
                <a:solidFill>
                  <a:srgbClr val="000000"/>
                </a:solidFill>
              </a:rPr>
              <a:t>SNACK PROGRAM</a:t>
            </a:r>
            <a:endParaRPr sz="1300" b="1" u="sng">
              <a:solidFill>
                <a:srgbClr val="000000"/>
              </a:solidFill>
            </a:endParaRPr>
          </a:p>
          <a:p>
            <a:pPr marL="0" lvl="0" indent="0" algn="just" rtl="0">
              <a:spcBef>
                <a:spcPts val="1200"/>
              </a:spcBef>
              <a:spcAft>
                <a:spcPts val="0"/>
              </a:spcAft>
              <a:buNone/>
            </a:pPr>
            <a:r>
              <a:rPr lang="en" sz="1300">
                <a:solidFill>
                  <a:srgbClr val="000000"/>
                </a:solidFill>
              </a:rPr>
              <a:t> 	We hope to start our snack program at our school within the next few weeks.  Note that specific guidelines will continue to be followed during the preparation and delivery of the food/snacks to ensure the safety of our students.  Please fill in the registration form that will be coming home with your child and ensure that you list any allergies that your child may have.  Donations will be collected through KEV Cash Online to help support the cost of the snack program.</a:t>
            </a:r>
            <a:endParaRPr sz="1300">
              <a:solidFill>
                <a:srgbClr val="000000"/>
              </a:solidFill>
            </a:endParaRPr>
          </a:p>
          <a:p>
            <a:pPr marL="0" lvl="0" indent="0" algn="l" rtl="0">
              <a:spcBef>
                <a:spcPts val="1200"/>
              </a:spcBef>
              <a:spcAft>
                <a:spcPts val="1600"/>
              </a:spcAft>
              <a:buNone/>
            </a:pPr>
            <a:endParaRPr/>
          </a:p>
        </p:txBody>
      </p:sp>
      <p:pic>
        <p:nvPicPr>
          <p:cNvPr id="121" name="Google Shape;121;p23"/>
          <p:cNvPicPr preferRelativeResize="0"/>
          <p:nvPr/>
        </p:nvPicPr>
        <p:blipFill>
          <a:blip r:embed="rId3">
            <a:alphaModFix amt="41000"/>
          </a:blip>
          <a:stretch>
            <a:fillRect/>
          </a:stretch>
        </p:blipFill>
        <p:spPr>
          <a:xfrm>
            <a:off x="5485225" y="2880525"/>
            <a:ext cx="2385075" cy="1755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311700" y="-94000"/>
            <a:ext cx="8520600" cy="50631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1300" b="1" u="sng">
                <a:solidFill>
                  <a:srgbClr val="000000"/>
                </a:solidFill>
              </a:rPr>
              <a:t>CURRENT Contact Information</a:t>
            </a:r>
            <a:endParaRPr sz="1400">
              <a:solidFill>
                <a:srgbClr val="000000"/>
              </a:solidFill>
            </a:endParaRPr>
          </a:p>
          <a:p>
            <a:pPr marL="0" lvl="0" indent="0" algn="just" rtl="0">
              <a:lnSpc>
                <a:spcPct val="100000"/>
              </a:lnSpc>
              <a:spcBef>
                <a:spcPts val="1200"/>
              </a:spcBef>
              <a:spcAft>
                <a:spcPts val="0"/>
              </a:spcAft>
              <a:buNone/>
            </a:pPr>
            <a:r>
              <a:rPr lang="en" sz="1300">
                <a:solidFill>
                  <a:srgbClr val="000000"/>
                </a:solidFill>
              </a:rPr>
              <a:t> 	In case of emergency, </a:t>
            </a:r>
            <a:r>
              <a:rPr lang="en" sz="1300" b="1">
                <a:solidFill>
                  <a:srgbClr val="000000"/>
                </a:solidFill>
              </a:rPr>
              <a:t>it is imperative that we have the correct phone numbers and contact information</a:t>
            </a:r>
            <a:r>
              <a:rPr lang="en" sz="1300">
                <a:solidFill>
                  <a:srgbClr val="000000"/>
                </a:solidFill>
              </a:rPr>
              <a:t> at hand.  We also require that all parents/guardians share a valid email address, if at all possible, so that we can quickly share ongoing information from the school and the board.  This year parents are asked to complete permission forms (excursion, online code of conduct, physical education, etc.) in paper format and returned to the teacher by Sept. 16th.  </a:t>
            </a:r>
            <a:endParaRPr sz="1300">
              <a:solidFill>
                <a:srgbClr val="000000"/>
              </a:solidFill>
            </a:endParaRPr>
          </a:p>
          <a:p>
            <a:pPr marL="0" lvl="0" indent="0" algn="just" rtl="0">
              <a:lnSpc>
                <a:spcPct val="100000"/>
              </a:lnSpc>
              <a:spcBef>
                <a:spcPts val="1200"/>
              </a:spcBef>
              <a:spcAft>
                <a:spcPts val="0"/>
              </a:spcAft>
              <a:buClr>
                <a:schemeClr val="dk1"/>
              </a:buClr>
              <a:buSzPts val="1100"/>
              <a:buFont typeface="Arial"/>
              <a:buNone/>
            </a:pPr>
            <a:r>
              <a:rPr lang="en" sz="1300" b="1" u="sng">
                <a:solidFill>
                  <a:schemeClr val="dk1"/>
                </a:solidFill>
              </a:rPr>
              <a:t>CLASS REALIGNMENT / Opportunity to Change</a:t>
            </a:r>
            <a:endParaRPr sz="1300" b="1" u="sng">
              <a:solidFill>
                <a:schemeClr val="dk1"/>
              </a:solidFill>
            </a:endParaRPr>
          </a:p>
          <a:p>
            <a:pPr marL="0" lvl="0" indent="0" algn="just" rtl="0">
              <a:lnSpc>
                <a:spcPct val="100000"/>
              </a:lnSpc>
              <a:spcBef>
                <a:spcPts val="1200"/>
              </a:spcBef>
              <a:spcAft>
                <a:spcPts val="0"/>
              </a:spcAft>
              <a:buNone/>
            </a:pPr>
            <a:r>
              <a:rPr lang="en" sz="1300">
                <a:solidFill>
                  <a:schemeClr val="dk1"/>
                </a:solidFill>
              </a:rPr>
              <a:t> 	Parents are advised that there may be a possibility of classrooms being realigned within the first couple of weeks of school. Our school enrollment is increasing.  We only accept students that are in our catchment area which is based on proof of home address. </a:t>
            </a:r>
            <a:endParaRPr sz="1300">
              <a:solidFill>
                <a:schemeClr val="dk1"/>
              </a:solidFill>
            </a:endParaRPr>
          </a:p>
          <a:p>
            <a:pPr marL="0" lvl="0" indent="0" algn="just" rtl="0">
              <a:lnSpc>
                <a:spcPct val="100000"/>
              </a:lnSpc>
              <a:spcBef>
                <a:spcPts val="1200"/>
              </a:spcBef>
              <a:spcAft>
                <a:spcPts val="0"/>
              </a:spcAft>
              <a:buNone/>
            </a:pPr>
            <a:r>
              <a:rPr lang="en" sz="1300" b="1" u="sng">
                <a:solidFill>
                  <a:srgbClr val="000000"/>
                </a:solidFill>
              </a:rPr>
              <a:t>SCHOOL COUNCIL</a:t>
            </a:r>
            <a:endParaRPr sz="1300" b="1" u="sng">
              <a:solidFill>
                <a:srgbClr val="000000"/>
              </a:solidFill>
            </a:endParaRPr>
          </a:p>
          <a:p>
            <a:pPr marL="0" lvl="0" indent="0" algn="just" rtl="0">
              <a:lnSpc>
                <a:spcPct val="100000"/>
              </a:lnSpc>
              <a:spcBef>
                <a:spcPts val="1200"/>
              </a:spcBef>
              <a:spcAft>
                <a:spcPts val="0"/>
              </a:spcAft>
              <a:buNone/>
            </a:pPr>
            <a:r>
              <a:rPr lang="en" sz="1300">
                <a:solidFill>
                  <a:srgbClr val="000000"/>
                </a:solidFill>
              </a:rPr>
              <a:t> 	Our school council welcomes all parents/guardians of students at Joseph Brant P. S. to take an active role in the school council.  Your input, ideas and support, as well as feedback on school initiatives are always welcome and appreciated.  Note that our meetings will begin virtually but may change to in person throughout the year.  During the first meeting, members of the School Council Executive will be chosen for this school year.  We hope to have as many parent attend and join as possible..  If you have any questions, please feel free to contact the school.  If you wish to contact a member of the school council executive, you may leave a message with the school office.</a:t>
            </a:r>
            <a:endParaRPr sz="1300">
              <a:solidFill>
                <a:srgbClr val="000000"/>
              </a:solidFill>
            </a:endParaRPr>
          </a:p>
          <a:p>
            <a:pPr marL="0" lvl="0" indent="0" algn="just" rtl="0">
              <a:spcBef>
                <a:spcPts val="1200"/>
              </a:spcBef>
              <a:spcAft>
                <a:spcPts val="0"/>
              </a:spcAft>
              <a:buNone/>
            </a:pPr>
            <a:endParaRPr sz="1000">
              <a:solidFill>
                <a:schemeClr val="dk1"/>
              </a:solidFill>
            </a:endParaRPr>
          </a:p>
          <a:p>
            <a:pPr marL="0" lvl="0" indent="0" algn="just" rtl="0">
              <a:spcBef>
                <a:spcPts val="1200"/>
              </a:spcBef>
              <a:spcAft>
                <a:spcPts val="0"/>
              </a:spcAft>
              <a:buNone/>
            </a:pPr>
            <a:endParaRPr sz="1000">
              <a:solidFill>
                <a:srgbClr val="000000"/>
              </a:solidFill>
            </a:endParaRPr>
          </a:p>
          <a:p>
            <a:pPr marL="0" lvl="0" indent="0" algn="l" rtl="0">
              <a:spcBef>
                <a:spcPts val="1200"/>
              </a:spcBef>
              <a:spcAft>
                <a:spcPts val="1600"/>
              </a:spcAft>
              <a:buNone/>
            </a:pPr>
            <a:endParaRPr/>
          </a:p>
        </p:txBody>
      </p:sp>
      <p:pic>
        <p:nvPicPr>
          <p:cNvPr id="127" name="Google Shape;127;p24"/>
          <p:cNvPicPr preferRelativeResize="0"/>
          <p:nvPr/>
        </p:nvPicPr>
        <p:blipFill>
          <a:blip r:embed="rId3">
            <a:alphaModFix amt="22000"/>
          </a:blip>
          <a:stretch>
            <a:fillRect/>
          </a:stretch>
        </p:blipFill>
        <p:spPr>
          <a:xfrm>
            <a:off x="6311850" y="1381500"/>
            <a:ext cx="2171501" cy="77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body" idx="1"/>
          </p:nvPr>
        </p:nvSpPr>
        <p:spPr>
          <a:xfrm>
            <a:off x="311700" y="0"/>
            <a:ext cx="8520600" cy="50226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endParaRPr sz="1300">
              <a:solidFill>
                <a:srgbClr val="000000"/>
              </a:solidFill>
            </a:endParaRPr>
          </a:p>
          <a:p>
            <a:pPr marL="0" lvl="0" indent="0" algn="l" rtl="0">
              <a:lnSpc>
                <a:spcPct val="100000"/>
              </a:lnSpc>
              <a:spcBef>
                <a:spcPts val="800"/>
              </a:spcBef>
              <a:spcAft>
                <a:spcPts val="0"/>
              </a:spcAft>
              <a:buNone/>
            </a:pPr>
            <a:r>
              <a:rPr lang="en" sz="1300" b="1" u="sng">
                <a:solidFill>
                  <a:srgbClr val="000000"/>
                </a:solidFill>
              </a:rPr>
              <a:t>Lockdown and Fire Drills</a:t>
            </a:r>
            <a:endParaRPr sz="1300">
              <a:solidFill>
                <a:srgbClr val="000000"/>
              </a:solidFill>
            </a:endParaRPr>
          </a:p>
          <a:p>
            <a:pPr marL="0" lvl="0" indent="0" algn="l" rtl="0">
              <a:lnSpc>
                <a:spcPct val="100000"/>
              </a:lnSpc>
              <a:spcBef>
                <a:spcPts val="800"/>
              </a:spcBef>
              <a:spcAft>
                <a:spcPts val="0"/>
              </a:spcAft>
              <a:buNone/>
            </a:pPr>
            <a:r>
              <a:rPr lang="en" sz="1300">
                <a:solidFill>
                  <a:srgbClr val="000000"/>
                </a:solidFill>
              </a:rPr>
              <a:t>	 At the beginning of each school year, our students and staff prepare for the year ahead by establishing the foundations for a successful year. One of the ways we know we can help students be successful is to create a safe environment. Though no one ever wants to see an emergency happen at a school, it's important for school staff to be equipped to deal with those situations, should these occur.</a:t>
            </a:r>
            <a:endParaRPr sz="1300">
              <a:solidFill>
                <a:srgbClr val="000000"/>
              </a:solidFill>
            </a:endParaRPr>
          </a:p>
          <a:p>
            <a:pPr marL="0" lvl="0" indent="0" algn="l" rtl="0">
              <a:lnSpc>
                <a:spcPct val="100000"/>
              </a:lnSpc>
              <a:spcBef>
                <a:spcPts val="800"/>
              </a:spcBef>
              <a:spcAft>
                <a:spcPts val="0"/>
              </a:spcAft>
              <a:buNone/>
            </a:pPr>
            <a:r>
              <a:rPr lang="en" sz="1300">
                <a:solidFill>
                  <a:srgbClr val="000000"/>
                </a:solidFill>
              </a:rPr>
              <a:t>	The TDSB has taken steps to ensure your child's safety while in school. Each school has developed emergency preparedness plans that include steps staff will take in the event of an emergency, how staff will get students away from possible dangers, and how students' families will be contacted.</a:t>
            </a:r>
            <a:endParaRPr sz="1300">
              <a:solidFill>
                <a:srgbClr val="000000"/>
              </a:solidFill>
            </a:endParaRPr>
          </a:p>
          <a:p>
            <a:pPr marL="0" lvl="0" indent="0" algn="l" rtl="0">
              <a:lnSpc>
                <a:spcPct val="100000"/>
              </a:lnSpc>
              <a:spcBef>
                <a:spcPts val="800"/>
              </a:spcBef>
              <a:spcAft>
                <a:spcPts val="0"/>
              </a:spcAft>
              <a:buNone/>
            </a:pPr>
            <a:r>
              <a:rPr lang="en" sz="1300">
                <a:solidFill>
                  <a:srgbClr val="000000"/>
                </a:solidFill>
              </a:rPr>
              <a:t>	One aspect of emergency preparedness is the lockdown and fire drill. All schools are required to conduct a minimum of two lockdown drills and six fire drills each school year. The drills last approximately 5 minutes and ensure plans are effective and can also systematically identify any safety concerns. This year, as all cohorts need to participate, additional drills may be required.</a:t>
            </a:r>
            <a:endParaRPr sz="1300">
              <a:solidFill>
                <a:srgbClr val="000000"/>
              </a:solidFill>
            </a:endParaRPr>
          </a:p>
          <a:p>
            <a:pPr marL="0" lvl="0" indent="0" algn="l" rtl="0">
              <a:lnSpc>
                <a:spcPct val="100000"/>
              </a:lnSpc>
              <a:spcBef>
                <a:spcPts val="800"/>
              </a:spcBef>
              <a:spcAft>
                <a:spcPts val="0"/>
              </a:spcAft>
              <a:buNone/>
            </a:pPr>
            <a:r>
              <a:rPr lang="en" sz="1300">
                <a:solidFill>
                  <a:srgbClr val="000000"/>
                </a:solidFill>
              </a:rPr>
              <a:t>	</a:t>
            </a:r>
            <a:r>
              <a:rPr lang="en" sz="1300" b="1">
                <a:solidFill>
                  <a:srgbClr val="000000"/>
                </a:solidFill>
              </a:rPr>
              <a:t>Communication is also critical in any emergency situation. Please ensure the school office has accurate emergency contact information and advise us of any changes during the school year.</a:t>
            </a:r>
            <a:endParaRPr sz="1300" b="1">
              <a:solidFill>
                <a:srgbClr val="000000"/>
              </a:solidFill>
            </a:endParaRPr>
          </a:p>
          <a:p>
            <a:pPr marL="0" lvl="0" indent="0" algn="just" rtl="0">
              <a:spcBef>
                <a:spcPts val="1200"/>
              </a:spcBef>
              <a:spcAft>
                <a:spcPts val="0"/>
              </a:spcAft>
              <a:buNone/>
            </a:pPr>
            <a:endParaRPr sz="1000">
              <a:solidFill>
                <a:srgbClr val="000000"/>
              </a:solidFill>
            </a:endParaRPr>
          </a:p>
          <a:p>
            <a:pPr marL="0" lvl="0" indent="0" algn="l" rtl="0">
              <a:spcBef>
                <a:spcPts val="1200"/>
              </a:spcBef>
              <a:spcAft>
                <a:spcPts val="1600"/>
              </a:spcAft>
              <a:buNone/>
            </a:pPr>
            <a:endParaRPr/>
          </a:p>
        </p:txBody>
      </p:sp>
      <p:pic>
        <p:nvPicPr>
          <p:cNvPr id="133" name="Google Shape;133;p25"/>
          <p:cNvPicPr preferRelativeResize="0"/>
          <p:nvPr/>
        </p:nvPicPr>
        <p:blipFill>
          <a:blip r:embed="rId3">
            <a:alphaModFix amt="43000"/>
          </a:blip>
          <a:stretch>
            <a:fillRect/>
          </a:stretch>
        </p:blipFill>
        <p:spPr>
          <a:xfrm>
            <a:off x="3317074" y="1838200"/>
            <a:ext cx="2334600" cy="318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body" idx="1"/>
          </p:nvPr>
        </p:nvSpPr>
        <p:spPr>
          <a:xfrm>
            <a:off x="311700" y="214875"/>
            <a:ext cx="8520600" cy="46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b="1" u="sng">
                <a:solidFill>
                  <a:schemeClr val="dk1"/>
                </a:solidFill>
              </a:rPr>
              <a:t>Safe Arrival Program </a:t>
            </a:r>
            <a:endParaRPr sz="1500" b="1" u="sng">
              <a:solidFill>
                <a:schemeClr val="dk1"/>
              </a:solidFill>
            </a:endParaRPr>
          </a:p>
          <a:p>
            <a:pPr marL="0" lvl="0" indent="0" algn="l" rtl="0">
              <a:spcBef>
                <a:spcPts val="1600"/>
              </a:spcBef>
              <a:spcAft>
                <a:spcPts val="0"/>
              </a:spcAft>
              <a:buNone/>
            </a:pPr>
            <a:r>
              <a:rPr lang="en" sz="1300">
                <a:solidFill>
                  <a:schemeClr val="dk1"/>
                </a:solidFill>
              </a:rPr>
              <a:t>Student well-being and safety are top priorities at our school. One important measure we take is our Safe Arrival Program, which helps to ensure students have arrived at school safely and when expected. If your child is going to be late or absent for any reason, it is important that you contact the office immediately and report the reason for the absence.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At the Toronto District School Board (TDSB) we have an automated call-out system. If your child is late or absent, without informing the school ahead of time, the call-out system will attempt to contact you.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The system call-out will work as follows: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Parents/guardians identified in TDSB's Student Information Systems, who have access to student records, and emergency contact with priority 1 or 2 will receive a call.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When you receive the call, you are required to listen to the entire message and follow the prompts accordingly.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You will be asked if you are aware or unaware of your child's absence.  If unaware, you will be asked to call the school immediately. </a:t>
            </a:r>
            <a:endParaRPr sz="1300">
              <a:solidFill>
                <a:schemeClr val="dk1"/>
              </a:solidFill>
            </a:endParaRPr>
          </a:p>
          <a:p>
            <a:pPr marL="0" lvl="0" indent="0" algn="l" rtl="0">
              <a:spcBef>
                <a:spcPts val="1600"/>
              </a:spcBef>
              <a:spcAft>
                <a:spcPts val="0"/>
              </a:spcAft>
              <a:buClr>
                <a:schemeClr val="dk1"/>
              </a:buClr>
              <a:buSzPts val="1100"/>
              <a:buFont typeface="Arial"/>
              <a:buNone/>
            </a:pPr>
            <a:endParaRPr sz="1300"/>
          </a:p>
          <a:p>
            <a:pPr marL="0" lvl="0" indent="0" algn="l" rtl="0">
              <a:spcBef>
                <a:spcPts val="1600"/>
              </a:spcBef>
              <a:spcAft>
                <a:spcPts val="0"/>
              </a:spcAft>
              <a:buClr>
                <a:schemeClr val="dk1"/>
              </a:buClr>
              <a:buSzPts val="1100"/>
              <a:buFont typeface="Arial"/>
              <a:buNone/>
            </a:pPr>
            <a:r>
              <a:rPr lang="en" sz="1300"/>
              <a:t> </a:t>
            </a:r>
            <a:endParaRPr sz="1300"/>
          </a:p>
          <a:p>
            <a:pPr marL="0" lvl="0" indent="0" algn="l" rtl="0">
              <a:spcBef>
                <a:spcPts val="1600"/>
              </a:spcBef>
              <a:spcAft>
                <a:spcPts val="1600"/>
              </a:spcAft>
              <a:buNone/>
            </a:pPr>
            <a:endParaRPr sz="1300"/>
          </a:p>
        </p:txBody>
      </p:sp>
      <p:pic>
        <p:nvPicPr>
          <p:cNvPr id="139" name="Google Shape;139;p26"/>
          <p:cNvPicPr preferRelativeResize="0"/>
          <p:nvPr/>
        </p:nvPicPr>
        <p:blipFill>
          <a:blip r:embed="rId3">
            <a:alphaModFix amt="25000"/>
          </a:blip>
          <a:stretch>
            <a:fillRect/>
          </a:stretch>
        </p:blipFill>
        <p:spPr>
          <a:xfrm>
            <a:off x="2229301" y="895250"/>
            <a:ext cx="4351150" cy="3113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311700" y="-53450"/>
            <a:ext cx="85206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a:solidFill>
                  <a:schemeClr val="dk1"/>
                </a:solidFill>
              </a:rPr>
              <a:t>SAFE Arrival Program (Continued…)</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If you are aware of the absence, you will be asked to enter the reason for your child's absence. The following options will be provided for you: </a:t>
            </a:r>
            <a:endParaRPr sz="13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300">
                <a:solidFill>
                  <a:schemeClr val="dk1"/>
                </a:solidFill>
              </a:rPr>
              <a:t> o Illness 	o Doctor Appointment 	o Dentist Appointment 	o Family Matter 	o Weather 	 o Other </a:t>
            </a:r>
            <a:endParaRPr sz="1300">
              <a:solidFill>
                <a:schemeClr val="dk1"/>
              </a:solidFill>
            </a:endParaRPr>
          </a:p>
          <a:p>
            <a:pPr marL="0" lvl="0" indent="0" algn="l" rtl="0">
              <a:spcBef>
                <a:spcPts val="500"/>
              </a:spcBef>
              <a:spcAft>
                <a:spcPts val="0"/>
              </a:spcAft>
              <a:buNone/>
            </a:pPr>
            <a:endParaRPr sz="1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At the end of the message, you will have to press 2 to confirm you received the message. If you do not confirm receipt, you will receive a call on your mobile phone.  If there is no response from a Priority 1 contact, this same process will be followed for Priority 2 contacts. If there is no contact with either Priority 1 or Priority 2, this entire process will be repeated 3 times in 10 minute intervals.  In the evening, all parents/guardians of students who were late that day will receive a call informing them of their child's tardiness.  With this in mind, it is important that your contact information on file at the office is current and up-to-date. Please let the office know immediately if your contact information changes at any time throughout the school year.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We recognize that regular attendance is essential to the safety, academic success, and well-being of all students. Thank you for your continued cooperation to keep your child safe and accounted for. </a:t>
            </a:r>
            <a:endParaRPr sz="1300">
              <a:solidFill>
                <a:schemeClr val="dk1"/>
              </a:solidFill>
            </a:endParaRPr>
          </a:p>
          <a:p>
            <a:pPr marL="0" lvl="0" indent="0" algn="l" rtl="0">
              <a:spcBef>
                <a:spcPts val="1600"/>
              </a:spcBef>
              <a:spcAft>
                <a:spcPts val="1600"/>
              </a:spcAft>
              <a:buClr>
                <a:schemeClr val="dk1"/>
              </a:buClr>
              <a:buSzPts val="1100"/>
              <a:buFont typeface="Arial"/>
              <a:buNone/>
            </a:pPr>
            <a:r>
              <a:rPr lang="en" sz="1300">
                <a:solidFill>
                  <a:schemeClr val="dk1"/>
                </a:solidFill>
              </a:rPr>
              <a:t> For more information please visit </a:t>
            </a:r>
            <a:r>
              <a:rPr lang="en" sz="1300" u="sng">
                <a:solidFill>
                  <a:schemeClr val="hlink"/>
                </a:solidFill>
                <a:hlinkClick r:id="rId3"/>
              </a:rPr>
              <a:t>https://www.tdsb.on.ca/Elementary-School/Caring-Safe-Schools/Safe-Arrival-Program</a:t>
            </a:r>
            <a:r>
              <a:rPr lang="en" sz="1300">
                <a:solidFill>
                  <a:schemeClr val="dk1"/>
                </a:solidFill>
              </a:rPr>
              <a:t> .</a:t>
            </a:r>
            <a:endParaRPr sz="13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311700" y="402875"/>
            <a:ext cx="8520600" cy="416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b="1" u="sng">
                <a:solidFill>
                  <a:schemeClr val="dk1"/>
                </a:solidFill>
              </a:rPr>
              <a:t>Road Safety </a:t>
            </a:r>
            <a:endParaRPr sz="1500" b="1" u="sng">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It's back to school time and we would like to remind drivers to slow down in school zones.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In recent years, TDSB staff has been working closely with the City of Toronto's Transportation Services, Toronto Public Health and other community partners to improve road safety for children and youth. In 2017, the TDSB launched its Traffic Safety Program (TSP) which helps schools identify travel issues and develop workable solutions. The TSP program aligns with the City of Toronto's Vision Zero Road Safety Plan, which seeks to reduce the number of traffic-related deaths and serious injuries on Toronto's roads.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Together, we can keep school zones safe! To learn more about road safety, please visit: </a:t>
            </a:r>
            <a:r>
              <a:rPr lang="en" sz="1300" u="sng">
                <a:solidFill>
                  <a:schemeClr val="hlink"/>
                </a:solidFill>
                <a:hlinkClick r:id="rId3"/>
              </a:rPr>
              <a:t>https://www.tdsb.on.ca/Road-Safety</a:t>
            </a:r>
            <a:r>
              <a:rPr lang="en" sz="1300">
                <a:solidFill>
                  <a:schemeClr val="dk1"/>
                </a:solidFill>
              </a:rPr>
              <a:t> . </a:t>
            </a:r>
            <a:endParaRPr sz="1300">
              <a:solidFill>
                <a:schemeClr val="dk1"/>
              </a:solidFill>
            </a:endParaRPr>
          </a:p>
          <a:p>
            <a:pPr marL="0" lvl="0" indent="0" algn="l" rtl="0">
              <a:spcBef>
                <a:spcPts val="1600"/>
              </a:spcBef>
              <a:spcAft>
                <a:spcPts val="1600"/>
              </a:spcAft>
              <a:buNone/>
            </a:pPr>
            <a:endParaRPr sz="1300"/>
          </a:p>
        </p:txBody>
      </p:sp>
      <p:pic>
        <p:nvPicPr>
          <p:cNvPr id="150" name="Google Shape;150;p28"/>
          <p:cNvPicPr preferRelativeResize="0"/>
          <p:nvPr/>
        </p:nvPicPr>
        <p:blipFill>
          <a:blip r:embed="rId4">
            <a:alphaModFix/>
          </a:blip>
          <a:stretch>
            <a:fillRect/>
          </a:stretch>
        </p:blipFill>
        <p:spPr>
          <a:xfrm>
            <a:off x="6727425" y="3088775"/>
            <a:ext cx="1692124" cy="1692124"/>
          </a:xfrm>
          <a:prstGeom prst="rect">
            <a:avLst/>
          </a:prstGeom>
          <a:noFill/>
          <a:ln>
            <a:noFill/>
          </a:ln>
        </p:spPr>
      </p:pic>
      <p:pic>
        <p:nvPicPr>
          <p:cNvPr id="151" name="Google Shape;151;p28"/>
          <p:cNvPicPr preferRelativeResize="0"/>
          <p:nvPr/>
        </p:nvPicPr>
        <p:blipFill>
          <a:blip r:embed="rId5">
            <a:alphaModFix/>
          </a:blip>
          <a:stretch>
            <a:fillRect/>
          </a:stretch>
        </p:blipFill>
        <p:spPr>
          <a:xfrm flipH="1">
            <a:off x="1060200" y="3249925"/>
            <a:ext cx="1759275" cy="1759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5"/>
        <p:cNvGrpSpPr/>
        <p:nvPr/>
      </p:nvGrpSpPr>
      <p:grpSpPr>
        <a:xfrm>
          <a:off x="0" y="0"/>
          <a:ext cx="0" cy="0"/>
          <a:chOff x="0" y="0"/>
          <a:chExt cx="0" cy="0"/>
        </a:xfrm>
      </p:grpSpPr>
      <p:sp>
        <p:nvSpPr>
          <p:cNvPr id="156" name="Google Shape;156;p29"/>
          <p:cNvSpPr txBox="1">
            <a:spLocks noGrp="1"/>
          </p:cNvSpPr>
          <p:nvPr>
            <p:ph type="body" idx="1"/>
          </p:nvPr>
        </p:nvSpPr>
        <p:spPr>
          <a:xfrm>
            <a:off x="311700" y="349175"/>
            <a:ext cx="8520600" cy="421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b="1" u="sng">
                <a:solidFill>
                  <a:schemeClr val="dk1"/>
                </a:solidFill>
              </a:rPr>
              <a:t>Pedestrian Safety Tips </a:t>
            </a:r>
            <a:endParaRPr sz="1600" b="1" u="sng">
              <a:solidFill>
                <a:schemeClr val="dk1"/>
              </a:solidFill>
            </a:endParaRPr>
          </a:p>
          <a:p>
            <a:pPr marL="0" lvl="0" indent="0" algn="l" rtl="0">
              <a:spcBef>
                <a:spcPts val="1600"/>
              </a:spcBef>
              <a:spcAft>
                <a:spcPts val="0"/>
              </a:spcAft>
              <a:buNone/>
            </a:pPr>
            <a:r>
              <a:rPr lang="en" sz="1300">
                <a:solidFill>
                  <a:schemeClr val="dk1"/>
                </a:solidFill>
              </a:rPr>
              <a:t>     Children under ten should be accompanied by adults or older children when crossing the street. At this age, their judgment and perceptual skills are still immature, yet they often eagerly try to cross streets on their own in order to demonstrate some independence. Learn more </a:t>
            </a:r>
            <a:r>
              <a:rPr lang="en" sz="1300" u="sng">
                <a:solidFill>
                  <a:schemeClr val="hlink"/>
                </a:solidFill>
                <a:hlinkClick r:id="rId3"/>
              </a:rPr>
              <a:t>https://bit.ly/2ETzMO5</a:t>
            </a:r>
            <a:r>
              <a:rPr lang="en" sz="1300">
                <a:solidFill>
                  <a:schemeClr val="dk1"/>
                </a:solidFill>
              </a:rPr>
              <a:t> .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Teach your children the rules of the road - start when they're young. Think of it as gradually training your children about safety until all the connections are in place. By the time your child reaches age ten, and can act independently, the road safety rules will be second nature.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Teach children how to cross the street safely. Teach them to stop (before stepping onto the road), look left, right and left again, and listen for traffic before stepping out into the street. Teach children to wait until the street is clear and to keep looking until they have crossed the street. They should also look the driver in the eye before crossing.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Teach children to recognize pedestrian crossing signals but not rely on them. Before crossing, children should also be sure the traffic has stopped. Remind them to continue across if the light changes to "Don't Walk" while they are in the crosswalk. </a:t>
            </a:r>
            <a:endParaRPr sz="1300">
              <a:solidFill>
                <a:schemeClr val="dk1"/>
              </a:solidFill>
            </a:endParaRPr>
          </a:p>
          <a:p>
            <a:pPr marL="0" lvl="0" indent="0" algn="l" rtl="0">
              <a:spcBef>
                <a:spcPts val="1600"/>
              </a:spcBef>
              <a:spcAft>
                <a:spcPts val="0"/>
              </a:spcAft>
              <a:buClr>
                <a:schemeClr val="dk1"/>
              </a:buClr>
              <a:buSzPts val="1100"/>
              <a:buFont typeface="Arial"/>
              <a:buNone/>
            </a:pPr>
            <a:endParaRPr sz="1300"/>
          </a:p>
          <a:p>
            <a:pPr marL="0" lvl="0" indent="0" algn="l" rtl="0">
              <a:spcBef>
                <a:spcPts val="1600"/>
              </a:spcBef>
              <a:spcAft>
                <a:spcPts val="1600"/>
              </a:spcAft>
              <a:buNone/>
            </a:pPr>
            <a:endParaRPr sz="1300"/>
          </a:p>
        </p:txBody>
      </p:sp>
      <p:pic>
        <p:nvPicPr>
          <p:cNvPr id="157" name="Google Shape;157;p29"/>
          <p:cNvPicPr preferRelativeResize="0"/>
          <p:nvPr/>
        </p:nvPicPr>
        <p:blipFill>
          <a:blip r:embed="rId4">
            <a:alphaModFix/>
          </a:blip>
          <a:stretch>
            <a:fillRect/>
          </a:stretch>
        </p:blipFill>
        <p:spPr>
          <a:xfrm>
            <a:off x="7802550" y="4230275"/>
            <a:ext cx="738626" cy="738625"/>
          </a:xfrm>
          <a:prstGeom prst="rect">
            <a:avLst/>
          </a:prstGeom>
          <a:noFill/>
          <a:ln>
            <a:noFill/>
          </a:ln>
        </p:spPr>
      </p:pic>
      <p:sp>
        <p:nvSpPr>
          <p:cNvPr id="158" name="Google Shape;158;p29"/>
          <p:cNvSpPr txBox="1"/>
          <p:nvPr/>
        </p:nvSpPr>
        <p:spPr>
          <a:xfrm>
            <a:off x="7802550" y="1463825"/>
            <a:ext cx="733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2"/>
        <p:cNvGrpSpPr/>
        <p:nvPr/>
      </p:nvGrpSpPr>
      <p:grpSpPr>
        <a:xfrm>
          <a:off x="0" y="0"/>
          <a:ext cx="0" cy="0"/>
          <a:chOff x="0" y="0"/>
          <a:chExt cx="0" cy="0"/>
        </a:xfrm>
      </p:grpSpPr>
      <p:sp>
        <p:nvSpPr>
          <p:cNvPr id="163" name="Google Shape;163;p30"/>
          <p:cNvSpPr txBox="1">
            <a:spLocks noGrp="1"/>
          </p:cNvSpPr>
          <p:nvPr>
            <p:ph type="body" idx="1"/>
          </p:nvPr>
        </p:nvSpPr>
        <p:spPr>
          <a:xfrm>
            <a:off x="311700" y="335750"/>
            <a:ext cx="8520600" cy="44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u="sng">
                <a:solidFill>
                  <a:schemeClr val="dk1"/>
                </a:solidFill>
              </a:rPr>
              <a:t>Pedestrian Safety Tips (continued)</a:t>
            </a:r>
            <a:endParaRPr sz="1300">
              <a:solidFill>
                <a:schemeClr val="dk1"/>
              </a:solidFill>
            </a:endParaRPr>
          </a:p>
          <a:p>
            <a:pPr marL="457200" lvl="0" indent="-311150" algn="l" rtl="0">
              <a:lnSpc>
                <a:spcPct val="100000"/>
              </a:lnSpc>
              <a:spcBef>
                <a:spcPts val="1600"/>
              </a:spcBef>
              <a:spcAft>
                <a:spcPts val="0"/>
              </a:spcAft>
              <a:buClr>
                <a:schemeClr val="dk1"/>
              </a:buClr>
              <a:buSzPts val="1300"/>
              <a:buChar char="●"/>
            </a:pPr>
            <a:r>
              <a:rPr lang="en" sz="1300">
                <a:solidFill>
                  <a:schemeClr val="dk1"/>
                </a:solidFill>
              </a:rPr>
              <a:t>Teach children to be extra alert when crossing at a corner with no traffic lights. </a:t>
            </a:r>
            <a:endParaRPr sz="1300">
              <a:solidFill>
                <a:schemeClr val="dk1"/>
              </a:solidFill>
            </a:endParaRPr>
          </a:p>
          <a:p>
            <a:pPr marL="457200" lvl="0" indent="-311150" algn="l" rtl="0">
              <a:lnSpc>
                <a:spcPct val="100000"/>
              </a:lnSpc>
              <a:spcBef>
                <a:spcPts val="0"/>
              </a:spcBef>
              <a:spcAft>
                <a:spcPts val="0"/>
              </a:spcAft>
              <a:buClr>
                <a:schemeClr val="dk1"/>
              </a:buClr>
              <a:buSzPts val="1300"/>
              <a:buChar char="●"/>
            </a:pPr>
            <a:r>
              <a:rPr lang="en" sz="1300">
                <a:solidFill>
                  <a:schemeClr val="dk1"/>
                </a:solidFill>
              </a:rPr>
              <a:t>Teach your children to stop at driveways, alleys and areas without curbs and to never run out onto the street. </a:t>
            </a:r>
            <a:endParaRPr sz="1300">
              <a:solidFill>
                <a:schemeClr val="dk1"/>
              </a:solidFill>
            </a:endParaRPr>
          </a:p>
          <a:p>
            <a:pPr marL="457200" lvl="0" indent="-311150" algn="l" rtl="0">
              <a:lnSpc>
                <a:spcPct val="100000"/>
              </a:lnSpc>
              <a:spcBef>
                <a:spcPts val="0"/>
              </a:spcBef>
              <a:spcAft>
                <a:spcPts val="0"/>
              </a:spcAft>
              <a:buClr>
                <a:schemeClr val="dk1"/>
              </a:buClr>
              <a:buSzPts val="1300"/>
              <a:buChar char="●"/>
            </a:pPr>
            <a:r>
              <a:rPr lang="en" sz="1300">
                <a:solidFill>
                  <a:schemeClr val="dk1"/>
                </a:solidFill>
              </a:rPr>
              <a:t>Teach children about the dangers of crossing the street between parked cars or when not at a corner. Children should cross only at corners and pedestrian crosswalks, not diagonally or between parked cars. </a:t>
            </a:r>
            <a:endParaRPr sz="1300">
              <a:solidFill>
                <a:schemeClr val="dk1"/>
              </a:solidFill>
            </a:endParaRPr>
          </a:p>
          <a:p>
            <a:pPr marL="457200" lvl="0" indent="-311150" algn="l" rtl="0">
              <a:lnSpc>
                <a:spcPct val="100000"/>
              </a:lnSpc>
              <a:spcBef>
                <a:spcPts val="0"/>
              </a:spcBef>
              <a:spcAft>
                <a:spcPts val="0"/>
              </a:spcAft>
              <a:buClr>
                <a:schemeClr val="dk1"/>
              </a:buClr>
              <a:buSzPts val="1300"/>
              <a:buChar char="●"/>
            </a:pPr>
            <a:r>
              <a:rPr lang="en" sz="1300">
                <a:solidFill>
                  <a:schemeClr val="dk1"/>
                </a:solidFill>
              </a:rPr>
              <a:t>Teach children to respect the role of the crossing guard and to understand his/her signals. </a:t>
            </a:r>
            <a:endParaRPr sz="1300">
              <a:solidFill>
                <a:schemeClr val="dk1"/>
              </a:solidFill>
            </a:endParaRPr>
          </a:p>
          <a:p>
            <a:pPr marL="457200" lvl="0" indent="-311150" algn="l" rtl="0">
              <a:lnSpc>
                <a:spcPct val="100000"/>
              </a:lnSpc>
              <a:spcBef>
                <a:spcPts val="0"/>
              </a:spcBef>
              <a:spcAft>
                <a:spcPts val="0"/>
              </a:spcAft>
              <a:buClr>
                <a:schemeClr val="dk1"/>
              </a:buClr>
              <a:buSzPts val="1300"/>
              <a:buChar char="●"/>
            </a:pPr>
            <a:r>
              <a:rPr lang="en" sz="1300">
                <a:solidFill>
                  <a:schemeClr val="dk1"/>
                </a:solidFill>
              </a:rPr>
              <a:t>Teach children that wherever possible they should walk on the sidewalk. In areas without sidewalks, teach children to walk as far away from the road as possible, facing approaching traffic (when there is no choice but to walk on the road. </a:t>
            </a:r>
            <a:endParaRPr sz="1300">
              <a:solidFill>
                <a:schemeClr val="dk1"/>
              </a:solidFill>
            </a:endParaRPr>
          </a:p>
          <a:p>
            <a:pPr marL="457200" lvl="0" indent="-311150" algn="l" rtl="0">
              <a:lnSpc>
                <a:spcPct val="100000"/>
              </a:lnSpc>
              <a:spcBef>
                <a:spcPts val="0"/>
              </a:spcBef>
              <a:spcAft>
                <a:spcPts val="0"/>
              </a:spcAft>
              <a:buClr>
                <a:schemeClr val="dk1"/>
              </a:buClr>
              <a:buSzPts val="1300"/>
              <a:buChar char="●"/>
            </a:pPr>
            <a:r>
              <a:rPr lang="en" sz="1300">
                <a:solidFill>
                  <a:schemeClr val="dk1"/>
                </a:solidFill>
              </a:rPr>
              <a:t>Teach children that playing games at railway crossings or around trains can be deadly. Teach children that the only way to cross railway tracks is to use designated railway crossings. </a:t>
            </a:r>
            <a:endParaRPr sz="1300">
              <a:solidFill>
                <a:schemeClr val="dk1"/>
              </a:solidFill>
            </a:endParaRPr>
          </a:p>
          <a:p>
            <a:pPr marL="457200" lvl="0" indent="0" algn="l" rtl="0">
              <a:lnSpc>
                <a:spcPct val="100000"/>
              </a:lnSpc>
              <a:spcBef>
                <a:spcPts val="500"/>
              </a:spcBef>
              <a:spcAft>
                <a:spcPts val="0"/>
              </a:spcAft>
              <a:buNone/>
            </a:pPr>
            <a:endParaRPr sz="1300">
              <a:solidFill>
                <a:schemeClr val="dk1"/>
              </a:solidFill>
            </a:endParaRPr>
          </a:p>
          <a:p>
            <a:pPr marL="0" lvl="0" indent="0" algn="l" rtl="0">
              <a:lnSpc>
                <a:spcPct val="100000"/>
              </a:lnSpc>
              <a:spcBef>
                <a:spcPts val="500"/>
              </a:spcBef>
              <a:spcAft>
                <a:spcPts val="0"/>
              </a:spcAft>
              <a:buNone/>
            </a:pPr>
            <a:r>
              <a:rPr lang="en" sz="1300">
                <a:solidFill>
                  <a:schemeClr val="dk1"/>
                </a:solidFill>
              </a:rPr>
              <a:t>Follow the same rules that you want your child to follow. You may want to cut across the street in the middle of the block, but you want your child to learn to cross at the intersection. Be a good role model. </a:t>
            </a:r>
            <a:endParaRPr sz="1300">
              <a:solidFill>
                <a:schemeClr val="dk1"/>
              </a:solidFill>
            </a:endParaRPr>
          </a:p>
          <a:p>
            <a:pPr marL="0" lvl="0" indent="0" algn="l" rtl="0">
              <a:lnSpc>
                <a:spcPct val="100000"/>
              </a:lnSpc>
              <a:spcBef>
                <a:spcPts val="500"/>
              </a:spcBef>
              <a:spcAft>
                <a:spcPts val="0"/>
              </a:spcAft>
              <a:buClr>
                <a:schemeClr val="dk1"/>
              </a:buClr>
              <a:buSzPts val="1100"/>
              <a:buFont typeface="Arial"/>
              <a:buNone/>
            </a:pPr>
            <a:endParaRPr sz="1300">
              <a:solidFill>
                <a:schemeClr val="dk1"/>
              </a:solidFill>
            </a:endParaRPr>
          </a:p>
          <a:p>
            <a:pPr marL="0" lvl="0" indent="0" algn="l" rtl="0">
              <a:lnSpc>
                <a:spcPct val="100000"/>
              </a:lnSpc>
              <a:spcBef>
                <a:spcPts val="500"/>
              </a:spcBef>
              <a:spcAft>
                <a:spcPts val="500"/>
              </a:spcAft>
              <a:buClr>
                <a:schemeClr val="dk1"/>
              </a:buClr>
              <a:buSzPts val="1100"/>
              <a:buFont typeface="Arial"/>
              <a:buNone/>
            </a:pPr>
            <a:r>
              <a:rPr lang="en" sz="1300">
                <a:solidFill>
                  <a:schemeClr val="dk1"/>
                </a:solidFill>
              </a:rPr>
              <a:t>Reprinted with the permission of Safe Kids Canada. For more information visit https://www.toronto.ca/VisionZeroTO and https://bit.ly/2QU19db. </a:t>
            </a:r>
            <a:endParaRPr sz="1300">
              <a:solidFill>
                <a:schemeClr val="dk1"/>
              </a:solidFill>
            </a:endParaRPr>
          </a:p>
        </p:txBody>
      </p:sp>
      <p:pic>
        <p:nvPicPr>
          <p:cNvPr id="164" name="Google Shape;164;p30"/>
          <p:cNvPicPr preferRelativeResize="0"/>
          <p:nvPr/>
        </p:nvPicPr>
        <p:blipFill>
          <a:blip r:embed="rId3">
            <a:alphaModFix/>
          </a:blip>
          <a:stretch>
            <a:fillRect/>
          </a:stretch>
        </p:blipFill>
        <p:spPr>
          <a:xfrm>
            <a:off x="7546625" y="3679675"/>
            <a:ext cx="1383251" cy="13832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body" idx="1"/>
          </p:nvPr>
        </p:nvSpPr>
        <p:spPr>
          <a:xfrm>
            <a:off x="311700" y="120875"/>
            <a:ext cx="8520600" cy="47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b="1" u="sng">
                <a:solidFill>
                  <a:schemeClr val="dk1"/>
                </a:solidFill>
              </a:rPr>
              <a:t>Anaphylaxis - Taking the Necessary Precautions </a:t>
            </a:r>
            <a:endParaRPr sz="1300" b="1" u="sng">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300">
                <a:solidFill>
                  <a:schemeClr val="dk1"/>
                </a:solidFill>
              </a:rPr>
              <a:t>      Anaphylaxis is a serious allergic reaction that can be life threatening. This medical condition can cause a severe reaction to specific foods or other materials, and can result in death within minutes. Although foods such as peanuts, milk, eggs, and sesame seeds are the most common cause of anaphylaxis, insect stings, medicine, or latex can also cause a reaction. In recent years, anaphylaxis has increased dramatically among students. The TDSB, in partnership with Toronto Public Health, is committed to maintaining a safe and healthy learning environment for all students and staff. </a:t>
            </a:r>
            <a:endParaRPr sz="13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300">
                <a:solidFill>
                  <a:schemeClr val="dk1"/>
                </a:solidFill>
              </a:rPr>
              <a:t>      As required by Sabrina's Law, the TDSB has established policies and procedures to prevent and manage anaphylactic reactions and to reduce the risk of exposure to anaphylactic causative agents in classrooms and common school areas. </a:t>
            </a:r>
            <a:endParaRPr sz="13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300">
                <a:solidFill>
                  <a:schemeClr val="dk1"/>
                </a:solidFill>
              </a:rPr>
              <a:t>      Although this may or may not affect your child's class directly, we want to raise awareness about this life-threatening condition. Students who have severe allergies to such food substances are exposed to a severe health risk when such products are consumed in their environment or shared with them. As prevention is the best approach, we ask that you speak with your child about not sharing their snacks or lunches with other students and please do not send any snacks or lunches with your child that contain peanuts. </a:t>
            </a:r>
            <a:endParaRPr sz="13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300">
                <a:solidFill>
                  <a:schemeClr val="dk1"/>
                </a:solidFill>
              </a:rPr>
              <a:t>       If your child has health problems of any kind, please inform your child's teacher or office staff immediately so that the necessary health protection steps may be taken and to ensure everyone's co-operation for a safe learning environment. </a:t>
            </a:r>
            <a:endParaRPr sz="13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300">
                <a:solidFill>
                  <a:schemeClr val="dk1"/>
                </a:solidFill>
              </a:rPr>
              <a:t>      Whether you are living with the allergy yourself, caring for someone who is, or concerned about people in your community, more information about life threatening allergies is available at http://foodallergycanada.ca. </a:t>
            </a:r>
            <a:endParaRPr sz="1300">
              <a:solidFill>
                <a:schemeClr val="dk1"/>
              </a:solidFill>
            </a:endParaRPr>
          </a:p>
          <a:p>
            <a:pPr marL="0" lvl="0" indent="0" algn="l" rtl="0">
              <a:spcBef>
                <a:spcPts val="600"/>
              </a:spcBef>
              <a:spcAft>
                <a:spcPts val="1600"/>
              </a:spcAft>
              <a:buNone/>
            </a:pP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80575"/>
            <a:ext cx="8520600" cy="75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700" b="1">
                <a:solidFill>
                  <a:srgbClr val="CC0000"/>
                </a:solidFill>
                <a:latin typeface="Caveat"/>
                <a:ea typeface="Caveat"/>
                <a:cs typeface="Caveat"/>
                <a:sym typeface="Caveat"/>
              </a:rPr>
              <a:t>Joseph Brant Journal</a:t>
            </a:r>
            <a:endParaRPr sz="4700" b="1">
              <a:solidFill>
                <a:srgbClr val="CC0000"/>
              </a:solidFill>
              <a:latin typeface="Caveat"/>
              <a:ea typeface="Caveat"/>
              <a:cs typeface="Caveat"/>
              <a:sym typeface="Caveat"/>
            </a:endParaRPr>
          </a:p>
        </p:txBody>
      </p:sp>
      <p:sp>
        <p:nvSpPr>
          <p:cNvPr id="62" name="Google Shape;62;p14"/>
          <p:cNvSpPr txBox="1">
            <a:spLocks noGrp="1"/>
          </p:cNvSpPr>
          <p:nvPr>
            <p:ph type="body" idx="1"/>
          </p:nvPr>
        </p:nvSpPr>
        <p:spPr>
          <a:xfrm>
            <a:off x="311700" y="1181800"/>
            <a:ext cx="8520600" cy="3961800"/>
          </a:xfrm>
          <a:prstGeom prst="rect">
            <a:avLst/>
          </a:prstGeom>
        </p:spPr>
        <p:txBody>
          <a:bodyPr spcFirstLastPara="1" wrap="square" lIns="91425" tIns="91425" rIns="91425" bIns="91425" anchor="ctr" anchorCtr="0">
            <a:noAutofit/>
          </a:bodyPr>
          <a:lstStyle/>
          <a:p>
            <a:pPr marL="0" lvl="0" indent="0" algn="ctr" rtl="0">
              <a:lnSpc>
                <a:spcPct val="100000"/>
              </a:lnSpc>
              <a:spcBef>
                <a:spcPts val="500"/>
              </a:spcBef>
              <a:spcAft>
                <a:spcPts val="0"/>
              </a:spcAft>
              <a:buNone/>
            </a:pPr>
            <a:r>
              <a:rPr lang="en" sz="1900">
                <a:solidFill>
                  <a:schemeClr val="dk1"/>
                </a:solidFill>
              </a:rPr>
              <a:t>               </a:t>
            </a:r>
            <a:endParaRPr sz="1900">
              <a:solidFill>
                <a:schemeClr val="dk1"/>
              </a:solidFill>
            </a:endParaRPr>
          </a:p>
          <a:p>
            <a:pPr marL="0" lvl="0" indent="0" algn="l" rtl="0">
              <a:lnSpc>
                <a:spcPct val="100000"/>
              </a:lnSpc>
              <a:spcBef>
                <a:spcPts val="500"/>
              </a:spcBef>
              <a:spcAft>
                <a:spcPts val="0"/>
              </a:spcAft>
              <a:buNone/>
            </a:pPr>
            <a:endParaRPr sz="1900">
              <a:solidFill>
                <a:schemeClr val="dk1"/>
              </a:solidFill>
            </a:endParaRPr>
          </a:p>
          <a:p>
            <a:pPr marL="0" lvl="0" indent="0" algn="ctr" rtl="0">
              <a:lnSpc>
                <a:spcPct val="100000"/>
              </a:lnSpc>
              <a:spcBef>
                <a:spcPts val="500"/>
              </a:spcBef>
              <a:spcAft>
                <a:spcPts val="0"/>
              </a:spcAft>
              <a:buNone/>
            </a:pPr>
            <a:r>
              <a:rPr lang="en" sz="1600">
                <a:solidFill>
                  <a:schemeClr val="dk1"/>
                </a:solidFill>
              </a:rPr>
              <a:t>          270 Manse Road, Scarborough, ON  M1E 3V4            	                                    </a:t>
            </a:r>
            <a:endParaRPr sz="1600">
              <a:solidFill>
                <a:schemeClr val="dk1"/>
              </a:solidFill>
            </a:endParaRPr>
          </a:p>
          <a:p>
            <a:pPr marL="0" lvl="0" indent="0" algn="ctr" rtl="0">
              <a:lnSpc>
                <a:spcPct val="100000"/>
              </a:lnSpc>
              <a:spcBef>
                <a:spcPts val="500"/>
              </a:spcBef>
              <a:spcAft>
                <a:spcPts val="0"/>
              </a:spcAft>
              <a:buNone/>
            </a:pPr>
            <a:r>
              <a:rPr lang="en" sz="1600">
                <a:solidFill>
                  <a:schemeClr val="dk1"/>
                </a:solidFill>
              </a:rPr>
              <a:t>Phone: (416) 396-6400     Fax : (416) 396- 5961   </a:t>
            </a:r>
            <a:endParaRPr sz="1600">
              <a:solidFill>
                <a:schemeClr val="dk1"/>
              </a:solidFill>
            </a:endParaRPr>
          </a:p>
          <a:p>
            <a:pPr marL="0" lvl="0" indent="0" algn="ctr" rtl="0">
              <a:lnSpc>
                <a:spcPct val="100000"/>
              </a:lnSpc>
              <a:spcBef>
                <a:spcPts val="500"/>
              </a:spcBef>
              <a:spcAft>
                <a:spcPts val="0"/>
              </a:spcAft>
              <a:buNone/>
            </a:pPr>
            <a:r>
              <a:rPr lang="en" sz="1600">
                <a:solidFill>
                  <a:schemeClr val="dk1"/>
                </a:solidFill>
              </a:rPr>
              <a:t>Principal - C. Trialonis (she/her)           Vice-Principal - M. Ensor (he/him)</a:t>
            </a:r>
            <a:endParaRPr sz="1600">
              <a:solidFill>
                <a:schemeClr val="dk1"/>
              </a:solidFill>
            </a:endParaRPr>
          </a:p>
          <a:p>
            <a:pPr marL="0" lvl="0" indent="0" algn="ctr" rtl="0">
              <a:lnSpc>
                <a:spcPct val="100000"/>
              </a:lnSpc>
              <a:spcBef>
                <a:spcPts val="500"/>
              </a:spcBef>
              <a:spcAft>
                <a:spcPts val="0"/>
              </a:spcAft>
              <a:buNone/>
            </a:pPr>
            <a:r>
              <a:rPr lang="en" sz="1600">
                <a:solidFill>
                  <a:schemeClr val="dk1"/>
                </a:solidFill>
              </a:rPr>
              <a:t>Office Administrator - N. Srikantharajah (she/her)     Secretary - H. Bell (she/her)</a:t>
            </a:r>
            <a:endParaRPr sz="1600">
              <a:solidFill>
                <a:schemeClr val="dk1"/>
              </a:solidFill>
            </a:endParaRPr>
          </a:p>
          <a:p>
            <a:pPr marL="0" lvl="0" indent="0" algn="ctr" rtl="0">
              <a:lnSpc>
                <a:spcPct val="100000"/>
              </a:lnSpc>
              <a:spcBef>
                <a:spcPts val="500"/>
              </a:spcBef>
              <a:spcAft>
                <a:spcPts val="0"/>
              </a:spcAft>
              <a:buNone/>
            </a:pPr>
            <a:r>
              <a:rPr lang="en" sz="1600">
                <a:solidFill>
                  <a:schemeClr val="dk1"/>
                </a:solidFill>
              </a:rPr>
              <a:t>Twitter -   @JosephBrantPS</a:t>
            </a:r>
            <a:endParaRPr sz="1600">
              <a:solidFill>
                <a:schemeClr val="dk1"/>
              </a:solidFill>
            </a:endParaRPr>
          </a:p>
          <a:p>
            <a:pPr marL="0" lvl="0" indent="0" algn="ctr" rtl="0">
              <a:lnSpc>
                <a:spcPct val="100000"/>
              </a:lnSpc>
              <a:spcBef>
                <a:spcPts val="500"/>
              </a:spcBef>
              <a:spcAft>
                <a:spcPts val="0"/>
              </a:spcAft>
              <a:buClr>
                <a:schemeClr val="dk1"/>
              </a:buClr>
              <a:buSzPts val="1100"/>
              <a:buFont typeface="Arial"/>
              <a:buNone/>
            </a:pPr>
            <a:r>
              <a:rPr lang="en" sz="1600">
                <a:solidFill>
                  <a:schemeClr val="dk1"/>
                </a:solidFill>
              </a:rPr>
              <a:t>Visit our School Website :  </a:t>
            </a:r>
            <a:r>
              <a:rPr lang="en" sz="1600">
                <a:solidFill>
                  <a:schemeClr val="dk1"/>
                </a:solidFill>
                <a:uFill>
                  <a:noFill/>
                </a:uFill>
                <a:hlinkClick r:id="rId3">
                  <a:extLst>
                    <a:ext uri="{A12FA001-AC4F-418D-AE19-62706E023703}">
                      <ahyp:hlinkClr xmlns:ahyp="http://schemas.microsoft.com/office/drawing/2018/hyperlinkcolor" val="tx"/>
                    </a:ext>
                  </a:extLst>
                </a:hlinkClick>
              </a:rPr>
              <a:t> </a:t>
            </a:r>
            <a:r>
              <a:rPr lang="en" sz="1600" u="sng">
                <a:solidFill>
                  <a:schemeClr val="hlink"/>
                </a:solidFill>
                <a:hlinkClick r:id="rId3"/>
              </a:rPr>
              <a:t>https://schoolweb.tdsb.on.ca/josephbrant</a:t>
            </a:r>
            <a:endParaRPr sz="800">
              <a:solidFill>
                <a:schemeClr val="dk1"/>
              </a:solidFill>
            </a:endParaRPr>
          </a:p>
          <a:p>
            <a:pPr marL="0" lvl="0" indent="0" algn="ctr" rtl="0">
              <a:lnSpc>
                <a:spcPct val="100000"/>
              </a:lnSpc>
              <a:spcBef>
                <a:spcPts val="500"/>
              </a:spcBef>
              <a:spcAft>
                <a:spcPts val="0"/>
              </a:spcAft>
              <a:buClr>
                <a:schemeClr val="dk1"/>
              </a:buClr>
              <a:buSzPts val="1100"/>
              <a:buFont typeface="Arial"/>
              <a:buNone/>
            </a:pPr>
            <a:endParaRPr sz="1100">
              <a:solidFill>
                <a:schemeClr val="dk1"/>
              </a:solidFill>
            </a:endParaRPr>
          </a:p>
          <a:p>
            <a:pPr marL="0" lvl="0" indent="0" algn="ctr" rtl="0">
              <a:lnSpc>
                <a:spcPct val="100000"/>
              </a:lnSpc>
              <a:spcBef>
                <a:spcPts val="500"/>
              </a:spcBef>
              <a:spcAft>
                <a:spcPts val="0"/>
              </a:spcAft>
              <a:buClr>
                <a:schemeClr val="dk1"/>
              </a:buClr>
              <a:buSzPts val="1100"/>
              <a:buFont typeface="Arial"/>
              <a:buNone/>
            </a:pPr>
            <a:r>
              <a:rPr lang="en" sz="1700" b="1">
                <a:solidFill>
                  <a:schemeClr val="dk1"/>
                </a:solidFill>
              </a:rPr>
              <a:t>Ward 22 - Trustee A. Sriskandarajah</a:t>
            </a:r>
            <a:endParaRPr sz="1700" b="1">
              <a:solidFill>
                <a:schemeClr val="dk1"/>
              </a:solidFill>
            </a:endParaRPr>
          </a:p>
          <a:p>
            <a:pPr marL="0" lvl="0" indent="0" algn="ctr" rtl="0">
              <a:lnSpc>
                <a:spcPct val="100000"/>
              </a:lnSpc>
              <a:spcBef>
                <a:spcPts val="500"/>
              </a:spcBef>
              <a:spcAft>
                <a:spcPts val="0"/>
              </a:spcAft>
              <a:buClr>
                <a:schemeClr val="dk1"/>
              </a:buClr>
              <a:buSzPts val="1100"/>
              <a:buFont typeface="Arial"/>
              <a:buNone/>
            </a:pPr>
            <a:r>
              <a:rPr lang="en" sz="1700" b="1">
                <a:solidFill>
                  <a:schemeClr val="dk1"/>
                </a:solidFill>
              </a:rPr>
              <a:t>LN 16 - School Superintendent - Mr. John Currie</a:t>
            </a:r>
            <a:endParaRPr sz="1700" b="1">
              <a:solidFill>
                <a:schemeClr val="dk1"/>
              </a:solidFill>
            </a:endParaRPr>
          </a:p>
          <a:p>
            <a:pPr marL="0" lvl="0" indent="0" algn="ctr" rtl="0">
              <a:lnSpc>
                <a:spcPct val="100000"/>
              </a:lnSpc>
              <a:spcBef>
                <a:spcPts val="500"/>
              </a:spcBef>
              <a:spcAft>
                <a:spcPts val="0"/>
              </a:spcAft>
              <a:buClr>
                <a:schemeClr val="dk1"/>
              </a:buClr>
              <a:buSzPts val="1100"/>
              <a:buFont typeface="Arial"/>
              <a:buNone/>
            </a:pPr>
            <a:endParaRPr sz="1300" b="1">
              <a:solidFill>
                <a:schemeClr val="dk1"/>
              </a:solidFill>
            </a:endParaRPr>
          </a:p>
          <a:p>
            <a:pPr marL="0" lvl="0" indent="0" algn="ctr" rtl="0">
              <a:lnSpc>
                <a:spcPct val="100000"/>
              </a:lnSpc>
              <a:spcBef>
                <a:spcPts val="500"/>
              </a:spcBef>
              <a:spcAft>
                <a:spcPts val="0"/>
              </a:spcAft>
              <a:buClr>
                <a:schemeClr val="dk1"/>
              </a:buClr>
              <a:buSzPts val="1100"/>
              <a:buFont typeface="Arial"/>
              <a:buNone/>
            </a:pPr>
            <a:r>
              <a:rPr lang="en" sz="1300" b="1">
                <a:solidFill>
                  <a:schemeClr val="dk1"/>
                </a:solidFill>
              </a:rPr>
              <a:t>Community Support Worker</a:t>
            </a:r>
            <a:r>
              <a:rPr lang="en" sz="1300">
                <a:solidFill>
                  <a:schemeClr val="dk1"/>
                </a:solidFill>
              </a:rPr>
              <a:t> - Donna Cardoza - </a:t>
            </a:r>
            <a:r>
              <a:rPr lang="en" sz="1300" u="sng">
                <a:solidFill>
                  <a:schemeClr val="accent5"/>
                </a:solidFill>
                <a:hlinkClick r:id="rId4">
                  <a:extLst>
                    <a:ext uri="{A12FA001-AC4F-418D-AE19-62706E023703}">
                      <ahyp:hlinkClr xmlns:ahyp="http://schemas.microsoft.com/office/drawing/2018/hyperlinkcolor" val="tx"/>
                    </a:ext>
                  </a:extLst>
                </a:hlinkClick>
              </a:rPr>
              <a:t>donna.cardoza@tdsb.on.ca</a:t>
            </a:r>
            <a:r>
              <a:rPr lang="en" sz="1300">
                <a:solidFill>
                  <a:schemeClr val="dk1"/>
                </a:solidFill>
              </a:rPr>
              <a:t>  (647 403-5821)</a:t>
            </a:r>
            <a:endParaRPr sz="1300">
              <a:solidFill>
                <a:schemeClr val="dk1"/>
              </a:solidFill>
            </a:endParaRPr>
          </a:p>
          <a:p>
            <a:pPr marL="0" lvl="0" indent="0" algn="ctr" rtl="0">
              <a:spcBef>
                <a:spcPts val="1200"/>
              </a:spcBef>
              <a:spcAft>
                <a:spcPts val="0"/>
              </a:spcAft>
              <a:buClr>
                <a:schemeClr val="dk1"/>
              </a:buClr>
              <a:buSzPts val="1100"/>
              <a:buFont typeface="Arial"/>
              <a:buNone/>
            </a:pPr>
            <a:r>
              <a:rPr lang="en" sz="1200" b="1" u="sng">
                <a:solidFill>
                  <a:schemeClr val="accent5"/>
                </a:solidFill>
                <a:hlinkClick r:id="rId5">
                  <a:extLst>
                    <a:ext uri="{A12FA001-AC4F-418D-AE19-62706E023703}">
                      <ahyp:hlinkClr xmlns:ahyp="http://schemas.microsoft.com/office/drawing/2018/hyperlinkcolor" val="tx"/>
                    </a:ext>
                  </a:extLst>
                </a:hlinkClick>
              </a:rPr>
              <a:t>https://sites.google.com/tdsb.on.ca/donnacardozacsw/home</a:t>
            </a:r>
            <a:endParaRPr sz="1100">
              <a:solidFill>
                <a:schemeClr val="dk1"/>
              </a:solidFill>
            </a:endParaRPr>
          </a:p>
          <a:p>
            <a:pPr marL="0" lvl="0" indent="0" algn="ctr" rtl="0">
              <a:spcBef>
                <a:spcPts val="1200"/>
              </a:spcBef>
              <a:spcAft>
                <a:spcPts val="0"/>
              </a:spcAft>
              <a:buClr>
                <a:schemeClr val="dk1"/>
              </a:buClr>
              <a:buSzPts val="1100"/>
              <a:buFont typeface="Arial"/>
              <a:buNone/>
            </a:pPr>
            <a:r>
              <a:rPr lang="en" sz="2000" b="1">
                <a:solidFill>
                  <a:schemeClr val="dk1"/>
                </a:solidFill>
              </a:rPr>
              <a:t>Monthly Theme - RESPECT</a:t>
            </a:r>
            <a:endParaRPr sz="2000" b="1">
              <a:solidFill>
                <a:schemeClr val="dk1"/>
              </a:solidFill>
            </a:endParaRPr>
          </a:p>
          <a:p>
            <a:pPr marL="0" lvl="0" indent="0" algn="ctr" rtl="0">
              <a:lnSpc>
                <a:spcPct val="100000"/>
              </a:lnSpc>
              <a:spcBef>
                <a:spcPts val="1200"/>
              </a:spcBef>
              <a:spcAft>
                <a:spcPts val="0"/>
              </a:spcAft>
              <a:buClr>
                <a:schemeClr val="dk1"/>
              </a:buClr>
              <a:buSzPts val="1100"/>
              <a:buFont typeface="Arial"/>
              <a:buNone/>
            </a:pPr>
            <a:endParaRPr sz="1300" b="1">
              <a:solidFill>
                <a:schemeClr val="dk1"/>
              </a:solidFill>
            </a:endParaRPr>
          </a:p>
          <a:p>
            <a:pPr marL="0" lvl="0" indent="0" algn="ctr" rtl="0">
              <a:lnSpc>
                <a:spcPct val="100000"/>
              </a:lnSpc>
              <a:spcBef>
                <a:spcPts val="600"/>
              </a:spcBef>
              <a:spcAft>
                <a:spcPts val="0"/>
              </a:spcAft>
              <a:buClr>
                <a:schemeClr val="dk1"/>
              </a:buClr>
              <a:buSzPts val="1100"/>
              <a:buFont typeface="Arial"/>
              <a:buNone/>
            </a:pPr>
            <a:endParaRPr sz="1300" b="1">
              <a:solidFill>
                <a:schemeClr val="dk1"/>
              </a:solidFill>
            </a:endParaRPr>
          </a:p>
          <a:p>
            <a:pPr marL="0" lvl="0" indent="0" algn="l" rtl="0">
              <a:spcBef>
                <a:spcPts val="600"/>
              </a:spcBef>
              <a:spcAft>
                <a:spcPts val="1600"/>
              </a:spcAft>
              <a:buNone/>
            </a:pPr>
            <a:endParaRPr/>
          </a:p>
        </p:txBody>
      </p:sp>
      <p:pic>
        <p:nvPicPr>
          <p:cNvPr id="63" name="Google Shape;63;p14"/>
          <p:cNvPicPr preferRelativeResize="0"/>
          <p:nvPr/>
        </p:nvPicPr>
        <p:blipFill>
          <a:blip r:embed="rId6">
            <a:alphaModFix/>
          </a:blip>
          <a:stretch>
            <a:fillRect/>
          </a:stretch>
        </p:blipFill>
        <p:spPr>
          <a:xfrm>
            <a:off x="630938" y="161150"/>
            <a:ext cx="847725" cy="847725"/>
          </a:xfrm>
          <a:prstGeom prst="rect">
            <a:avLst/>
          </a:prstGeom>
          <a:noFill/>
          <a:ln>
            <a:noFill/>
          </a:ln>
        </p:spPr>
      </p:pic>
      <p:pic>
        <p:nvPicPr>
          <p:cNvPr id="64" name="Google Shape;64;p14"/>
          <p:cNvPicPr preferRelativeResize="0"/>
          <p:nvPr/>
        </p:nvPicPr>
        <p:blipFill>
          <a:blip r:embed="rId6">
            <a:alphaModFix/>
          </a:blip>
          <a:stretch>
            <a:fillRect/>
          </a:stretch>
        </p:blipFill>
        <p:spPr>
          <a:xfrm>
            <a:off x="7680888" y="161138"/>
            <a:ext cx="847725" cy="847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body" idx="1"/>
          </p:nvPr>
        </p:nvSpPr>
        <p:spPr>
          <a:xfrm>
            <a:off x="311700" y="363475"/>
            <a:ext cx="8520600" cy="42054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r>
              <a:rPr lang="en" sz="1450" b="1" u="sng">
                <a:solidFill>
                  <a:schemeClr val="dk1"/>
                </a:solidFill>
                <a:highlight>
                  <a:srgbClr val="FFFFFF"/>
                </a:highlight>
              </a:rPr>
              <a:t>Community Support Worker at Joseph Brant PS</a:t>
            </a:r>
            <a:endParaRPr sz="1450" b="1" u="sng">
              <a:solidFill>
                <a:schemeClr val="dk1"/>
              </a:solidFill>
              <a:highlight>
                <a:srgbClr val="FFFFFF"/>
              </a:highlight>
            </a:endParaRPr>
          </a:p>
          <a:p>
            <a:pPr marL="0" lvl="0" indent="0" algn="ctr" rtl="0">
              <a:spcBef>
                <a:spcPts val="1200"/>
              </a:spcBef>
              <a:spcAft>
                <a:spcPts val="0"/>
              </a:spcAft>
              <a:buNone/>
            </a:pPr>
            <a:endParaRPr sz="350" b="1" u="sng">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150">
                <a:solidFill>
                  <a:schemeClr val="dk1"/>
                </a:solidFill>
                <a:highlight>
                  <a:srgbClr val="FFFFFF"/>
                </a:highlight>
              </a:rPr>
              <a:t>     My name is Donna Cardoza and I am the Community Support Worker (CSW) at your school (St Margaret's PS, Galloway PS, West Hill PS, Eastview PS, Joseph Brant PS and General Crerar PS). The role of the CSW is to develop, nurture and strengthen the relationship between school, home and the community. This means walking alongside students, parents, guardians and educators to support the achievement and well-being of all students with the support of community partners.</a:t>
            </a:r>
            <a:endParaRPr sz="115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150">
                <a:solidFill>
                  <a:schemeClr val="dk1"/>
                </a:solidFill>
                <a:highlight>
                  <a:srgbClr val="FFFFFF"/>
                </a:highlight>
              </a:rPr>
              <a:t>     As a parent, I always valued trusting and caring relationships with the educators in my children's school. I want to build those relationships with you. I welcome your voice, I value your input and I invite your collaboration.</a:t>
            </a:r>
            <a:endParaRPr sz="12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150">
                <a:solidFill>
                  <a:schemeClr val="dk1"/>
                </a:solidFill>
                <a:highlight>
                  <a:srgbClr val="FFFFFF"/>
                </a:highlight>
              </a:rPr>
              <a:t>     I can be reached at 647 403 5821 or by email donna.cardoza@tdsb.on.ca</a:t>
            </a:r>
            <a:endParaRPr sz="1200">
              <a:solidFill>
                <a:schemeClr val="dk1"/>
              </a:solidFill>
            </a:endParaRPr>
          </a:p>
          <a:p>
            <a:pPr marL="0" lvl="0" indent="0" algn="l" rtl="0">
              <a:spcBef>
                <a:spcPts val="1200"/>
              </a:spcBef>
              <a:spcAft>
                <a:spcPts val="0"/>
              </a:spcAft>
              <a:buClr>
                <a:schemeClr val="dk1"/>
              </a:buClr>
              <a:buSzPts val="1100"/>
              <a:buFont typeface="Arial"/>
              <a:buNone/>
            </a:pPr>
            <a:r>
              <a:rPr lang="en" sz="1200" u="sng">
                <a:solidFill>
                  <a:schemeClr val="hlink"/>
                </a:solidFill>
                <a:hlinkClick r:id="rId3"/>
              </a:rPr>
              <a:t>https://sites.google.com/tdsb.on.ca/donnacardozacsw/home</a:t>
            </a:r>
            <a:endParaRPr sz="12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200" u="sng">
                <a:solidFill>
                  <a:schemeClr val="hlink"/>
                </a:solidFill>
                <a:highlight>
                  <a:srgbClr val="FFFFFF"/>
                </a:highlight>
                <a:hlinkClick r:id="rId4"/>
              </a:rPr>
              <a:t>https://sites.google.com/tdsb.on.ca/csws/home?authuser=0</a:t>
            </a:r>
            <a:endParaRPr sz="1200" u="sng">
              <a:solidFill>
                <a:schemeClr val="hlink"/>
              </a:solidFill>
              <a:highlight>
                <a:srgbClr val="FFFFFF"/>
              </a:highlight>
            </a:endParaRPr>
          </a:p>
          <a:p>
            <a:pPr marL="0" lvl="0" indent="0" algn="l" rtl="0">
              <a:spcBef>
                <a:spcPts val="12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728025" y="149650"/>
            <a:ext cx="8520600" cy="101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t>    Principal’s Message</a:t>
            </a:r>
            <a:endParaRPr sz="2000" b="1"/>
          </a:p>
        </p:txBody>
      </p:sp>
      <p:sp>
        <p:nvSpPr>
          <p:cNvPr id="75" name="Google Shape;75;p16"/>
          <p:cNvSpPr txBox="1">
            <a:spLocks noGrp="1"/>
          </p:cNvSpPr>
          <p:nvPr>
            <p:ph type="body" idx="1"/>
          </p:nvPr>
        </p:nvSpPr>
        <p:spPr>
          <a:xfrm>
            <a:off x="268600" y="267825"/>
            <a:ext cx="8520600" cy="4782300"/>
          </a:xfrm>
          <a:prstGeom prst="rect">
            <a:avLst/>
          </a:prstGeom>
        </p:spPr>
        <p:txBody>
          <a:bodyPr spcFirstLastPara="1" wrap="square" lIns="342900" tIns="91425" rIns="91425" bIns="91425" anchor="t" anchorCtr="0">
            <a:noAutofit/>
          </a:bodyPr>
          <a:lstStyle/>
          <a:p>
            <a:pPr marL="457200" lvl="0" indent="0" algn="just" rtl="0">
              <a:spcBef>
                <a:spcPts val="0"/>
              </a:spcBef>
              <a:spcAft>
                <a:spcPts val="0"/>
              </a:spcAft>
              <a:buNone/>
            </a:pPr>
            <a:endParaRPr sz="1100">
              <a:solidFill>
                <a:srgbClr val="000000"/>
              </a:solidFill>
            </a:endParaRPr>
          </a:p>
          <a:p>
            <a:pPr marL="0" lvl="0" indent="0" algn="l" rtl="0">
              <a:spcBef>
                <a:spcPts val="1200"/>
              </a:spcBef>
              <a:spcAft>
                <a:spcPts val="0"/>
              </a:spcAft>
              <a:buNone/>
            </a:pPr>
            <a:r>
              <a:rPr lang="en" sz="1100">
                <a:solidFill>
                  <a:srgbClr val="000000"/>
                </a:solidFill>
              </a:rPr>
              <a:t> </a:t>
            </a:r>
            <a:r>
              <a:rPr lang="en" sz="1300">
                <a:solidFill>
                  <a:srgbClr val="000000"/>
                </a:solidFill>
              </a:rPr>
              <a:t>Dear Students, Parents and Guardians,</a:t>
            </a:r>
            <a:endParaRPr sz="1300">
              <a:solidFill>
                <a:srgbClr val="000000"/>
              </a:solidFill>
            </a:endParaRPr>
          </a:p>
          <a:p>
            <a:pPr marL="0" lvl="0" indent="0" algn="just" rtl="0">
              <a:spcBef>
                <a:spcPts val="1200"/>
              </a:spcBef>
              <a:spcAft>
                <a:spcPts val="0"/>
              </a:spcAft>
              <a:buNone/>
            </a:pPr>
            <a:r>
              <a:rPr lang="en" sz="1300">
                <a:solidFill>
                  <a:srgbClr val="000000"/>
                </a:solidFill>
              </a:rPr>
              <a:t>   	Welcome back to school from all of the staff at Joseph Brant P. S. Mr. Ensor and I are excited to be joining the Joseph Brant P.S. Community! We give great thanks to the hard work by our caretaking staff (Mr. M. Collins, Mr. S. Prouse, Mr. J. Malden-Tasse, Ms. T. Bull), who worked over the summer to make our school shine amids many projects that took place and continue to take place.  </a:t>
            </a:r>
            <a:r>
              <a:rPr lang="en" sz="1300">
                <a:solidFill>
                  <a:schemeClr val="dk1"/>
                </a:solidFill>
              </a:rPr>
              <a:t>Our teachers have also worked diligently prior to the first day spending time preparing their classrooms for this new school year with a more familiar set up to that of pre-covid familiarities. </a:t>
            </a:r>
            <a:r>
              <a:rPr lang="en" sz="1300">
                <a:solidFill>
                  <a:srgbClr val="000000"/>
                </a:solidFill>
              </a:rPr>
              <a:t>Our school interior has had many upgrades including painting, upgrades to the gym floor, lunchroom risers, computer lab and Beyond 330 room. Upgrades to our gym and Beyond 330 room will continue throughout September and possibly into October. Until the gym is in full functioning order, students are enjoying outdoor gym classes.  A big thank you must also go to Ms. N. Srikantharajah and Mrs. Bell, for keeping the office running smoothly whilst handling all of our new registrations (of which there have been many), parent requests and inquiries, as well as start-up routines. </a:t>
            </a:r>
            <a:endParaRPr sz="1300">
              <a:solidFill>
                <a:srgbClr val="000000"/>
              </a:solidFill>
            </a:endParaRPr>
          </a:p>
          <a:p>
            <a:pPr marL="0" lvl="0" indent="0" algn="just" rtl="0">
              <a:spcBef>
                <a:spcPts val="1200"/>
              </a:spcBef>
              <a:spcAft>
                <a:spcPts val="0"/>
              </a:spcAft>
              <a:buNone/>
            </a:pPr>
            <a:r>
              <a:rPr lang="en" sz="1300">
                <a:solidFill>
                  <a:srgbClr val="000000"/>
                </a:solidFill>
              </a:rPr>
              <a:t> 	At this time, I would like to introduce and welcome our staff members that are new or returning back to the school.  Please welcome teachers new to our staff in a short-term or permanent role:  Ms. McGroarty (JSK), Ms. Balachandran (Short Term Gr. ⅔), Ms. Bhatia (Short Term Library), Ms. Tong (Short Term Music), Ms. Rani (Short Term SNA), Ms. Sorli (Short Term EA) .  I know you will give them a warm welcome to the school and community for the time that they will be with us.  </a:t>
            </a:r>
            <a:endParaRPr sz="1300">
              <a:solidFill>
                <a:srgbClr val="000000"/>
              </a:solidFill>
            </a:endParaRPr>
          </a:p>
          <a:p>
            <a:pPr marL="0" lvl="0" indent="0" algn="just" rtl="0">
              <a:spcBef>
                <a:spcPts val="1200"/>
              </a:spcBef>
              <a:spcAft>
                <a:spcPts val="0"/>
              </a:spcAft>
              <a:buNone/>
            </a:pPr>
            <a:r>
              <a:rPr lang="en" sz="1300">
                <a:solidFill>
                  <a:srgbClr val="000000"/>
                </a:solidFill>
              </a:rPr>
              <a:t> </a:t>
            </a:r>
            <a:endParaRPr sz="1300">
              <a:solidFill>
                <a:srgbClr val="000000"/>
              </a:solidFill>
            </a:endParaRPr>
          </a:p>
          <a:p>
            <a:pPr marL="0" marR="244621" lvl="0" indent="0" algn="l" rtl="0">
              <a:spcBef>
                <a:spcPts val="1200"/>
              </a:spcBef>
              <a:spcAft>
                <a:spcPts val="0"/>
              </a:spcAft>
              <a:buNone/>
            </a:pPr>
            <a:endParaRPr sz="1200">
              <a:solidFill>
                <a:srgbClr val="000000"/>
              </a:solidFill>
            </a:endParaRPr>
          </a:p>
          <a:p>
            <a:pPr marL="0" marR="244621" lvl="0" indent="0" algn="just" rtl="0">
              <a:spcBef>
                <a:spcPts val="1200"/>
              </a:spcBef>
              <a:spcAft>
                <a:spcPts val="0"/>
              </a:spcAft>
              <a:buNone/>
            </a:pPr>
            <a:r>
              <a:rPr lang="en" sz="1400">
                <a:solidFill>
                  <a:srgbClr val="000000"/>
                </a:solidFill>
              </a:rPr>
              <a:t> </a:t>
            </a:r>
            <a:endParaRPr sz="1400">
              <a:solidFill>
                <a:srgbClr val="000000"/>
              </a:solidFill>
            </a:endParaRPr>
          </a:p>
          <a:p>
            <a:pPr marL="0" marR="244621" lvl="0" indent="0" algn="just" rtl="0">
              <a:spcBef>
                <a:spcPts val="1200"/>
              </a:spcBef>
              <a:spcAft>
                <a:spcPts val="0"/>
              </a:spcAft>
              <a:buNone/>
            </a:pPr>
            <a:r>
              <a:rPr lang="en" sz="1400">
                <a:solidFill>
                  <a:srgbClr val="000000"/>
                </a:solidFill>
              </a:rPr>
              <a:t>     </a:t>
            </a:r>
            <a:endParaRPr sz="1400">
              <a:solidFill>
                <a:srgbClr val="000000"/>
              </a:solidFill>
            </a:endParaRPr>
          </a:p>
          <a:p>
            <a:pPr marL="0" lvl="0" indent="0" algn="l" rtl="0">
              <a:spcBef>
                <a:spcPts val="1200"/>
              </a:spcBef>
              <a:spcAft>
                <a:spcPts val="0"/>
              </a:spcAft>
              <a:buNone/>
            </a:pPr>
            <a:endParaRPr sz="1100">
              <a:solidFill>
                <a:srgbClr val="000000"/>
              </a:solidFill>
            </a:endParaRPr>
          </a:p>
          <a:p>
            <a:pPr marL="0" lvl="0" indent="0" algn="just" rtl="0">
              <a:spcBef>
                <a:spcPts val="1200"/>
              </a:spcBef>
              <a:spcAft>
                <a:spcPts val="0"/>
              </a:spcAft>
              <a:buClr>
                <a:schemeClr val="dk1"/>
              </a:buClr>
              <a:buSzPts val="1100"/>
              <a:buFont typeface="Arial"/>
              <a:buNone/>
            </a:pPr>
            <a:endParaRPr sz="15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5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pic>
        <p:nvPicPr>
          <p:cNvPr id="76" name="Google Shape;76;p16"/>
          <p:cNvPicPr preferRelativeResize="0"/>
          <p:nvPr/>
        </p:nvPicPr>
        <p:blipFill rotWithShape="1">
          <a:blip r:embed="rId3">
            <a:alphaModFix amt="27000"/>
          </a:blip>
          <a:srcRect b="-22399"/>
          <a:stretch/>
        </p:blipFill>
        <p:spPr>
          <a:xfrm>
            <a:off x="2874688" y="169598"/>
            <a:ext cx="3958675" cy="97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46950"/>
            <a:ext cx="8520600" cy="37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t>Principal’s Message Continued...</a:t>
            </a:r>
            <a:endParaRPr sz="2000" b="1"/>
          </a:p>
        </p:txBody>
      </p:sp>
      <p:sp>
        <p:nvSpPr>
          <p:cNvPr id="82" name="Google Shape;82;p17"/>
          <p:cNvSpPr txBox="1">
            <a:spLocks noGrp="1"/>
          </p:cNvSpPr>
          <p:nvPr>
            <p:ph type="body" idx="1"/>
          </p:nvPr>
        </p:nvSpPr>
        <p:spPr>
          <a:xfrm>
            <a:off x="147000" y="851275"/>
            <a:ext cx="8850000" cy="42921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1300">
                <a:solidFill>
                  <a:schemeClr val="dk1"/>
                </a:solidFill>
              </a:rPr>
              <a:t>	September is a very busy month filled with the excitement and promise of a new school year.   While many of the COVID restrictions have lifted, we still ask that families engage in self-screening at home.  We are sending a hard copy of this year’s screening tool or you may refer to it through Public Health at this link: </a:t>
            </a:r>
            <a:r>
              <a:rPr lang="en" sz="1300" u="sng">
                <a:solidFill>
                  <a:schemeClr val="hlink"/>
                </a:solidFill>
                <a:hlinkClick r:id="rId3"/>
              </a:rPr>
              <a:t>https://www.toronto.ca/wp-content/uploads/2021/06/994c-Screening-Questionnaire-Child-Care-Day-Camp-School.pdf</a:t>
            </a:r>
            <a:endParaRPr sz="1300">
              <a:solidFill>
                <a:schemeClr val="dk1"/>
              </a:solidFill>
            </a:endParaRPr>
          </a:p>
          <a:p>
            <a:pPr marL="0" lvl="0" indent="0" algn="just" rtl="0">
              <a:spcBef>
                <a:spcPts val="1200"/>
              </a:spcBef>
              <a:spcAft>
                <a:spcPts val="0"/>
              </a:spcAft>
              <a:buClr>
                <a:schemeClr val="dk1"/>
              </a:buClr>
              <a:buSzPts val="1100"/>
              <a:buFont typeface="Arial"/>
              <a:buNone/>
            </a:pPr>
            <a:r>
              <a:rPr lang="en" sz="1300">
                <a:solidFill>
                  <a:schemeClr val="dk1"/>
                </a:solidFill>
              </a:rPr>
              <a:t>  Please ensure that you continue to go over the routines and procedures with your child on a regular basis.  You are also reminded to check the board website for the most current and up to date information (</a:t>
            </a:r>
            <a:r>
              <a:rPr lang="en" sz="1300" u="sng">
                <a:solidFill>
                  <a:schemeClr val="hlink"/>
                </a:solidFill>
                <a:hlinkClick r:id="rId4"/>
              </a:rPr>
              <a:t>www.tdsb.on.ca</a:t>
            </a:r>
            <a:r>
              <a:rPr lang="en" sz="1300">
                <a:solidFill>
                  <a:schemeClr val="dk1"/>
                </a:solidFill>
              </a:rPr>
              <a:t>).</a:t>
            </a:r>
            <a:endParaRPr sz="1300">
              <a:solidFill>
                <a:schemeClr val="dk1"/>
              </a:solidFill>
            </a:endParaRPr>
          </a:p>
          <a:p>
            <a:pPr marL="0" lvl="0" indent="0" algn="just" rtl="0">
              <a:spcBef>
                <a:spcPts val="1200"/>
              </a:spcBef>
              <a:spcAft>
                <a:spcPts val="0"/>
              </a:spcAft>
              <a:buNone/>
            </a:pPr>
            <a:r>
              <a:rPr lang="en" sz="1300">
                <a:solidFill>
                  <a:srgbClr val="000000"/>
                </a:solidFill>
              </a:rPr>
              <a:t>Please note the following times for our daily schedule : (Joseph Brant will be running on a 5 Day Cycle)</a:t>
            </a:r>
            <a:endParaRPr sz="1300">
              <a:solidFill>
                <a:srgbClr val="000000"/>
              </a:solidFill>
            </a:endParaRPr>
          </a:p>
          <a:p>
            <a:pPr marL="0" lvl="0" indent="0" algn="just" rtl="0">
              <a:spcBef>
                <a:spcPts val="1200"/>
              </a:spcBef>
              <a:spcAft>
                <a:spcPts val="0"/>
              </a:spcAft>
              <a:buNone/>
            </a:pPr>
            <a:r>
              <a:rPr lang="en" sz="1300">
                <a:solidFill>
                  <a:srgbClr val="000000"/>
                </a:solidFill>
              </a:rPr>
              <a:t>        </a:t>
            </a:r>
            <a:r>
              <a:rPr lang="en" sz="1300" b="1">
                <a:solidFill>
                  <a:srgbClr val="000000"/>
                </a:solidFill>
              </a:rPr>
              <a:t>	Student Entry :  8:40 a.m. – 8:45 a.m. </a:t>
            </a:r>
            <a:r>
              <a:rPr lang="en" sz="1300">
                <a:solidFill>
                  <a:srgbClr val="000000"/>
                </a:solidFill>
              </a:rPr>
              <a:t>	Morning Recess :      	9:55– 10:10 a.m. (K- Gr. 6)</a:t>
            </a:r>
            <a:endParaRPr sz="1300">
              <a:solidFill>
                <a:srgbClr val="000000"/>
              </a:solidFill>
            </a:endParaRPr>
          </a:p>
          <a:p>
            <a:pPr marL="0" lvl="0" indent="0" algn="just" rtl="0">
              <a:spcBef>
                <a:spcPts val="1200"/>
              </a:spcBef>
              <a:spcAft>
                <a:spcPts val="0"/>
              </a:spcAft>
              <a:buNone/>
            </a:pPr>
            <a:r>
              <a:rPr lang="en" sz="1300">
                <a:solidFill>
                  <a:srgbClr val="000000"/>
                </a:solidFill>
              </a:rPr>
              <a:t>                                                                                                        	          10:15 – 10:30 a.m. (Gr. 7, 8)</a:t>
            </a:r>
            <a:endParaRPr sz="1300">
              <a:solidFill>
                <a:srgbClr val="000000"/>
              </a:solidFill>
            </a:endParaRPr>
          </a:p>
          <a:p>
            <a:pPr marL="0" lvl="0" indent="0" algn="just" rtl="0">
              <a:spcBef>
                <a:spcPts val="1200"/>
              </a:spcBef>
              <a:spcAft>
                <a:spcPts val="0"/>
              </a:spcAft>
              <a:buNone/>
            </a:pPr>
            <a:r>
              <a:rPr lang="en" sz="1300">
                <a:solidFill>
                  <a:srgbClr val="000000"/>
                </a:solidFill>
              </a:rPr>
              <a:t>        	Lunch :         	11:30 – 12:25 p.m.    	Afternoon Recess :    	1:40 – 1:55 p.m. (K- Gr. 6)</a:t>
            </a:r>
            <a:endParaRPr sz="1300">
              <a:solidFill>
                <a:srgbClr val="000000"/>
              </a:solidFill>
            </a:endParaRPr>
          </a:p>
          <a:p>
            <a:pPr marL="0" lvl="0" indent="0" algn="just" rtl="0">
              <a:spcBef>
                <a:spcPts val="1200"/>
              </a:spcBef>
              <a:spcAft>
                <a:spcPts val="0"/>
              </a:spcAft>
              <a:buNone/>
            </a:pPr>
            <a:r>
              <a:rPr lang="en" sz="1300">
                <a:solidFill>
                  <a:srgbClr val="000000"/>
                </a:solidFill>
              </a:rPr>
              <a:t>        	</a:t>
            </a:r>
            <a:r>
              <a:rPr lang="en" sz="1300" b="1">
                <a:solidFill>
                  <a:srgbClr val="000000"/>
                </a:solidFill>
              </a:rPr>
              <a:t>Dismissal : </a:t>
            </a:r>
            <a:r>
              <a:rPr lang="en" sz="1300">
                <a:solidFill>
                  <a:srgbClr val="000000"/>
                </a:solidFill>
              </a:rPr>
              <a:t>   	3:15 p.m.   (</a:t>
            </a:r>
            <a:r>
              <a:rPr lang="en" sz="1300" b="1">
                <a:solidFill>
                  <a:srgbClr val="000000"/>
                </a:solidFill>
              </a:rPr>
              <a:t>Grade 7, 8 students are dismissed at 3:06 p.m.</a:t>
            </a:r>
            <a:r>
              <a:rPr lang="en" sz="1300">
                <a:solidFill>
                  <a:srgbClr val="000000"/>
                </a:solidFill>
              </a:rPr>
              <a:t>)</a:t>
            </a:r>
            <a:endParaRPr sz="1300">
              <a:solidFill>
                <a:srgbClr val="000000"/>
              </a:solidFill>
            </a:endParaRPr>
          </a:p>
          <a:p>
            <a:pPr marL="0" lvl="0" indent="0" algn="just" rtl="0">
              <a:spcBef>
                <a:spcPts val="1200"/>
              </a:spcBef>
              <a:spcAft>
                <a:spcPts val="0"/>
              </a:spcAft>
              <a:buNone/>
            </a:pPr>
            <a:r>
              <a:rPr lang="en" sz="1300">
                <a:solidFill>
                  <a:srgbClr val="000000"/>
                </a:solidFill>
              </a:rPr>
              <a:t> 	Do take the time to read through the remainder of this school newsletter as it will inform you of many of the routines and procedures that students and parents are asked to follow as part of our operational guidelines.</a:t>
            </a:r>
            <a:endParaRPr sz="1300">
              <a:solidFill>
                <a:srgbClr val="000000"/>
              </a:solidFill>
            </a:endParaRPr>
          </a:p>
          <a:p>
            <a:pPr marL="0" lvl="0" indent="0" algn="just" rtl="0">
              <a:spcBef>
                <a:spcPts val="1200"/>
              </a:spcBef>
              <a:spcAft>
                <a:spcPts val="0"/>
              </a:spcAft>
              <a:buClr>
                <a:schemeClr val="dk1"/>
              </a:buClr>
              <a:buSzPts val="1100"/>
              <a:buFont typeface="Arial"/>
              <a:buNone/>
            </a:pPr>
            <a:endParaRPr sz="1300">
              <a:solidFill>
                <a:schemeClr val="dk1"/>
              </a:solidFill>
            </a:endParaRPr>
          </a:p>
          <a:p>
            <a:pPr marL="0" lvl="0" indent="0" algn="just" rtl="0">
              <a:spcBef>
                <a:spcPts val="1200"/>
              </a:spcBef>
              <a:spcAft>
                <a:spcPts val="0"/>
              </a:spcAft>
              <a:buClr>
                <a:schemeClr val="dk1"/>
              </a:buClr>
              <a:buSzPts val="1100"/>
              <a:buFont typeface="Arial"/>
              <a:buNone/>
            </a:pPr>
            <a:endParaRPr sz="1300">
              <a:solidFill>
                <a:schemeClr val="dk1"/>
              </a:solidFill>
            </a:endParaRPr>
          </a:p>
          <a:p>
            <a:pPr marL="0" lvl="0" indent="0" algn="just" rtl="0">
              <a:spcBef>
                <a:spcPts val="1200"/>
              </a:spcBef>
              <a:spcAft>
                <a:spcPts val="0"/>
              </a:spcAft>
              <a:buClr>
                <a:schemeClr val="dk1"/>
              </a:buClr>
              <a:buSzPts val="1100"/>
              <a:buFont typeface="Arial"/>
              <a:buNone/>
            </a:pPr>
            <a:endParaRPr sz="150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endParaRPr sz="15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0" algn="l" rtl="0">
              <a:spcBef>
                <a:spcPts val="1200"/>
              </a:spcBef>
              <a:spcAft>
                <a:spcPts val="1600"/>
              </a:spcAft>
              <a:buNone/>
            </a:pPr>
            <a:endParaRPr/>
          </a:p>
        </p:txBody>
      </p:sp>
      <p:pic>
        <p:nvPicPr>
          <p:cNvPr id="83" name="Google Shape;83;p17"/>
          <p:cNvPicPr preferRelativeResize="0"/>
          <p:nvPr/>
        </p:nvPicPr>
        <p:blipFill>
          <a:blip r:embed="rId5">
            <a:alphaModFix/>
          </a:blip>
          <a:stretch>
            <a:fillRect/>
          </a:stretch>
        </p:blipFill>
        <p:spPr>
          <a:xfrm rot="-1471500">
            <a:off x="829301" y="143663"/>
            <a:ext cx="648656" cy="6991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167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1800" b="1" u="sng">
                <a:solidFill>
                  <a:schemeClr val="dk2"/>
                </a:solidFill>
              </a:rPr>
              <a:t>Safe Reopening of Schools</a:t>
            </a:r>
            <a:r>
              <a:rPr lang="en" sz="1800">
                <a:solidFill>
                  <a:schemeClr val="dk2"/>
                </a:solidFill>
              </a:rPr>
              <a:t> </a:t>
            </a:r>
            <a:endParaRPr/>
          </a:p>
        </p:txBody>
      </p:sp>
      <p:sp>
        <p:nvSpPr>
          <p:cNvPr id="89" name="Google Shape;89;p18"/>
          <p:cNvSpPr txBox="1">
            <a:spLocks noGrp="1"/>
          </p:cNvSpPr>
          <p:nvPr>
            <p:ph type="body" idx="1"/>
          </p:nvPr>
        </p:nvSpPr>
        <p:spPr>
          <a:xfrm>
            <a:off x="257975" y="695875"/>
            <a:ext cx="8520600" cy="444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     Health and safety is a priority in our schools and the TDSB is taking action to slow the spread of COVID-19 and keep schools safe for staff and students.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The TDSB takes its direction from the Ministry of Education, Ministry of Health and Toronto Public Health to implement health and safety practices in our schools and workplaces. This year, our return to school sees the lifting of some of the former restrictions in protocols and procedures. </a:t>
            </a:r>
            <a:endParaRPr sz="1300">
              <a:solidFill>
                <a:schemeClr val="dk1"/>
              </a:solidFill>
            </a:endParaRPr>
          </a:p>
          <a:p>
            <a:pPr marL="0" lvl="0" indent="0" algn="l" rtl="0">
              <a:spcBef>
                <a:spcPts val="1600"/>
              </a:spcBef>
              <a:spcAft>
                <a:spcPts val="0"/>
              </a:spcAft>
              <a:buClr>
                <a:schemeClr val="dk1"/>
              </a:buClr>
              <a:buSzPts val="1100"/>
              <a:buFont typeface="Arial"/>
              <a:buNone/>
            </a:pPr>
            <a:r>
              <a:rPr lang="en" sz="1300">
                <a:solidFill>
                  <a:schemeClr val="dk1"/>
                </a:solidFill>
              </a:rPr>
              <a:t> Some of the health and safety measures in place for 2022-23 include:</a:t>
            </a:r>
            <a:endParaRPr sz="13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300">
                <a:solidFill>
                  <a:schemeClr val="dk1"/>
                </a:solidFill>
              </a:rPr>
              <a:t>• </a:t>
            </a:r>
            <a:r>
              <a:rPr lang="en" sz="1100">
                <a:solidFill>
                  <a:schemeClr val="dk1"/>
                </a:solidFill>
              </a:rPr>
              <a:t>Completing the </a:t>
            </a:r>
            <a:r>
              <a:rPr lang="en" sz="1100" u="sng">
                <a:solidFill>
                  <a:schemeClr val="hlink"/>
                </a:solidFill>
                <a:hlinkClick r:id="rId3"/>
              </a:rPr>
              <a:t>TPH School Screening Tool</a:t>
            </a:r>
            <a:r>
              <a:rPr lang="en" sz="1100">
                <a:solidFill>
                  <a:schemeClr val="dk1"/>
                </a:solidFill>
              </a:rPr>
              <a:t> or </a:t>
            </a:r>
            <a:r>
              <a:rPr lang="en" sz="1100" u="sng">
                <a:solidFill>
                  <a:schemeClr val="hlink"/>
                </a:solidFill>
                <a:hlinkClick r:id="rId4"/>
              </a:rPr>
              <a:t>Provincial School Screening Tool</a:t>
            </a:r>
            <a:r>
              <a:rPr lang="en" sz="1100">
                <a:solidFill>
                  <a:schemeClr val="dk1"/>
                </a:solidFill>
              </a:rPr>
              <a:t> each day before arriving at school.</a:t>
            </a:r>
            <a:endParaRPr sz="13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sz="1300">
                <a:solidFill>
                  <a:schemeClr val="dk1"/>
                </a:solidFill>
              </a:rPr>
              <a:t>• TDSB is a mask friendly environment. While the Ministry of Education and public health officials are not mandating the use of masks, Toronto Public Health strongly recommends wearing a well-fitting, high quality mask, especially in indoor public settings</a:t>
            </a:r>
            <a:endParaRPr sz="13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sz="1300">
                <a:solidFill>
                  <a:schemeClr val="dk1"/>
                </a:solidFill>
              </a:rPr>
              <a:t>• Continue to have improved ventilation </a:t>
            </a:r>
            <a:endParaRPr sz="13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sz="1300">
                <a:solidFill>
                  <a:schemeClr val="dk1"/>
                </a:solidFill>
              </a:rPr>
              <a:t>• Continuing the practicing of physical distancing, proper hygiene and respiratory etiquette </a:t>
            </a:r>
            <a:endParaRPr sz="1300">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en" sz="1300">
                <a:solidFill>
                  <a:schemeClr val="dk1"/>
                </a:solidFill>
              </a:rPr>
              <a:t>• Enhancing cleaning </a:t>
            </a:r>
            <a:endParaRPr sz="1300">
              <a:solidFill>
                <a:schemeClr val="dk1"/>
              </a:solidFill>
            </a:endParaRPr>
          </a:p>
          <a:p>
            <a:pPr marL="0" lvl="0" indent="0" algn="l" rtl="0">
              <a:spcBef>
                <a:spcPts val="400"/>
              </a:spcBef>
              <a:spcAft>
                <a:spcPts val="0"/>
              </a:spcAft>
              <a:buClr>
                <a:schemeClr val="dk1"/>
              </a:buClr>
              <a:buSzPts val="1100"/>
              <a:buFont typeface="Arial"/>
              <a:buNone/>
            </a:pPr>
            <a:r>
              <a:rPr lang="en" sz="1300">
                <a:solidFill>
                  <a:schemeClr val="dk1"/>
                </a:solidFill>
              </a:rPr>
              <a:t> •Encouraging vaccinations</a:t>
            </a:r>
            <a:endParaRPr sz="1300">
              <a:solidFill>
                <a:schemeClr val="dk1"/>
              </a:solidFill>
            </a:endParaRPr>
          </a:p>
          <a:p>
            <a:pPr marL="0" lvl="0" indent="0" algn="l" rtl="0">
              <a:spcBef>
                <a:spcPts val="1600"/>
              </a:spcBef>
              <a:spcAft>
                <a:spcPts val="1600"/>
              </a:spcAft>
              <a:buNone/>
            </a:pPr>
            <a:endParaRPr/>
          </a:p>
        </p:txBody>
      </p:sp>
      <p:pic>
        <p:nvPicPr>
          <p:cNvPr id="90" name="Google Shape;90;p18"/>
          <p:cNvPicPr preferRelativeResize="0"/>
          <p:nvPr/>
        </p:nvPicPr>
        <p:blipFill>
          <a:blip r:embed="rId5">
            <a:alphaModFix/>
          </a:blip>
          <a:stretch>
            <a:fillRect/>
          </a:stretch>
        </p:blipFill>
        <p:spPr>
          <a:xfrm>
            <a:off x="7799850" y="1696500"/>
            <a:ext cx="1344150" cy="134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body" idx="1"/>
          </p:nvPr>
        </p:nvSpPr>
        <p:spPr>
          <a:xfrm>
            <a:off x="311700" y="389450"/>
            <a:ext cx="8520600" cy="448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u="sng">
                <a:solidFill>
                  <a:schemeClr val="dk1"/>
                </a:solidFill>
              </a:rPr>
              <a:t>Secure Access Systems </a:t>
            </a:r>
            <a:endParaRPr sz="1300" b="1" u="sng">
              <a:solidFill>
                <a:schemeClr val="dk1"/>
              </a:solidFill>
            </a:endParaRPr>
          </a:p>
          <a:p>
            <a:pPr marL="0" lvl="0" indent="0" algn="l" rtl="0">
              <a:spcBef>
                <a:spcPts val="1600"/>
              </a:spcBef>
              <a:spcAft>
                <a:spcPts val="0"/>
              </a:spcAft>
              <a:buNone/>
            </a:pPr>
            <a:r>
              <a:rPr lang="en" sz="1300">
                <a:solidFill>
                  <a:schemeClr val="dk1"/>
                </a:solidFill>
              </a:rPr>
              <a:t>      A reminder to parents/guardians that we have a secure access system installed at our main entry. This means that the outside doors of our school remain locked and the buzzer system must be used to gain entrance. This system is one of many tools we use to ensure our school provides a safe and welcoming environment for all. </a:t>
            </a:r>
            <a:endParaRPr sz="1300">
              <a:solidFill>
                <a:schemeClr val="dk1"/>
              </a:solidFill>
            </a:endParaRPr>
          </a:p>
          <a:p>
            <a:pPr marL="0" lvl="0" indent="0" algn="l" rtl="0">
              <a:spcBef>
                <a:spcPts val="1600"/>
              </a:spcBef>
              <a:spcAft>
                <a:spcPts val="0"/>
              </a:spcAft>
              <a:buNone/>
            </a:pPr>
            <a:endParaRPr sz="1300">
              <a:solidFill>
                <a:schemeClr val="dk1"/>
              </a:solidFill>
            </a:endParaRPr>
          </a:p>
          <a:p>
            <a:pPr marL="0" lvl="0" indent="0" algn="l" rtl="0">
              <a:spcBef>
                <a:spcPts val="1600"/>
              </a:spcBef>
              <a:spcAft>
                <a:spcPts val="0"/>
              </a:spcAft>
              <a:buClr>
                <a:schemeClr val="dk1"/>
              </a:buClr>
              <a:buSzPts val="1100"/>
              <a:buFont typeface="Arial"/>
              <a:buNone/>
            </a:pPr>
            <a:endParaRPr sz="1300"/>
          </a:p>
          <a:p>
            <a:pPr marL="0" lvl="0" indent="0" algn="l" rtl="0">
              <a:spcBef>
                <a:spcPts val="1600"/>
              </a:spcBef>
              <a:spcAft>
                <a:spcPts val="1600"/>
              </a:spcAft>
              <a:buNone/>
            </a:pPr>
            <a:endParaRPr/>
          </a:p>
        </p:txBody>
      </p:sp>
      <p:pic>
        <p:nvPicPr>
          <p:cNvPr id="96" name="Google Shape;96;p19"/>
          <p:cNvPicPr preferRelativeResize="0"/>
          <p:nvPr/>
        </p:nvPicPr>
        <p:blipFill>
          <a:blip r:embed="rId3">
            <a:alphaModFix amt="9000"/>
          </a:blip>
          <a:stretch>
            <a:fillRect/>
          </a:stretch>
        </p:blipFill>
        <p:spPr>
          <a:xfrm>
            <a:off x="6089525" y="389450"/>
            <a:ext cx="238125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body" idx="1"/>
          </p:nvPr>
        </p:nvSpPr>
        <p:spPr>
          <a:xfrm>
            <a:off x="311700" y="-120875"/>
            <a:ext cx="8520600" cy="51435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en" sz="1300" b="1" u="sng">
                <a:solidFill>
                  <a:schemeClr val="dk1"/>
                </a:solidFill>
              </a:rPr>
              <a:t>ENTRY / EXIT</a:t>
            </a:r>
            <a:r>
              <a:rPr lang="en" sz="1300">
                <a:solidFill>
                  <a:schemeClr val="dk1"/>
                </a:solidFill>
              </a:rPr>
              <a:t>  </a:t>
            </a:r>
            <a:endParaRPr sz="1300">
              <a:solidFill>
                <a:schemeClr val="dk1"/>
              </a:solidFill>
            </a:endParaRPr>
          </a:p>
          <a:p>
            <a:pPr marL="0" lvl="0" indent="0" algn="just" rtl="0">
              <a:lnSpc>
                <a:spcPct val="100000"/>
              </a:lnSpc>
              <a:spcBef>
                <a:spcPts val="1200"/>
              </a:spcBef>
              <a:spcAft>
                <a:spcPts val="0"/>
              </a:spcAft>
              <a:buNone/>
            </a:pPr>
            <a:r>
              <a:rPr lang="en" sz="1300">
                <a:solidFill>
                  <a:schemeClr val="dk1"/>
                </a:solidFill>
              </a:rPr>
              <a:t> 	As part of our protocols and keeping students safe, each class has been designated a specific entry and exit door.  Please ensure that you have completed the daily screening and that you have signed the Student Health Pass daily as this will help expedite entry into the school.  Students will be asked to show the signed pass upon entry, asked to sanitize their hands as they enter and must wear their mask at all times when indoors.  Parents are reminded to drop off and pick up their child on time and to also practise physical distancing (2 metres apart) when doing so.</a:t>
            </a:r>
            <a:endParaRPr sz="1300">
              <a:solidFill>
                <a:schemeClr val="dk1"/>
              </a:solidFill>
            </a:endParaRPr>
          </a:p>
          <a:p>
            <a:pPr marL="0" lvl="0" indent="0" algn="just" rtl="0">
              <a:lnSpc>
                <a:spcPct val="100000"/>
              </a:lnSpc>
              <a:spcBef>
                <a:spcPts val="800"/>
              </a:spcBef>
              <a:spcAft>
                <a:spcPts val="0"/>
              </a:spcAft>
              <a:buNone/>
            </a:pPr>
            <a:r>
              <a:rPr lang="en" sz="1300">
                <a:solidFill>
                  <a:schemeClr val="dk1"/>
                </a:solidFill>
              </a:rPr>
              <a:t>     There are spray painted dots (pink) at entry/exit doors to help guide students in terms of physical distancing when lining up.  Please remind your child that they should be practising physical distancing at all times. </a:t>
            </a:r>
            <a:endParaRPr sz="1300">
              <a:solidFill>
                <a:schemeClr val="dk1"/>
              </a:solidFill>
            </a:endParaRPr>
          </a:p>
          <a:p>
            <a:pPr marL="0" lvl="0" indent="0" algn="just" rtl="0">
              <a:lnSpc>
                <a:spcPct val="100000"/>
              </a:lnSpc>
              <a:spcBef>
                <a:spcPts val="800"/>
              </a:spcBef>
              <a:spcAft>
                <a:spcPts val="0"/>
              </a:spcAft>
              <a:buNone/>
            </a:pPr>
            <a:r>
              <a:rPr lang="en" sz="1300">
                <a:solidFill>
                  <a:schemeClr val="dk1"/>
                </a:solidFill>
              </a:rPr>
              <a:t> 	Staff will be on duty in the halls to ensure they get into their classroom, meet their teacher and are seated.  Our Intermediate students will be dismissed slightly earlier (3:06 p.m.) than our K-6 students (3:15 p.m.) so as to be able to pick up younger siblings and/or leave property before our younger students are dismissed.  Exit door numbers by grade are as follows:</a:t>
            </a:r>
            <a:endParaRPr sz="1300">
              <a:solidFill>
                <a:schemeClr val="dk1"/>
              </a:solidFill>
            </a:endParaRPr>
          </a:p>
          <a:p>
            <a:pPr marL="0" lvl="0" indent="0" algn="l" rtl="0">
              <a:lnSpc>
                <a:spcPct val="100000"/>
              </a:lnSpc>
              <a:spcBef>
                <a:spcPts val="800"/>
              </a:spcBef>
              <a:spcAft>
                <a:spcPts val="0"/>
              </a:spcAft>
              <a:buNone/>
            </a:pPr>
            <a:r>
              <a:rPr lang="en" sz="1300">
                <a:solidFill>
                  <a:schemeClr val="dk1"/>
                </a:solidFill>
              </a:rPr>
              <a:t>Kindergarten: Kindergarten yard/pen exits</a:t>
            </a:r>
            <a:endParaRPr sz="1300">
              <a:solidFill>
                <a:schemeClr val="dk1"/>
              </a:solidFill>
            </a:endParaRPr>
          </a:p>
          <a:p>
            <a:pPr marL="0" lvl="0" indent="0" algn="l" rtl="0">
              <a:lnSpc>
                <a:spcPct val="100000"/>
              </a:lnSpc>
              <a:spcBef>
                <a:spcPts val="800"/>
              </a:spcBef>
              <a:spcAft>
                <a:spcPts val="0"/>
              </a:spcAft>
              <a:buNone/>
            </a:pPr>
            <a:r>
              <a:rPr lang="en" sz="1300">
                <a:solidFill>
                  <a:schemeClr val="dk1"/>
                </a:solidFill>
              </a:rPr>
              <a:t>Grade 1, ½ A (Room 124, 126) -  Entry/Exit Door  6</a:t>
            </a:r>
            <a:endParaRPr sz="1300">
              <a:solidFill>
                <a:schemeClr val="dk1"/>
              </a:solidFill>
            </a:endParaRPr>
          </a:p>
          <a:p>
            <a:pPr marL="0" lvl="0" indent="0" algn="l" rtl="0">
              <a:lnSpc>
                <a:spcPct val="100000"/>
              </a:lnSpc>
              <a:spcBef>
                <a:spcPts val="800"/>
              </a:spcBef>
              <a:spcAft>
                <a:spcPts val="0"/>
              </a:spcAft>
              <a:buNone/>
            </a:pPr>
            <a:r>
              <a:rPr lang="en" sz="1300">
                <a:solidFill>
                  <a:schemeClr val="dk1"/>
                </a:solidFill>
              </a:rPr>
              <a:t>Grade ½ B, 2, 3 (Room 114, 115, 116) - Entry/Exit Door 5 (Southwest doors)</a:t>
            </a:r>
            <a:endParaRPr sz="1300">
              <a:solidFill>
                <a:schemeClr val="dk1"/>
              </a:solidFill>
            </a:endParaRPr>
          </a:p>
          <a:p>
            <a:pPr marL="0" lvl="0" indent="0" algn="l" rtl="0">
              <a:lnSpc>
                <a:spcPct val="100000"/>
              </a:lnSpc>
              <a:spcBef>
                <a:spcPts val="800"/>
              </a:spcBef>
              <a:spcAft>
                <a:spcPts val="0"/>
              </a:spcAft>
              <a:buNone/>
            </a:pPr>
            <a:r>
              <a:rPr lang="en" sz="1300">
                <a:solidFill>
                  <a:schemeClr val="dk1"/>
                </a:solidFill>
              </a:rPr>
              <a:t>Grade </a:t>
            </a:r>
            <a:r>
              <a:rPr lang="en" sz="1300">
                <a:solidFill>
                  <a:schemeClr val="dk1"/>
                </a:solidFill>
                <a:latin typeface="Times New Roman"/>
                <a:ea typeface="Times New Roman"/>
                <a:cs typeface="Times New Roman"/>
                <a:sym typeface="Times New Roman"/>
              </a:rPr>
              <a:t>¾, ⅚ A, 6 (Room 109, 110, 111) </a:t>
            </a:r>
            <a:r>
              <a:rPr lang="en" sz="1300">
                <a:solidFill>
                  <a:schemeClr val="dk1"/>
                </a:solidFill>
              </a:rPr>
              <a:t>- Entry/Exit Door 3 (Southeast doors by parking loop)</a:t>
            </a:r>
            <a:endParaRPr sz="1300">
              <a:solidFill>
                <a:schemeClr val="dk1"/>
              </a:solidFill>
            </a:endParaRPr>
          </a:p>
          <a:p>
            <a:pPr marL="0" lvl="0" indent="0" algn="l" rtl="0">
              <a:lnSpc>
                <a:spcPct val="100000"/>
              </a:lnSpc>
              <a:spcBef>
                <a:spcPts val="800"/>
              </a:spcBef>
              <a:spcAft>
                <a:spcPts val="0"/>
              </a:spcAft>
              <a:buNone/>
            </a:pPr>
            <a:r>
              <a:rPr lang="en" sz="1300">
                <a:solidFill>
                  <a:schemeClr val="dk1"/>
                </a:solidFill>
              </a:rPr>
              <a:t>Grade </a:t>
            </a:r>
            <a:r>
              <a:rPr lang="en" sz="1300">
                <a:solidFill>
                  <a:schemeClr val="dk1"/>
                </a:solidFill>
                <a:latin typeface="Times New Roman"/>
                <a:ea typeface="Times New Roman"/>
                <a:cs typeface="Times New Roman"/>
                <a:sym typeface="Times New Roman"/>
              </a:rPr>
              <a:t>⅘ A, ⅘ B (Room 103, 104) </a:t>
            </a:r>
            <a:r>
              <a:rPr lang="en" sz="1300">
                <a:solidFill>
                  <a:schemeClr val="dk1"/>
                </a:solidFill>
              </a:rPr>
              <a:t>- Entry/Exit Door 4 (South doors)</a:t>
            </a:r>
            <a:endParaRPr sz="1300">
              <a:solidFill>
                <a:schemeClr val="dk1"/>
              </a:solidFill>
            </a:endParaRPr>
          </a:p>
          <a:p>
            <a:pPr marL="0" lvl="0" indent="0" algn="l" rtl="0">
              <a:lnSpc>
                <a:spcPct val="100000"/>
              </a:lnSpc>
              <a:spcBef>
                <a:spcPts val="800"/>
              </a:spcBef>
              <a:spcAft>
                <a:spcPts val="0"/>
              </a:spcAft>
              <a:buNone/>
            </a:pPr>
            <a:r>
              <a:rPr lang="en" sz="1300">
                <a:solidFill>
                  <a:schemeClr val="dk1"/>
                </a:solidFill>
              </a:rPr>
              <a:t>Grade 7, ⅞, 8 A, 8B -  Entry Door 7, Exit at  Front EXIT doors or Door 4</a:t>
            </a:r>
            <a:endParaRPr sz="1300">
              <a:solidFill>
                <a:schemeClr val="dk1"/>
              </a:solidFill>
            </a:endParaRPr>
          </a:p>
          <a:p>
            <a:pPr marL="0" lvl="0" indent="0" algn="l" rtl="0">
              <a:spcBef>
                <a:spcPts val="1200"/>
              </a:spcBef>
              <a:spcAft>
                <a:spcPts val="0"/>
              </a:spcAft>
              <a:buNone/>
            </a:pPr>
            <a:r>
              <a:rPr lang="en" sz="1000">
                <a:solidFill>
                  <a:srgbClr val="000000"/>
                </a:solidFill>
              </a:rPr>
              <a:t> </a:t>
            </a:r>
            <a:endParaRPr sz="1000">
              <a:solidFill>
                <a:srgbClr val="000000"/>
              </a:solidFill>
            </a:endParaRPr>
          </a:p>
          <a:p>
            <a:pPr marL="0" lvl="0" indent="0" algn="l" rtl="0">
              <a:spcBef>
                <a:spcPts val="1200"/>
              </a:spcBef>
              <a:spcAft>
                <a:spcPts val="0"/>
              </a:spcAft>
              <a:buNone/>
            </a:pPr>
            <a:endParaRPr sz="1000">
              <a:solidFill>
                <a:srgbClr val="000000"/>
              </a:solidFill>
            </a:endParaRPr>
          </a:p>
          <a:p>
            <a:pPr marL="0" lvl="0" indent="0" algn="l" rtl="0">
              <a:spcBef>
                <a:spcPts val="1200"/>
              </a:spcBef>
              <a:spcAft>
                <a:spcPts val="1600"/>
              </a:spcAft>
              <a:buNone/>
            </a:pPr>
            <a:endParaRPr/>
          </a:p>
        </p:txBody>
      </p:sp>
      <p:pic>
        <p:nvPicPr>
          <p:cNvPr id="102" name="Google Shape;102;p20"/>
          <p:cNvPicPr preferRelativeResize="0"/>
          <p:nvPr/>
        </p:nvPicPr>
        <p:blipFill>
          <a:blip r:embed="rId3">
            <a:alphaModFix/>
          </a:blip>
          <a:stretch>
            <a:fillRect/>
          </a:stretch>
        </p:blipFill>
        <p:spPr>
          <a:xfrm>
            <a:off x="7244849" y="3263376"/>
            <a:ext cx="1587450" cy="1410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body" idx="1"/>
          </p:nvPr>
        </p:nvSpPr>
        <p:spPr>
          <a:xfrm>
            <a:off x="53475" y="725200"/>
            <a:ext cx="9046500" cy="43245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None/>
            </a:pPr>
            <a:r>
              <a:rPr lang="en" sz="1400" b="1" u="sng">
                <a:solidFill>
                  <a:schemeClr val="dk1"/>
                </a:solidFill>
              </a:rPr>
              <a:t>RECESS / LUNCH</a:t>
            </a:r>
            <a:endParaRPr sz="1400" b="1" u="sng">
              <a:solidFill>
                <a:schemeClr val="dk1"/>
              </a:solidFill>
            </a:endParaRPr>
          </a:p>
          <a:p>
            <a:pPr marL="0" lvl="0" indent="0" algn="just" rtl="0">
              <a:spcBef>
                <a:spcPts val="1200"/>
              </a:spcBef>
              <a:spcAft>
                <a:spcPts val="0"/>
              </a:spcAft>
              <a:buNone/>
            </a:pPr>
            <a:r>
              <a:rPr lang="en" sz="1300" b="1">
                <a:solidFill>
                  <a:schemeClr val="dk1"/>
                </a:solidFill>
              </a:rPr>
              <a:t>Recess -</a:t>
            </a:r>
            <a:r>
              <a:rPr lang="en" sz="1300">
                <a:solidFill>
                  <a:schemeClr val="dk1"/>
                </a:solidFill>
              </a:rPr>
              <a:t> During recess and lunch outdoor times, students may now return to using the field and play structure as per regular routines.  Staff will review and remind students of these routines.  </a:t>
            </a:r>
            <a:endParaRPr sz="1300">
              <a:solidFill>
                <a:schemeClr val="dk1"/>
              </a:solidFill>
            </a:endParaRPr>
          </a:p>
          <a:p>
            <a:pPr marL="0" lvl="0" indent="0" algn="just" rtl="0">
              <a:spcBef>
                <a:spcPts val="1200"/>
              </a:spcBef>
              <a:spcAft>
                <a:spcPts val="0"/>
              </a:spcAft>
              <a:buNone/>
            </a:pPr>
            <a:r>
              <a:rPr lang="en" sz="1300" b="1">
                <a:solidFill>
                  <a:schemeClr val="dk1"/>
                </a:solidFill>
              </a:rPr>
              <a:t>Lunch </a:t>
            </a:r>
            <a:r>
              <a:rPr lang="en" sz="1300">
                <a:solidFill>
                  <a:schemeClr val="dk1"/>
                </a:solidFill>
              </a:rPr>
              <a:t>– </a:t>
            </a:r>
            <a:r>
              <a:rPr lang="en" sz="1300" b="1">
                <a:solidFill>
                  <a:schemeClr val="dk1"/>
                </a:solidFill>
              </a:rPr>
              <a:t>It is strongly recommended that students continue to bring their lunch to school</a:t>
            </a:r>
            <a:r>
              <a:rPr lang="en" sz="1300">
                <a:solidFill>
                  <a:schemeClr val="dk1"/>
                </a:solidFill>
              </a:rPr>
              <a:t>.  Students are NOT permitted to leave school property during the lunch hour to visit local restaurants / use public transit.   If students do go home for lunch, parents must have given permission in the lunchroom form that went home for signing or a signed note from parents giving permission to leave school property.  </a:t>
            </a:r>
            <a:endParaRPr sz="1300">
              <a:solidFill>
                <a:schemeClr val="dk1"/>
              </a:solidFill>
            </a:endParaRPr>
          </a:p>
          <a:p>
            <a:pPr marL="0" lvl="0" indent="0" algn="just" rtl="0">
              <a:spcBef>
                <a:spcPts val="1200"/>
              </a:spcBef>
              <a:spcAft>
                <a:spcPts val="0"/>
              </a:spcAft>
              <a:buNone/>
            </a:pPr>
            <a:r>
              <a:rPr lang="en" sz="1300" b="1">
                <a:solidFill>
                  <a:schemeClr val="dk1"/>
                </a:solidFill>
              </a:rPr>
              <a:t>   </a:t>
            </a:r>
            <a:r>
              <a:rPr lang="en" sz="1200" b="1">
                <a:solidFill>
                  <a:schemeClr val="dk1"/>
                </a:solidFill>
              </a:rPr>
              <a:t>  </a:t>
            </a:r>
            <a:r>
              <a:rPr lang="en" sz="1200">
                <a:solidFill>
                  <a:schemeClr val="dk1"/>
                </a:solidFill>
              </a:rPr>
              <a:t>●</a:t>
            </a:r>
            <a:r>
              <a:rPr lang="en" sz="1200">
                <a:solidFill>
                  <a:schemeClr val="dk1"/>
                </a:solidFill>
                <a:latin typeface="Times New Roman"/>
                <a:ea typeface="Times New Roman"/>
                <a:cs typeface="Times New Roman"/>
                <a:sym typeface="Times New Roman"/>
              </a:rPr>
              <a:t>      </a:t>
            </a:r>
            <a:r>
              <a:rPr lang="en" sz="1200">
                <a:solidFill>
                  <a:schemeClr val="dk1"/>
                </a:solidFill>
              </a:rPr>
              <a:t>All students are encouraged to come to school with a grab-and-go litterless lunch and the snacks required for the day </a:t>
            </a:r>
            <a:endParaRPr sz="1200">
              <a:solidFill>
                <a:schemeClr val="dk1"/>
              </a:solidFill>
            </a:endParaRPr>
          </a:p>
          <a:p>
            <a:pPr marL="457200" lvl="0" indent="-228600" algn="l" rtl="0">
              <a:lnSpc>
                <a:spcPct val="100000"/>
              </a:lnSpc>
              <a:spcBef>
                <a:spcPts val="1200"/>
              </a:spcBef>
              <a:spcAft>
                <a:spcPts val="0"/>
              </a:spcAft>
              <a:buNone/>
            </a:pPr>
            <a:r>
              <a:rPr lang="en" sz="1200">
                <a:solidFill>
                  <a:schemeClr val="dk1"/>
                </a:solidFill>
              </a:rPr>
              <a:t>●</a:t>
            </a:r>
            <a:r>
              <a:rPr lang="en" sz="1200">
                <a:solidFill>
                  <a:schemeClr val="dk1"/>
                </a:solidFill>
                <a:latin typeface="Times New Roman"/>
                <a:ea typeface="Times New Roman"/>
                <a:cs typeface="Times New Roman"/>
                <a:sym typeface="Times New Roman"/>
              </a:rPr>
              <a:t>      </a:t>
            </a:r>
            <a:r>
              <a:rPr lang="en" sz="1200">
                <a:solidFill>
                  <a:schemeClr val="dk1"/>
                </a:solidFill>
              </a:rPr>
              <a:t>Students will be asked to return all containers, litter from snacks and/or lunch to their homes (boomerang lunch) each day</a:t>
            </a:r>
            <a:endParaRPr sz="1200">
              <a:solidFill>
                <a:schemeClr val="dk1"/>
              </a:solidFill>
            </a:endParaRPr>
          </a:p>
          <a:p>
            <a:pPr marL="457200" lvl="0" indent="-228600" algn="l" rtl="0">
              <a:lnSpc>
                <a:spcPct val="100000"/>
              </a:lnSpc>
              <a:spcBef>
                <a:spcPts val="600"/>
              </a:spcBef>
              <a:spcAft>
                <a:spcPts val="0"/>
              </a:spcAft>
              <a:buNone/>
            </a:pPr>
            <a:r>
              <a:rPr lang="en" sz="1200">
                <a:solidFill>
                  <a:schemeClr val="dk1"/>
                </a:solidFill>
              </a:rPr>
              <a:t>●</a:t>
            </a:r>
            <a:r>
              <a:rPr lang="en" sz="1200">
                <a:solidFill>
                  <a:schemeClr val="dk1"/>
                </a:solidFill>
                <a:latin typeface="Times New Roman"/>
                <a:ea typeface="Times New Roman"/>
                <a:cs typeface="Times New Roman"/>
                <a:sym typeface="Times New Roman"/>
              </a:rPr>
              <a:t>      </a:t>
            </a:r>
            <a:r>
              <a:rPr lang="en" sz="1200">
                <a:solidFill>
                  <a:schemeClr val="dk1"/>
                </a:solidFill>
              </a:rPr>
              <a:t>Food, drinks and utensils will not be shared.  Eating will only be permitted on the tables.</a:t>
            </a:r>
            <a:endParaRPr sz="1200">
              <a:solidFill>
                <a:schemeClr val="dk1"/>
              </a:solidFill>
            </a:endParaRPr>
          </a:p>
          <a:p>
            <a:pPr marL="457200" lvl="0" indent="-304800" algn="l" rtl="0">
              <a:lnSpc>
                <a:spcPct val="100000"/>
              </a:lnSpc>
              <a:spcBef>
                <a:spcPts val="600"/>
              </a:spcBef>
              <a:spcAft>
                <a:spcPts val="0"/>
              </a:spcAft>
              <a:buClr>
                <a:schemeClr val="dk1"/>
              </a:buClr>
              <a:buSzPts val="1200"/>
              <a:buChar char="●"/>
            </a:pPr>
            <a:r>
              <a:rPr lang="en" sz="1200">
                <a:solidFill>
                  <a:schemeClr val="dk1"/>
                </a:solidFill>
              </a:rPr>
              <a:t>  Students will see a return to eating in the lunchroom, supervised by lunchroom staff.  We continue to have assigned seating by classroom in the lunch area.  All students must follow safe procedures in the lunchroom and remain seated until it is time to go outdoors.  The primary classes eat for the the first 25 minutes of lunch in doors, while the junior and intermediate students play outdoors, and then primary students go outdoors and junior and intermediate students come indoors to eat their lunch.</a:t>
            </a:r>
            <a:endParaRPr sz="1200">
              <a:solidFill>
                <a:schemeClr val="dk1"/>
              </a:solidFill>
            </a:endParaRPr>
          </a:p>
          <a:p>
            <a:pPr marL="457200" lvl="0" indent="-228600" algn="l" rtl="0">
              <a:lnSpc>
                <a:spcPct val="100000"/>
              </a:lnSpc>
              <a:spcBef>
                <a:spcPts val="600"/>
              </a:spcBef>
              <a:spcAft>
                <a:spcPts val="0"/>
              </a:spcAft>
              <a:buNone/>
            </a:pPr>
            <a:endParaRPr sz="1200">
              <a:solidFill>
                <a:schemeClr val="dk1"/>
              </a:solidFill>
            </a:endParaRPr>
          </a:p>
          <a:p>
            <a:pPr marL="457200" lvl="0" indent="-228600" algn="l" rtl="0">
              <a:lnSpc>
                <a:spcPct val="100000"/>
              </a:lnSpc>
              <a:spcBef>
                <a:spcPts val="600"/>
              </a:spcBef>
              <a:spcAft>
                <a:spcPts val="0"/>
              </a:spcAft>
              <a:buNone/>
            </a:pPr>
            <a:endParaRPr sz="1200">
              <a:solidFill>
                <a:schemeClr val="dk1"/>
              </a:solidFill>
            </a:endParaRPr>
          </a:p>
          <a:p>
            <a:pPr marL="457200" lvl="0" indent="-228600" algn="l" rtl="0">
              <a:lnSpc>
                <a:spcPct val="100000"/>
              </a:lnSpc>
              <a:spcBef>
                <a:spcPts val="600"/>
              </a:spcBef>
              <a:spcAft>
                <a:spcPts val="0"/>
              </a:spcAft>
              <a:buNone/>
            </a:pPr>
            <a:endParaRPr sz="1400">
              <a:solidFill>
                <a:srgbClr val="000000"/>
              </a:solidFill>
            </a:endParaRPr>
          </a:p>
          <a:p>
            <a:pPr marL="0" lvl="0" indent="0" algn="l" rtl="0">
              <a:spcBef>
                <a:spcPts val="600"/>
              </a:spcBef>
              <a:spcAft>
                <a:spcPts val="1600"/>
              </a:spcAft>
              <a:buNone/>
            </a:pPr>
            <a:endParaRPr/>
          </a:p>
        </p:txBody>
      </p:sp>
      <p:pic>
        <p:nvPicPr>
          <p:cNvPr id="108" name="Google Shape;108;p21"/>
          <p:cNvPicPr preferRelativeResize="0"/>
          <p:nvPr/>
        </p:nvPicPr>
        <p:blipFill>
          <a:blip r:embed="rId3">
            <a:alphaModFix/>
          </a:blip>
          <a:stretch>
            <a:fillRect/>
          </a:stretch>
        </p:blipFill>
        <p:spPr>
          <a:xfrm>
            <a:off x="2524745" y="105476"/>
            <a:ext cx="1200925" cy="1277776"/>
          </a:xfrm>
          <a:prstGeom prst="rect">
            <a:avLst/>
          </a:prstGeom>
          <a:noFill/>
          <a:ln>
            <a:noFill/>
          </a:ln>
        </p:spPr>
      </p:pic>
      <p:sp>
        <p:nvSpPr>
          <p:cNvPr id="109" name="Google Shape;109;p21"/>
          <p:cNvSpPr txBox="1"/>
          <p:nvPr/>
        </p:nvSpPr>
        <p:spPr>
          <a:xfrm>
            <a:off x="5116650" y="376025"/>
            <a:ext cx="327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REFRAIN FROM USING FOOD DELIVERY SERVICES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4395</Words>
  <Application>Microsoft Office PowerPoint</Application>
  <PresentationFormat>On-screen Show (16:9)</PresentationFormat>
  <Paragraphs>158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Times New Roman</vt:lpstr>
      <vt:lpstr>Caveat</vt:lpstr>
      <vt:lpstr>Arial</vt:lpstr>
      <vt:lpstr>Simple Light</vt:lpstr>
      <vt:lpstr> </vt:lpstr>
      <vt:lpstr>Joseph Brant Journal</vt:lpstr>
      <vt:lpstr>PowerPoint Presentation</vt:lpstr>
      <vt:lpstr>    Principal’s Message</vt:lpstr>
      <vt:lpstr>Principal’s Message Continued...</vt:lpstr>
      <vt:lpstr>Safe Reopening of Schools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Trialonis, Christie</dc:creator>
  <cp:lastModifiedBy>Trialonis, Christie</cp:lastModifiedBy>
  <cp:revision>1</cp:revision>
  <dcterms:modified xsi:type="dcterms:W3CDTF">2022-10-05T00:25:13Z</dcterms:modified>
</cp:coreProperties>
</file>