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8" r:id="rId7"/>
    <p:sldId id="270" r:id="rId8"/>
    <p:sldId id="266" r:id="rId9"/>
  </p:sldIdLst>
  <p:sldSz cx="9144000" cy="5143500" type="screen16x9"/>
  <p:notesSz cx="7010400" cy="9296400"/>
  <p:embeddedFontLst>
    <p:embeddedFont>
      <p:font typeface="Roboto" panose="020000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15620f22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15620f22_0_15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615620f22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615620f22_0_39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615620f22_0_4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615620f22_0_43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615620f22_0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615620f22_0_44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15620f22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15620f22_0_46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8315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15620f22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15620f22_0_46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030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8f821e87c_2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8f821e87c_2_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LAMBTON-KINGSWAY JMS</a:t>
            </a:r>
            <a:endParaRPr sz="3600"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703063" y="41738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Vision for Learning 2024-2026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87" name="Google Shape;87;p13" descr="lks (1)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875" y="3648926"/>
            <a:ext cx="1373000" cy="128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311700" y="188375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ACHIEVEMENT - GOAL</a:t>
            </a:r>
            <a:endParaRPr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 dirty="0">
                <a:solidFill>
                  <a:srgbClr val="000000"/>
                </a:solidFill>
              </a:rPr>
              <a:t>At Lambton-Kingsway, we will continue to improve student achievement in literacy and numeracy for all students by using the established Lambton-Kingsway JMS best practices in each and every classroom.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All students will show measurable improvement in literacy (report card data, EQAO, school wide data wall) including all students reading at DRA Level 6 by the end of Kindergarten Year 2 and all students will be at DRA Level 16+ by the end of Grade 1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All students will show measurable improvement in numeracy (report card data, EQAO) including foundational skills and knowledge in math by the end of Grade 2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Using student data to drive programming, we will increase the number of students meeting the provincial standard in literacy and numeracy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As a school, we will continue to improve our knowledge of the curriculum and the range of assessment strategies</a:t>
            </a:r>
            <a:endParaRPr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311700" y="2350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ACHIEVEMENT - What are we going to do? (Act)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311700" y="842850"/>
            <a:ext cx="8520600" cy="3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Lambton-Kingsway Best Practices means all staff will: </a:t>
            </a:r>
            <a:endParaRPr lang="en-CA" sz="1400" dirty="0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-CA" sz="1400" dirty="0">
                <a:solidFill>
                  <a:srgbClr val="000000"/>
                </a:solidFill>
              </a:rPr>
              <a:t>begin lessons with specific Learning Goals, co-construct success criteria with students, and provide descriptive feedback for all students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use differentiated instruction, universal design, and small group instruction (i.e., guided readingy, guided mathematics) to support learni</a:t>
            </a:r>
            <a:r>
              <a:rPr lang="en-CA" sz="1400" dirty="0">
                <a:solidFill>
                  <a:srgbClr val="000000"/>
                </a:solidFill>
              </a:rPr>
              <a:t>ng</a:t>
            </a:r>
            <a:r>
              <a:rPr lang="en" sz="1400" dirty="0">
                <a:solidFill>
                  <a:srgbClr val="000000"/>
                </a:solidFill>
              </a:rPr>
              <a:t> at the level of the student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incorporate a range of culturally responsive materials in t</a:t>
            </a:r>
            <a:r>
              <a:rPr lang="en-CA" sz="1400" dirty="0">
                <a:solidFill>
                  <a:srgbClr val="000000"/>
                </a:solidFill>
              </a:rPr>
              <a:t>he</a:t>
            </a:r>
            <a:r>
              <a:rPr lang="en" sz="1400" dirty="0">
                <a:solidFill>
                  <a:srgbClr val="000000"/>
                </a:solidFill>
              </a:rPr>
              <a:t> classroom so t</a:t>
            </a:r>
            <a:r>
              <a:rPr lang="en-CA" sz="1400" dirty="0">
                <a:solidFill>
                  <a:srgbClr val="000000"/>
                </a:solidFill>
              </a:rPr>
              <a:t>ha</a:t>
            </a:r>
            <a:r>
              <a:rPr lang="en" sz="1400" dirty="0">
                <a:solidFill>
                  <a:srgbClr val="000000"/>
                </a:solidFill>
              </a:rPr>
              <a:t>t students can see themselves in th</a:t>
            </a:r>
            <a:r>
              <a:rPr lang="en-CA" sz="1400" dirty="0">
                <a:solidFill>
                  <a:srgbClr val="000000"/>
                </a:solidFill>
              </a:rPr>
              <a:t>e</a:t>
            </a:r>
            <a:r>
              <a:rPr lang="en" sz="1400" dirty="0">
                <a:solidFill>
                  <a:srgbClr val="000000"/>
                </a:solidFill>
              </a:rPr>
              <a:t> learning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use a range of assessment approaches to evaluate student achievement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-CA" sz="1400" dirty="0">
                <a:solidFill>
                  <a:srgbClr val="000000"/>
                </a:solidFill>
              </a:rPr>
              <a:t>i</a:t>
            </a:r>
            <a:r>
              <a:rPr lang="en" sz="1400" dirty="0">
                <a:solidFill>
                  <a:srgbClr val="000000"/>
                </a:solidFill>
              </a:rPr>
              <a:t>ntegrate technology in all classrooms, preparing our students for the 21st century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collaborate and work in grade-level and divisional teams to enhance student learning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seek out a range of up to date resources and data to support planning and teaching including curriculum leveled exemplars by grade</a:t>
            </a:r>
          </a:p>
          <a:p>
            <a:pPr indent="-317500">
              <a:buClr>
                <a:srgbClr val="000000"/>
              </a:buClr>
              <a:buSzPts val="1400"/>
              <a:buFont typeface="Roboto"/>
              <a:buChar char="➢"/>
            </a:pPr>
            <a:r>
              <a:rPr lang="en-CA" sz="1400" dirty="0">
                <a:solidFill>
                  <a:srgbClr val="000000"/>
                </a:solidFill>
              </a:rPr>
              <a:t>provide targeted and consistent support for our struggling students using a variety of assessment strategies and instruments to inform short- and long-term planning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endParaRPr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SCHOOL BELONGING and WELL-BEING - GOAL</a:t>
            </a:r>
            <a:endParaRPr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" b="1" i="1" dirty="0">
                <a:solidFill>
                  <a:srgbClr val="000000"/>
                </a:solidFill>
              </a:rPr>
              <a:t>At Lambton-Kingsway, we will continue to work together as a staff to support the well-being of our students through encouraging a positive mindset, explicitly teaching learning skills and work habits, incorporating strategies to reduce anxiety and providing opportunities for all students to see themselves represented in the school.</a:t>
            </a:r>
            <a:endParaRPr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311700" y="409999"/>
            <a:ext cx="8520600" cy="10689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BELONGING/WELL-BEING - What are we going to</a:t>
            </a:r>
            <a:br>
              <a:rPr lang="en" dirty="0"/>
            </a:br>
            <a:r>
              <a:rPr lang="en" dirty="0"/>
              <a:t>                                                       do? (Act)</a:t>
            </a:r>
            <a:endParaRPr dirty="0"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At Lambton-Kingsway, all staff will: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457200" lvl="0" indent="-317500" rtl="0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-CA" sz="1400" dirty="0">
                <a:solidFill>
                  <a:srgbClr val="000000"/>
                </a:solidFill>
              </a:rPr>
              <a:t>use resources that are reflective of students in the school knowing the resources will change as our student population changes</a:t>
            </a:r>
          </a:p>
          <a:p>
            <a:pPr marL="457200" lvl="0" indent="-317500" rtl="0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-CA" sz="1400" dirty="0">
                <a:solidFill>
                  <a:srgbClr val="000000"/>
                </a:solidFill>
              </a:rPr>
              <a:t>use age appropriate strategies to support anxiety and stress-levels of our students</a:t>
            </a:r>
          </a:p>
          <a:p>
            <a:pPr indent="-317500">
              <a:lnSpc>
                <a:spcPct val="100000"/>
              </a:lnSpc>
              <a:buClr>
                <a:srgbClr val="000000"/>
              </a:buClr>
              <a:buSzPts val="1400"/>
              <a:buFont typeface="Roboto"/>
              <a:buChar char="➢"/>
            </a:pP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ensure the use of differentiated approaches to respond to the needs of the students including our ELL students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" sz="1400" dirty="0">
                <a:solidFill>
                  <a:srgbClr val="000000"/>
                </a:solidFill>
              </a:rPr>
              <a:t>promote a positive mindset in the classroom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➢"/>
            </a:pPr>
            <a:r>
              <a:rPr lang="en-CA" sz="1400" dirty="0">
                <a:solidFill>
                  <a:srgbClr val="000000"/>
                </a:solidFill>
              </a:rPr>
              <a:t>explicitly teach strategies to enhance learning skills and work habits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➢"/>
            </a:pPr>
            <a:r>
              <a:rPr lang="en-CA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accommodations and modifications to support students in achieving their best learning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➢"/>
            </a:pPr>
            <a:r>
              <a:rPr lang="en-CA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continue to provide a wide range of extra-curricular offerings for our students (i.e., leadership, athletics, arts, academic, community building activities)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➢"/>
            </a:pPr>
            <a:r>
              <a:rPr lang="en" sz="1400" dirty="0">
                <a:solidFill>
                  <a:srgbClr val="000000"/>
                </a:solidFill>
              </a:rPr>
              <a:t>continue our work to </a:t>
            </a:r>
            <a:r>
              <a:rPr lang="en" sz="1400" dirty="0">
                <a:solidFill>
                  <a:srgbClr val="000000"/>
                </a:solidFill>
                <a:highlight>
                  <a:srgbClr val="FFFFFF"/>
                </a:highlight>
              </a:rPr>
              <a:t>identify, remove, and prevent discriminatory practices</a:t>
            </a:r>
            <a:endParaRPr lang="en-CA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➢"/>
            </a:pPr>
            <a:endParaRPr lang="en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INDIGENOUS EDUCATION - GOAL</a:t>
            </a:r>
            <a:endParaRPr dirty="0"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CA" b="1" dirty="0">
                <a:solidFill>
                  <a:srgbClr val="000000"/>
                </a:solidFill>
              </a:rPr>
              <a:t>At Lambton-Kingsway, we will embrace Truth and Reconciliation by educating ourselves and our students to better understand the impact upon Indigenous Peoples and their lives.</a:t>
            </a: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22002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INDIGENOUS EDUCATION - GOAL</a:t>
            </a:r>
            <a:endParaRPr dirty="0"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dirty="0">
                <a:solidFill>
                  <a:srgbClr val="000000"/>
                </a:solidFill>
              </a:rPr>
              <a:t>At Lambton-Kingsway all staff will:</a:t>
            </a: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400" dirty="0">
              <a:solidFill>
                <a:srgbClr val="000000"/>
              </a:solidFill>
            </a:endParaRPr>
          </a:p>
          <a:p>
            <a:pPr marL="7429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CA" sz="1400" dirty="0">
                <a:solidFill>
                  <a:srgbClr val="000000"/>
                </a:solidFill>
              </a:rPr>
              <a:t>Identify indigenous expectations in the curriculum</a:t>
            </a:r>
          </a:p>
          <a:p>
            <a:pPr marL="7429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CA" sz="1400" dirty="0">
                <a:solidFill>
                  <a:srgbClr val="000000"/>
                </a:solidFill>
              </a:rPr>
              <a:t>Seek out experts and resources to support our learning </a:t>
            </a:r>
          </a:p>
          <a:p>
            <a:pPr marL="7429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CA" sz="1400" dirty="0">
                <a:solidFill>
                  <a:srgbClr val="000000"/>
                </a:solidFill>
              </a:rPr>
              <a:t>Review materials in the classroom, school and walls and identify and remove stereotypes and appropriation</a:t>
            </a:r>
          </a:p>
          <a:p>
            <a:pPr marL="7429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CA" sz="1400" dirty="0">
                <a:solidFill>
                  <a:srgbClr val="000000"/>
                </a:solidFill>
              </a:rPr>
              <a:t>Recognize, analyze, and understand the daily land acknowledgement and Calls to action section 62 and 63 of the Truth and Reconciliation Commission</a:t>
            </a:r>
          </a:p>
          <a:p>
            <a:pPr marL="7429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CA" sz="1400" dirty="0">
                <a:solidFill>
                  <a:srgbClr val="000000"/>
                </a:solidFill>
              </a:rPr>
              <a:t>Access resources through the TDSB and Urban Indigenous Centre to support learning and understanding for the students and staff</a:t>
            </a:r>
          </a:p>
          <a:p>
            <a:pPr marL="7429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CA" sz="1400" dirty="0">
                <a:solidFill>
                  <a:srgbClr val="000000"/>
                </a:solidFill>
              </a:rPr>
              <a:t>Support students, who have self-identified, of indigenous background in our school and classrooms</a:t>
            </a: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1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subTitle" idx="1"/>
          </p:nvPr>
        </p:nvSpPr>
        <p:spPr>
          <a:xfrm>
            <a:off x="703063" y="41738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Lambton-Kingsway JMS Vision for Learning 2024-2026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47" name="Google Shape;147;p23" descr="LKS Crest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5669" y="732408"/>
            <a:ext cx="2399875" cy="286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674</Words>
  <Application>Microsoft Office PowerPoint</Application>
  <PresentationFormat>On-screen Show (16:9)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Roboto</vt:lpstr>
      <vt:lpstr>Wingdings</vt:lpstr>
      <vt:lpstr>Arial</vt:lpstr>
      <vt:lpstr>Geometric</vt:lpstr>
      <vt:lpstr>LAMBTON-KINGSWAY JMS</vt:lpstr>
      <vt:lpstr>ACHIEVEMENT - GOAL</vt:lpstr>
      <vt:lpstr>ACHIEVEMENT - What are we going to do? (Act)</vt:lpstr>
      <vt:lpstr>SCHOOL BELONGING and WELL-BEING - GOAL</vt:lpstr>
      <vt:lpstr>BELONGING/WELL-BEING - What are we going to                                                        do? (Act)</vt:lpstr>
      <vt:lpstr>INDIGENOUS EDUCATION - GOAL</vt:lpstr>
      <vt:lpstr>INDIGENOUS EDUCATION - GOAL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LAMBTON KINGSWAY JMS</dc:title>
  <dc:creator>Howe, Craig</dc:creator>
  <cp:lastModifiedBy>Howe, Craig</cp:lastModifiedBy>
  <cp:revision>24</cp:revision>
  <cp:lastPrinted>2024-02-21T21:01:10Z</cp:lastPrinted>
  <dcterms:modified xsi:type="dcterms:W3CDTF">2024-02-21T21:22:18Z</dcterms:modified>
</cp:coreProperties>
</file>