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Caveat"/>
      <p:regular r:id="rId10"/>
      <p:bold r:id="rId11"/>
    </p:embeddedFont>
    <p:embeddedFont>
      <p:font typeface="Merienda"/>
      <p:regular r:id="rId12"/>
      <p:bold r:id="rId13"/>
    </p:embeddedFont>
    <p:embeddedFont>
      <p:font typeface="Merriweather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aveat-bold.fntdata"/><Relationship Id="rId10" Type="http://schemas.openxmlformats.org/officeDocument/2006/relationships/font" Target="fonts/Caveat-regular.fntdata"/><Relationship Id="rId13" Type="http://schemas.openxmlformats.org/officeDocument/2006/relationships/font" Target="fonts/Merienda-bold.fntdata"/><Relationship Id="rId12" Type="http://schemas.openxmlformats.org/officeDocument/2006/relationships/font" Target="fonts/Merienda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erriweather-bold.fntdata"/><Relationship Id="rId14" Type="http://schemas.openxmlformats.org/officeDocument/2006/relationships/font" Target="fonts/Merriweather-regular.fntdata"/><Relationship Id="rId17" Type="http://schemas.openxmlformats.org/officeDocument/2006/relationships/font" Target="fonts/Merriweather-boldItalic.fntdata"/><Relationship Id="rId16" Type="http://schemas.openxmlformats.org/officeDocument/2006/relationships/font" Target="fonts/Merriweather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b5992a89b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b5992a89b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b5992a89b7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b5992a89b7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b5992a89b7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b5992a89b7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3.png"/><Relationship Id="rId7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3.png"/><Relationship Id="rId7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485225"/>
            <a:ext cx="8520600" cy="270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800">
                <a:solidFill>
                  <a:srgbClr val="FFFFFF"/>
                </a:solidFill>
                <a:latin typeface="Merienda"/>
                <a:ea typeface="Merienda"/>
                <a:cs typeface="Merienda"/>
                <a:sym typeface="Merienda"/>
              </a:rPr>
              <a:t>Come join us for a</a:t>
            </a:r>
            <a:endParaRPr sz="3800">
              <a:solidFill>
                <a:srgbClr val="FFFFFF"/>
              </a:solidFill>
              <a:latin typeface="Merienda"/>
              <a:ea typeface="Merienda"/>
              <a:cs typeface="Merienda"/>
              <a:sym typeface="Merien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800">
                <a:solidFill>
                  <a:srgbClr val="FFFFFF"/>
                </a:solidFill>
                <a:latin typeface="Merienda"/>
                <a:ea typeface="Merienda"/>
                <a:cs typeface="Merienda"/>
                <a:sym typeface="Merienda"/>
              </a:rPr>
              <a:t>Chinese New Year celebration</a:t>
            </a:r>
            <a:endParaRPr sz="3800">
              <a:solidFill>
                <a:srgbClr val="FFFFFF"/>
              </a:solidFill>
              <a:latin typeface="Merienda"/>
              <a:ea typeface="Merienda"/>
              <a:cs typeface="Merienda"/>
              <a:sym typeface="Merien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800">
                <a:solidFill>
                  <a:srgbClr val="FFFFFF"/>
                </a:solidFill>
                <a:latin typeface="Merienda"/>
                <a:ea typeface="Merienda"/>
                <a:cs typeface="Merienda"/>
                <a:sym typeface="Merienda"/>
              </a:rPr>
              <a:t>With a traditional Chinese dance performance</a:t>
            </a:r>
            <a:endParaRPr sz="3800">
              <a:solidFill>
                <a:srgbClr val="FFFFFF"/>
              </a:solidFill>
              <a:latin typeface="Merienda"/>
              <a:ea typeface="Merienda"/>
              <a:cs typeface="Merienda"/>
              <a:sym typeface="Merien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50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By Chinese Kaleidoscope Performance Arts Society</a:t>
            </a:r>
            <a:endParaRPr sz="2650">
              <a:solidFill>
                <a:srgbClr val="FFFFFF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363625"/>
            <a:ext cx="8520600" cy="11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Time</a:t>
            </a:r>
            <a:r>
              <a:rPr lang="en-GB" sz="20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: 10:20am, Friday, January 20, 2023</a:t>
            </a:r>
            <a:endParaRPr sz="20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School gym of Lynnwood Heights JPS</a:t>
            </a:r>
            <a:endParaRPr sz="20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359250" y="1044900"/>
            <a:ext cx="2425500" cy="21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Merienda"/>
                <a:ea typeface="Merienda"/>
                <a:cs typeface="Merienda"/>
                <a:sym typeface="Merienda"/>
              </a:rPr>
              <a:t>Traditional Chinese dance performance</a:t>
            </a:r>
            <a:endParaRPr>
              <a:solidFill>
                <a:srgbClr val="FFFFFF"/>
              </a:solidFill>
              <a:latin typeface="Merienda"/>
              <a:ea typeface="Merienda"/>
              <a:cs typeface="Merienda"/>
              <a:sym typeface="Merienda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850" y="397475"/>
            <a:ext cx="2913476" cy="186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88850" y="397476"/>
            <a:ext cx="3153704" cy="186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6739" y="2954125"/>
            <a:ext cx="3153700" cy="2105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 rotWithShape="1">
          <a:blip r:embed="rId7">
            <a:alphaModFix/>
          </a:blip>
          <a:srcRect b="0" l="0" r="0" t="24167"/>
          <a:stretch/>
        </p:blipFill>
        <p:spPr>
          <a:xfrm>
            <a:off x="5160700" y="2954113"/>
            <a:ext cx="3810000" cy="1928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ctrTitle"/>
          </p:nvPr>
        </p:nvSpPr>
        <p:spPr>
          <a:xfrm>
            <a:off x="311700" y="744575"/>
            <a:ext cx="8520600" cy="225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800">
                <a:solidFill>
                  <a:srgbClr val="FFFFFF"/>
                </a:solidFill>
              </a:rPr>
              <a:t>新年快乐，兔年大吉！</a:t>
            </a:r>
            <a:endParaRPr sz="3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800">
                <a:solidFill>
                  <a:srgbClr val="FFFFFF"/>
                </a:solidFill>
              </a:rPr>
              <a:t>欢迎观看迎新年中国传统舞蹈表演</a:t>
            </a:r>
            <a:endParaRPr sz="3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800">
                <a:solidFill>
                  <a:srgbClr val="FFFFFF"/>
                </a:solidFill>
              </a:rPr>
              <a:t>枫彩艺术团倾力演出</a:t>
            </a:r>
            <a:endParaRPr sz="3800">
              <a:solidFill>
                <a:srgbClr val="FFFFFF"/>
              </a:solidFill>
            </a:endParaRPr>
          </a:p>
        </p:txBody>
      </p:sp>
      <p:sp>
        <p:nvSpPr>
          <p:cNvPr id="70" name="Google Shape;70;p15"/>
          <p:cNvSpPr txBox="1"/>
          <p:nvPr>
            <p:ph idx="1" type="subTitle"/>
          </p:nvPr>
        </p:nvSpPr>
        <p:spPr>
          <a:xfrm>
            <a:off x="311700" y="3363625"/>
            <a:ext cx="8520600" cy="11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</a:rPr>
              <a:t>2023年1月20日，礼拜五，上午10点20分</a:t>
            </a:r>
            <a:endParaRPr sz="20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</a:rPr>
              <a:t>Lynnwood Heights PS</a:t>
            </a:r>
            <a:r>
              <a:rPr lang="en-GB" sz="2000">
                <a:solidFill>
                  <a:srgbClr val="FFFFFF"/>
                </a:solidFill>
              </a:rPr>
              <a:t>学校体育馆</a:t>
            </a:r>
            <a:endParaRPr sz="20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460450" y="1150800"/>
            <a:ext cx="2425500" cy="21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枫彩艺术团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传统中国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舞蹈表演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850" y="397475"/>
            <a:ext cx="2913476" cy="186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02750" y="397476"/>
            <a:ext cx="3153704" cy="186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6739" y="2954125"/>
            <a:ext cx="3153700" cy="2105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 rotWithShape="1">
          <a:blip r:embed="rId7">
            <a:alphaModFix/>
          </a:blip>
          <a:srcRect b="0" l="0" r="0" t="24167"/>
          <a:stretch/>
        </p:blipFill>
        <p:spPr>
          <a:xfrm>
            <a:off x="5160700" y="2954113"/>
            <a:ext cx="3810000" cy="1928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