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3"/>
  </p:notesMasterIdLst>
  <p:sldIdLst>
    <p:sldId id="256" r:id="rId2"/>
    <p:sldId id="257" r:id="rId3"/>
    <p:sldId id="268" r:id="rId4"/>
    <p:sldId id="265" r:id="rId5"/>
    <p:sldId id="266" r:id="rId6"/>
    <p:sldId id="267" r:id="rId7"/>
    <p:sldId id="279" r:id="rId8"/>
    <p:sldId id="282" r:id="rId9"/>
    <p:sldId id="264" r:id="rId10"/>
    <p:sldId id="280" r:id="rId11"/>
    <p:sldId id="281" r:id="rId12"/>
    <p:sldId id="259" r:id="rId13"/>
    <p:sldId id="260" r:id="rId14"/>
    <p:sldId id="263" r:id="rId15"/>
    <p:sldId id="269" r:id="rId16"/>
    <p:sldId id="278"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sorterViewPr>
    <p:cViewPr>
      <p:scale>
        <a:sx n="100" d="100"/>
        <a:sy n="100" d="100"/>
      </p:scale>
      <p:origin x="0" y="4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F57C24-8812-41F9-9CF9-FE812A899BCD}" type="datetimeFigureOut">
              <a:rPr lang="en-CA" smtClean="0"/>
              <a:t>10/10/2013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8DBC2-E822-4BAD-8700-AA200AD81912}" type="slidenum">
              <a:rPr lang="en-CA" smtClean="0"/>
              <a:t>‹#›</a:t>
            </a:fld>
            <a:endParaRPr lang="en-CA"/>
          </a:p>
        </p:txBody>
      </p:sp>
    </p:spTree>
    <p:extLst>
      <p:ext uri="{BB962C8B-B14F-4D97-AF65-F5344CB8AC3E}">
        <p14:creationId xmlns:p14="http://schemas.microsoft.com/office/powerpoint/2010/main" val="3378292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this up</a:t>
            </a:r>
            <a:r>
              <a:rPr lang="en-US" baseline="0" dirty="0" smtClean="0"/>
              <a:t> during Sean’s welcome and Ms. G’s intro. </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1</a:t>
            </a:fld>
            <a:endParaRPr lang="en-CA"/>
          </a:p>
        </p:txBody>
      </p:sp>
    </p:spTree>
    <p:extLst>
      <p:ext uri="{BB962C8B-B14F-4D97-AF65-F5344CB8AC3E}">
        <p14:creationId xmlns:p14="http://schemas.microsoft.com/office/powerpoint/2010/main" val="417323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a former middle school teacher she defines it quite well</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14</a:t>
            </a:fld>
            <a:endParaRPr lang="en-CA"/>
          </a:p>
        </p:txBody>
      </p:sp>
    </p:spTree>
    <p:extLst>
      <p:ext uri="{BB962C8B-B14F-4D97-AF65-F5344CB8AC3E}">
        <p14:creationId xmlns:p14="http://schemas.microsoft.com/office/powerpoint/2010/main" val="2122039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have a volunteer. </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15</a:t>
            </a:fld>
            <a:endParaRPr lang="en-CA"/>
          </a:p>
        </p:txBody>
      </p:sp>
    </p:spTree>
    <p:extLst>
      <p:ext uri="{BB962C8B-B14F-4D97-AF65-F5344CB8AC3E}">
        <p14:creationId xmlns:p14="http://schemas.microsoft.com/office/powerpoint/2010/main" val="1294658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don’t try you won’t get results</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17</a:t>
            </a:fld>
            <a:endParaRPr lang="en-CA"/>
          </a:p>
        </p:txBody>
      </p:sp>
    </p:spTree>
    <p:extLst>
      <p:ext uri="{BB962C8B-B14F-4D97-AF65-F5344CB8AC3E}">
        <p14:creationId xmlns:p14="http://schemas.microsoft.com/office/powerpoint/2010/main" val="3697370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are not born with or without resilience</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18</a:t>
            </a:fld>
            <a:endParaRPr lang="en-CA"/>
          </a:p>
        </p:txBody>
      </p:sp>
    </p:spTree>
    <p:extLst>
      <p:ext uri="{BB962C8B-B14F-4D97-AF65-F5344CB8AC3E}">
        <p14:creationId xmlns:p14="http://schemas.microsoft.com/office/powerpoint/2010/main" val="1464198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nice</a:t>
            </a:r>
            <a:r>
              <a:rPr lang="en-US" baseline="0" dirty="0" smtClean="0"/>
              <a:t> little thought for you when you think you’re in the panic zone</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20</a:t>
            </a:fld>
            <a:endParaRPr lang="en-CA"/>
          </a:p>
        </p:txBody>
      </p:sp>
    </p:spTree>
    <p:extLst>
      <p:ext uri="{BB962C8B-B14F-4D97-AF65-F5344CB8AC3E}">
        <p14:creationId xmlns:p14="http://schemas.microsoft.com/office/powerpoint/2010/main" val="2183197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must not take everything so seriously. </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21</a:t>
            </a:fld>
            <a:endParaRPr lang="en-CA"/>
          </a:p>
        </p:txBody>
      </p:sp>
    </p:spTree>
    <p:extLst>
      <p:ext uri="{BB962C8B-B14F-4D97-AF65-F5344CB8AC3E}">
        <p14:creationId xmlns:p14="http://schemas.microsoft.com/office/powerpoint/2010/main" val="348793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Zones: comfort zone is where most</a:t>
            </a:r>
            <a:r>
              <a:rPr lang="en-US" baseline="0" dirty="0" smtClean="0"/>
              <a:t> people are, where we do fine but we don’t take any risks. The growth zone is where we challenge ourselves and take risks, but not so much that we enter the panic zone. </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2</a:t>
            </a:fld>
            <a:endParaRPr lang="en-CA"/>
          </a:p>
        </p:txBody>
      </p:sp>
    </p:spTree>
    <p:extLst>
      <p:ext uri="{BB962C8B-B14F-4D97-AF65-F5344CB8AC3E}">
        <p14:creationId xmlns:p14="http://schemas.microsoft.com/office/powerpoint/2010/main" val="965994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a:t>
            </a:r>
            <a:r>
              <a:rPr lang="en-US" baseline="0" dirty="0" smtClean="0"/>
              <a:t> sounds better?</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3</a:t>
            </a:fld>
            <a:endParaRPr lang="en-CA"/>
          </a:p>
        </p:txBody>
      </p:sp>
    </p:spTree>
    <p:extLst>
      <p:ext uri="{BB962C8B-B14F-4D97-AF65-F5344CB8AC3E}">
        <p14:creationId xmlns:p14="http://schemas.microsoft.com/office/powerpoint/2010/main" val="228911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Put your hands up if…</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4</a:t>
            </a:fld>
            <a:endParaRPr lang="en-CA"/>
          </a:p>
        </p:txBody>
      </p:sp>
    </p:spTree>
    <p:extLst>
      <p:ext uri="{BB962C8B-B14F-4D97-AF65-F5344CB8AC3E}">
        <p14:creationId xmlns:p14="http://schemas.microsoft.com/office/powerpoint/2010/main" val="3244428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working out </a:t>
            </a:r>
            <a:r>
              <a:rPr lang="en-US" dirty="0" smtClean="0"/>
              <a:t>You</a:t>
            </a:r>
            <a:r>
              <a:rPr lang="en-US" baseline="0" dirty="0" smtClean="0"/>
              <a:t> can learn and improve. Your marks can go up.</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5</a:t>
            </a:fld>
            <a:endParaRPr lang="en-CA"/>
          </a:p>
        </p:txBody>
      </p:sp>
    </p:spTree>
    <p:extLst>
      <p:ext uri="{BB962C8B-B14F-4D97-AF65-F5344CB8AC3E}">
        <p14:creationId xmlns:p14="http://schemas.microsoft.com/office/powerpoint/2010/main" val="2154880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are you?</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6</a:t>
            </a:fld>
            <a:endParaRPr lang="en-CA"/>
          </a:p>
        </p:txBody>
      </p:sp>
    </p:spTree>
    <p:extLst>
      <p:ext uri="{BB962C8B-B14F-4D97-AF65-F5344CB8AC3E}">
        <p14:creationId xmlns:p14="http://schemas.microsoft.com/office/powerpoint/2010/main" val="156704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Little video</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9</a:t>
            </a:fld>
            <a:endParaRPr lang="en-CA"/>
          </a:p>
        </p:txBody>
      </p:sp>
    </p:spTree>
    <p:extLst>
      <p:ext uri="{BB962C8B-B14F-4D97-AF65-F5344CB8AC3E}">
        <p14:creationId xmlns:p14="http://schemas.microsoft.com/office/powerpoint/2010/main" val="2835545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someone goes from growth to panic or from comfort to panic</a:t>
            </a:r>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12</a:t>
            </a:fld>
            <a:endParaRPr lang="en-CA"/>
          </a:p>
        </p:txBody>
      </p:sp>
    </p:spTree>
    <p:extLst>
      <p:ext uri="{BB962C8B-B14F-4D97-AF65-F5344CB8AC3E}">
        <p14:creationId xmlns:p14="http://schemas.microsoft.com/office/powerpoint/2010/main" val="4187541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58DBC2-E822-4BAD-8700-AA200AD81912}" type="slidenum">
              <a:rPr lang="en-CA" smtClean="0"/>
              <a:t>13</a:t>
            </a:fld>
            <a:endParaRPr lang="en-CA"/>
          </a:p>
        </p:txBody>
      </p:sp>
    </p:spTree>
    <p:extLst>
      <p:ext uri="{BB962C8B-B14F-4D97-AF65-F5344CB8AC3E}">
        <p14:creationId xmlns:p14="http://schemas.microsoft.com/office/powerpoint/2010/main" val="4118943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2F20DD-2E28-4A8C-ADA1-64660CB606DB}" type="datetimeFigureOut">
              <a:rPr lang="en-CA" smtClean="0"/>
              <a:t>10/10/2013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F20DD-2E28-4A8C-ADA1-64660CB606DB}" type="datetimeFigureOut">
              <a:rPr lang="en-CA" smtClean="0"/>
              <a:t>10/10/2013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2F20DD-2E28-4A8C-ADA1-64660CB606DB}" type="datetimeFigureOut">
              <a:rPr lang="en-CA" smtClean="0"/>
              <a:t>10/10/2013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26538"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Rectangle 2"/>
          <p:cNvSpPr>
            <a:spLocks noGrp="1" noChangeArrowheads="1"/>
          </p:cNvSpPr>
          <p:nvPr>
            <p:ph type="dt" sz="half" idx="10"/>
          </p:nvPr>
        </p:nvSpPr>
        <p:spPr>
          <a:ln/>
        </p:spPr>
        <p:txBody>
          <a:bodyPr/>
          <a:lstStyle>
            <a:lvl1pPr>
              <a:defRPr/>
            </a:lvl1pPr>
          </a:lstStyle>
          <a:p>
            <a:pPr>
              <a:defRPr/>
            </a:pPr>
            <a:fld id="{8AB122F6-0502-4384-BE95-DA6360808AD3}" type="datetimeFigureOut">
              <a:rPr lang="en-US">
                <a:solidFill>
                  <a:srgbClr val="FFFFFF"/>
                </a:solidFill>
              </a:rPr>
              <a:pPr>
                <a:defRPr/>
              </a:pPr>
              <a:t>10/10/2013</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4AD9A15-191F-4A34-B9B2-7431567A9D0E}"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237575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26538"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Rectangle 2"/>
          <p:cNvSpPr>
            <a:spLocks noGrp="1" noChangeArrowheads="1"/>
          </p:cNvSpPr>
          <p:nvPr>
            <p:ph type="dt" sz="half" idx="10"/>
          </p:nvPr>
        </p:nvSpPr>
        <p:spPr>
          <a:ln/>
        </p:spPr>
        <p:txBody>
          <a:bodyPr/>
          <a:lstStyle>
            <a:lvl1pPr>
              <a:defRPr/>
            </a:lvl1pPr>
          </a:lstStyle>
          <a:p>
            <a:pPr>
              <a:defRPr/>
            </a:pPr>
            <a:fld id="{8AB122F6-0502-4384-BE95-DA6360808AD3}" type="datetimeFigureOut">
              <a:rPr lang="en-US">
                <a:solidFill>
                  <a:srgbClr val="FFFFFF"/>
                </a:solidFill>
              </a:rPr>
              <a:pPr>
                <a:defRPr/>
              </a:pPr>
              <a:t>10/10/2013</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4AD9A15-191F-4A34-B9B2-7431567A9D0E}"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767953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26538" cy="1143000"/>
          </a:xfrm>
        </p:spPr>
        <p:txBody>
          <a:bodyPr/>
          <a:lstStyle>
            <a:lvl1pPr>
              <a:defRPr>
                <a:latin typeface="Arial" pitchFamily="34" charset="0"/>
                <a:cs typeface="Arial" pitchFamily="34" charset="0"/>
              </a:defRPr>
            </a:lvl1pPr>
          </a:lstStyle>
          <a:p>
            <a:r>
              <a:rPr lang="en-US" dirty="0" smtClean="0"/>
              <a:t>Click to edit Master title style</a:t>
            </a:r>
            <a:endParaRPr lang="en-US" dirty="0"/>
          </a:p>
        </p:txBody>
      </p:sp>
      <p:sp>
        <p:nvSpPr>
          <p:cNvPr id="3" name="Rectangle 2"/>
          <p:cNvSpPr>
            <a:spLocks noGrp="1" noChangeArrowheads="1"/>
          </p:cNvSpPr>
          <p:nvPr>
            <p:ph type="dt" sz="half" idx="10"/>
          </p:nvPr>
        </p:nvSpPr>
        <p:spPr>
          <a:ln/>
        </p:spPr>
        <p:txBody>
          <a:bodyPr/>
          <a:lstStyle>
            <a:lvl1pPr>
              <a:defRPr/>
            </a:lvl1pPr>
          </a:lstStyle>
          <a:p>
            <a:pPr>
              <a:defRPr/>
            </a:pPr>
            <a:fld id="{8AB122F6-0502-4384-BE95-DA6360808AD3}" type="datetimeFigureOut">
              <a:rPr lang="en-US">
                <a:solidFill>
                  <a:srgbClr val="FFFFFF"/>
                </a:solidFill>
              </a:rPr>
              <a:pPr>
                <a:defRPr/>
              </a:pPr>
              <a:t>10/10/2013</a:t>
            </a:fld>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44AD9A15-191F-4A34-B9B2-7431567A9D0E}" type="slidenum">
              <a:rPr lang="en-US">
                <a:solidFill>
                  <a:srgbClr val="FFFFFF"/>
                </a:solidFill>
              </a:rPr>
              <a:pPr>
                <a:defRPr/>
              </a:pPr>
              <a:t>‹#›</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9171811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2F20DD-2E28-4A8C-ADA1-64660CB606DB}" type="datetimeFigureOut">
              <a:rPr lang="en-CA" smtClean="0"/>
              <a:t>10/10/2013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EA2F20DD-2E28-4A8C-ADA1-64660CB606DB}" type="datetimeFigureOut">
              <a:rPr lang="en-CA" smtClean="0"/>
              <a:t>10/10/2013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2F20DD-2E28-4A8C-ADA1-64660CB606DB}" type="datetimeFigureOut">
              <a:rPr lang="en-CA" smtClean="0"/>
              <a:t>10/10/2013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DAF76C-2B22-49F5-BAE9-D2AE4F35EC75}" type="slidenum">
              <a:rPr lang="en-CA" smtClean="0"/>
              <a:t>‹#›</a:t>
            </a:fld>
            <a:endParaRPr lang="en-CA"/>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2F20DD-2E28-4A8C-ADA1-64660CB606DB}" type="datetimeFigureOut">
              <a:rPr lang="en-CA" smtClean="0"/>
              <a:t>10/10/2013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2F20DD-2E28-4A8C-ADA1-64660CB606DB}" type="datetimeFigureOut">
              <a:rPr lang="en-CA" smtClean="0"/>
              <a:t>10/10/2013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F20DD-2E28-4A8C-ADA1-64660CB606DB}" type="datetimeFigureOut">
              <a:rPr lang="en-CA" smtClean="0"/>
              <a:t>10/10/2013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EA2F20DD-2E28-4A8C-ADA1-64660CB606DB}" type="datetimeFigureOut">
              <a:rPr lang="en-CA" smtClean="0"/>
              <a:t>10/10/2013</a:t>
            </a:fld>
            <a:endParaRPr lang="en-CA"/>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CA"/>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D5DAF76C-2B22-49F5-BAE9-D2AE4F35EC75}"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2F20DD-2E28-4A8C-ADA1-64660CB606DB}" type="datetimeFigureOut">
              <a:rPr lang="en-CA" smtClean="0"/>
              <a:t>10/10/2013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5DAF76C-2B22-49F5-BAE9-D2AE4F35EC75}"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EA2F20DD-2E28-4A8C-ADA1-64660CB606DB}" type="datetimeFigureOut">
              <a:rPr lang="en-CA" smtClean="0"/>
              <a:t>10/10/2013</a:t>
            </a:fld>
            <a:endParaRPr lang="en-CA"/>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CA"/>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D5DAF76C-2B22-49F5-BAE9-D2AE4F35EC75}"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8" r:id="rId12"/>
    <p:sldLayoutId id="2147483745" r:id="rId13"/>
    <p:sldLayoutId id="2147483752" r:id="rId14"/>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nimh.nih.gov/health/educational-resources/brain-basics/brain-basics.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alannawonglife.com/alanna-wongs-definition-of-resilienc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blissmwr.com/resilience/resilience_training2.a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pbs.org/wnet/ted-talks-education/speaker/dr-angela-lee-duckworth/"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sasupenn.qualtrics.com/SE/?SID=SV_06f6QSOS2pZW9q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asupenn.qualtrics.com/SE/?SID=SV_06f6QSOS2pZW9q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youtube.com/watch?v=mZEMRAWaVr8"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o8JycfeoVzg"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9140000">
            <a:off x="216835" y="1074166"/>
            <a:ext cx="5648623" cy="1379181"/>
          </a:xfrm>
        </p:spPr>
        <p:txBody>
          <a:bodyPr>
            <a:noAutofit/>
          </a:bodyPr>
          <a:lstStyle/>
          <a:p>
            <a:r>
              <a:rPr lang="en-US" sz="4000" dirty="0" smtClean="0"/>
              <a:t>Grade 10 and New Student Orientation</a:t>
            </a:r>
            <a:endParaRPr lang="en-CA" sz="4000" dirty="0"/>
          </a:p>
        </p:txBody>
      </p:sp>
      <p:sp>
        <p:nvSpPr>
          <p:cNvPr id="3" name="Subtitle 2"/>
          <p:cNvSpPr>
            <a:spLocks noGrp="1"/>
          </p:cNvSpPr>
          <p:nvPr>
            <p:ph type="subTitle" idx="1"/>
          </p:nvPr>
        </p:nvSpPr>
        <p:spPr>
          <a:xfrm rot="19140000">
            <a:off x="965178" y="1810028"/>
            <a:ext cx="6511131" cy="1082543"/>
          </a:xfrm>
        </p:spPr>
        <p:txBody>
          <a:bodyPr>
            <a:normAutofit/>
          </a:bodyPr>
          <a:lstStyle/>
          <a:p>
            <a:r>
              <a:rPr lang="en-US" sz="2000" dirty="0" smtClean="0"/>
              <a:t>York Mills CI, fall 2013</a:t>
            </a:r>
            <a:endParaRPr lang="en-CA" sz="2000" dirty="0"/>
          </a:p>
        </p:txBody>
      </p:sp>
    </p:spTree>
    <p:extLst>
      <p:ext uri="{BB962C8B-B14F-4D97-AF65-F5344CB8AC3E}">
        <p14:creationId xmlns:p14="http://schemas.microsoft.com/office/powerpoint/2010/main" val="3178857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Learning &amp; Brain functions</a:t>
            </a:r>
            <a:endParaRPr lang="en-CA" sz="4000" dirty="0"/>
          </a:p>
        </p:txBody>
      </p:sp>
      <p:sp>
        <p:nvSpPr>
          <p:cNvPr id="3" name="Content Placeholder 2"/>
          <p:cNvSpPr>
            <a:spLocks noGrp="1"/>
          </p:cNvSpPr>
          <p:nvPr>
            <p:ph idx="1"/>
          </p:nvPr>
        </p:nvSpPr>
        <p:spPr>
          <a:xfrm>
            <a:off x="822960" y="1100628"/>
            <a:ext cx="7520940" cy="4538172"/>
          </a:xfrm>
        </p:spPr>
        <p:txBody>
          <a:bodyPr>
            <a:normAutofit lnSpcReduction="10000"/>
          </a:bodyPr>
          <a:lstStyle/>
          <a:p>
            <a:r>
              <a:rPr lang="en-US" sz="2100" dirty="0" smtClean="0">
                <a:solidFill>
                  <a:srgbClr val="FF0000"/>
                </a:solidFill>
              </a:rPr>
              <a:t>Executive functioning </a:t>
            </a:r>
            <a:r>
              <a:rPr lang="en-US" sz="2100" dirty="0" smtClean="0"/>
              <a:t>(planning and carrying out goals)</a:t>
            </a:r>
          </a:p>
          <a:p>
            <a:pPr>
              <a:buFont typeface="Arial" pitchFamily="34" charset="0"/>
              <a:buChar char="•"/>
            </a:pPr>
            <a:r>
              <a:rPr lang="en-US" sz="2100" dirty="0"/>
              <a:t>	</a:t>
            </a:r>
            <a:r>
              <a:rPr lang="en-US" sz="2100" dirty="0" smtClean="0"/>
              <a:t>improvement can lead to increased IQ</a:t>
            </a:r>
          </a:p>
          <a:p>
            <a:pPr>
              <a:buFont typeface="Arial" pitchFamily="34" charset="0"/>
              <a:buChar char="•"/>
            </a:pPr>
            <a:r>
              <a:rPr lang="en-US" sz="2100" dirty="0"/>
              <a:t>	</a:t>
            </a:r>
            <a:r>
              <a:rPr lang="en-US" sz="2100" dirty="0" smtClean="0"/>
              <a:t>makes the brain more efficient</a:t>
            </a:r>
          </a:p>
          <a:p>
            <a:r>
              <a:rPr lang="en-US" sz="2100" dirty="0" smtClean="0">
                <a:solidFill>
                  <a:srgbClr val="FF0000"/>
                </a:solidFill>
              </a:rPr>
              <a:t>Self regulation </a:t>
            </a:r>
          </a:p>
          <a:p>
            <a:pPr>
              <a:buFont typeface="Arial" pitchFamily="34" charset="0"/>
              <a:buChar char="•"/>
            </a:pPr>
            <a:r>
              <a:rPr lang="en-US" sz="2100" dirty="0"/>
              <a:t>	</a:t>
            </a:r>
            <a:r>
              <a:rPr lang="en-US" sz="2100" dirty="0" smtClean="0"/>
              <a:t>ability to learn can be blocked by lack of self-regulation</a:t>
            </a:r>
          </a:p>
          <a:p>
            <a:pPr>
              <a:buFont typeface="Arial" pitchFamily="34" charset="0"/>
              <a:buChar char="•"/>
            </a:pPr>
            <a:r>
              <a:rPr lang="en-US" sz="2100" dirty="0"/>
              <a:t>	</a:t>
            </a:r>
            <a:r>
              <a:rPr lang="en-US" sz="2100" dirty="0" smtClean="0"/>
              <a:t>long-term studies show correlation between self-control and success (as adults they will be healthier, less likely to commit crimes, less anti-social)</a:t>
            </a:r>
          </a:p>
          <a:p>
            <a:r>
              <a:rPr lang="en-US" sz="2100" dirty="0" smtClean="0">
                <a:solidFill>
                  <a:srgbClr val="FF0000"/>
                </a:solidFill>
              </a:rPr>
              <a:t>Fluid intelligence </a:t>
            </a:r>
            <a:r>
              <a:rPr lang="en-US" sz="2100" dirty="0" smtClean="0"/>
              <a:t>(how a person deals with a new task or problem) can be built by training working memory (short-term memory that makes vital information available). </a:t>
            </a:r>
          </a:p>
          <a:p>
            <a:pPr>
              <a:buFont typeface="Arial" pitchFamily="34" charset="0"/>
              <a:buChar char="•"/>
            </a:pPr>
            <a:r>
              <a:rPr lang="en-US" sz="2100" dirty="0"/>
              <a:t>	</a:t>
            </a:r>
            <a:r>
              <a:rPr lang="en-US" sz="2100" dirty="0" smtClean="0"/>
              <a:t>leads to academic success</a:t>
            </a:r>
          </a:p>
          <a:p>
            <a:endParaRPr lang="en-CA" dirty="0"/>
          </a:p>
        </p:txBody>
      </p:sp>
      <p:sp>
        <p:nvSpPr>
          <p:cNvPr id="4" name="TextBox 3"/>
          <p:cNvSpPr txBox="1"/>
          <p:nvPr/>
        </p:nvSpPr>
        <p:spPr>
          <a:xfrm>
            <a:off x="457200" y="5638800"/>
            <a:ext cx="8001000" cy="646331"/>
          </a:xfrm>
          <a:prstGeom prst="rect">
            <a:avLst/>
          </a:prstGeom>
          <a:noFill/>
        </p:spPr>
        <p:txBody>
          <a:bodyPr wrap="square" rtlCol="0">
            <a:spAutoFit/>
          </a:bodyPr>
          <a:lstStyle/>
          <a:p>
            <a:r>
              <a:rPr lang="en-US" dirty="0" smtClean="0"/>
              <a:t>Ingrid </a:t>
            </a:r>
            <a:r>
              <a:rPr lang="en-US" dirty="0" err="1" smtClean="0"/>
              <a:t>Wickelgreen</a:t>
            </a:r>
            <a:r>
              <a:rPr lang="en-US" dirty="0" smtClean="0"/>
              <a:t>, “The Education of Character,” Scientific American Mind, Sept./Oct. 2012, pages 49-58; “Building Better Brains,” pages 59-63. </a:t>
            </a:r>
            <a:endParaRPr lang="en-CA" dirty="0"/>
          </a:p>
        </p:txBody>
      </p:sp>
    </p:spTree>
    <p:extLst>
      <p:ext uri="{BB962C8B-B14F-4D97-AF65-F5344CB8AC3E}">
        <p14:creationId xmlns:p14="http://schemas.microsoft.com/office/powerpoint/2010/main" val="328827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CA" dirty="0"/>
          </a:p>
        </p:txBody>
      </p:sp>
      <p:sp>
        <p:nvSpPr>
          <p:cNvPr id="3" name="Content Placeholder 2"/>
          <p:cNvSpPr>
            <a:spLocks noGrp="1"/>
          </p:cNvSpPr>
          <p:nvPr>
            <p:ph idx="1"/>
          </p:nvPr>
        </p:nvSpPr>
        <p:spPr>
          <a:xfrm>
            <a:off x="381000" y="1100628"/>
            <a:ext cx="7962900" cy="3579849"/>
          </a:xfrm>
        </p:spPr>
        <p:txBody>
          <a:bodyPr>
            <a:normAutofit/>
          </a:bodyPr>
          <a:lstStyle/>
          <a:p>
            <a:r>
              <a:rPr lang="en-US" sz="2000" dirty="0" smtClean="0"/>
              <a:t>Resilience from </a:t>
            </a:r>
          </a:p>
          <a:p>
            <a:r>
              <a:rPr lang="en-US" sz="2000" dirty="0" smtClean="0"/>
              <a:t>the Latin</a:t>
            </a:r>
          </a:p>
          <a:p>
            <a:endParaRPr lang="en-US" sz="2000" dirty="0"/>
          </a:p>
          <a:p>
            <a:r>
              <a:rPr lang="en-US" sz="2000" dirty="0" smtClean="0"/>
              <a:t>re = back</a:t>
            </a:r>
          </a:p>
          <a:p>
            <a:r>
              <a:rPr lang="en-US" sz="2000" dirty="0" err="1" smtClean="0"/>
              <a:t>salire</a:t>
            </a:r>
            <a:r>
              <a:rPr lang="en-US" sz="2000" dirty="0" smtClean="0"/>
              <a:t> = to leap</a:t>
            </a:r>
          </a:p>
        </p:txBody>
      </p:sp>
      <p:sp>
        <p:nvSpPr>
          <p:cNvPr id="4" name="TextBox 3"/>
          <p:cNvSpPr txBox="1"/>
          <p:nvPr/>
        </p:nvSpPr>
        <p:spPr>
          <a:xfrm>
            <a:off x="990600" y="5657671"/>
            <a:ext cx="7772400" cy="1200329"/>
          </a:xfrm>
          <a:prstGeom prst="rect">
            <a:avLst/>
          </a:prstGeom>
          <a:noFill/>
        </p:spPr>
        <p:txBody>
          <a:bodyPr wrap="square" rtlCol="0">
            <a:spAutoFit/>
          </a:bodyPr>
          <a:lstStyle/>
          <a:p>
            <a:r>
              <a:rPr lang="en-US" dirty="0" smtClean="0"/>
              <a:t>Gary </a:t>
            </a:r>
            <a:r>
              <a:rPr lang="en-US" dirty="0" err="1" smtClean="0"/>
              <a:t>Stix</a:t>
            </a:r>
            <a:r>
              <a:rPr lang="en-US" dirty="0" smtClean="0"/>
              <a:t>, “The Neuroscience of True Grit”, </a:t>
            </a:r>
            <a:r>
              <a:rPr lang="en-US" i="1" dirty="0" smtClean="0"/>
              <a:t>Scientific American</a:t>
            </a:r>
            <a:r>
              <a:rPr lang="en-US" dirty="0" smtClean="0"/>
              <a:t>, March 2011, pages 28-33. National Institute of Mental Health, Brain Basics: Brain Regions, </a:t>
            </a:r>
            <a:r>
              <a:rPr lang="en-US" dirty="0" err="1" smtClean="0"/>
              <a:t>N.d.</a:t>
            </a:r>
            <a:r>
              <a:rPr lang="en-US" dirty="0"/>
              <a:t>, </a:t>
            </a:r>
            <a:r>
              <a:rPr lang="en-US" dirty="0">
                <a:hlinkClick r:id="rId2"/>
              </a:rPr>
              <a:t>http://</a:t>
            </a:r>
            <a:r>
              <a:rPr lang="en-US" dirty="0" smtClean="0">
                <a:hlinkClick r:id="rId2"/>
              </a:rPr>
              <a:t>www.nimh.nih.gov/health/educational-resources/brain-basics/brain-basics.shtml</a:t>
            </a:r>
            <a:r>
              <a:rPr lang="en-US" dirty="0" smtClean="0"/>
              <a:t> (Oct. 1, 2013). </a:t>
            </a:r>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9672" y="0"/>
            <a:ext cx="6634328"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107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t>resilience</a:t>
            </a:r>
            <a:endParaRPr lang="en-CA" sz="4000" dirty="0"/>
          </a:p>
        </p:txBody>
      </p:sp>
      <p:sp>
        <p:nvSpPr>
          <p:cNvPr id="5" name="Content Placeholder 4"/>
          <p:cNvSpPr>
            <a:spLocks noGrp="1"/>
          </p:cNvSpPr>
          <p:nvPr>
            <p:ph idx="1"/>
          </p:nvPr>
        </p:nvSpPr>
        <p:spPr/>
        <p:txBody>
          <a:bodyPr/>
          <a:lstStyle/>
          <a:p>
            <a:pPr marL="457200" indent="-457200">
              <a:buFont typeface="Arial" pitchFamily="34" charset="0"/>
              <a:buChar char="•"/>
            </a:pPr>
            <a:r>
              <a:rPr lang="en-US" sz="3200" dirty="0" smtClean="0"/>
              <a:t>Bounce back</a:t>
            </a:r>
          </a:p>
          <a:p>
            <a:pPr marL="457200" indent="-457200">
              <a:buFont typeface="Arial" pitchFamily="34" charset="0"/>
              <a:buChar char="•"/>
            </a:pPr>
            <a:r>
              <a:rPr lang="en-US" sz="3200" dirty="0" smtClean="0"/>
              <a:t>Perseverance</a:t>
            </a:r>
          </a:p>
          <a:p>
            <a:pPr marL="457200" indent="-457200">
              <a:buFont typeface="Arial" pitchFamily="34" charset="0"/>
              <a:buChar char="•"/>
            </a:pPr>
            <a:r>
              <a:rPr lang="en-US" sz="3200" dirty="0" smtClean="0"/>
              <a:t>Don’t give up</a:t>
            </a:r>
          </a:p>
          <a:p>
            <a:pPr marL="0" indent="0"/>
            <a:endParaRPr lang="en-US" sz="3200" dirty="0" smtClean="0"/>
          </a:p>
          <a:p>
            <a:endParaRPr lang="en-CA"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76400"/>
            <a:ext cx="53340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00200" y="5486400"/>
            <a:ext cx="5791200" cy="923330"/>
          </a:xfrm>
          <a:prstGeom prst="rect">
            <a:avLst/>
          </a:prstGeom>
          <a:noFill/>
        </p:spPr>
        <p:txBody>
          <a:bodyPr wrap="square" rtlCol="0">
            <a:spAutoFit/>
          </a:bodyPr>
          <a:lstStyle/>
          <a:p>
            <a:r>
              <a:rPr lang="en-CA" dirty="0">
                <a:hlinkClick r:id="rId4"/>
              </a:rPr>
              <a:t>http://alannawonglife.com/alanna-wongs-definition-of-resilience</a:t>
            </a:r>
            <a:r>
              <a:rPr lang="en-CA" dirty="0" smtClean="0">
                <a:hlinkClick r:id="rId4"/>
              </a:rPr>
              <a:t>/</a:t>
            </a:r>
            <a:endParaRPr lang="en-CA" dirty="0" smtClean="0"/>
          </a:p>
          <a:p>
            <a:endParaRPr lang="en-CA" dirty="0"/>
          </a:p>
        </p:txBody>
      </p:sp>
    </p:spTree>
    <p:extLst>
      <p:ext uri="{BB962C8B-B14F-4D97-AF65-F5344CB8AC3E}">
        <p14:creationId xmlns:p14="http://schemas.microsoft.com/office/powerpoint/2010/main" val="1245355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443038"/>
            <a:ext cx="9047163"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43000" y="5715000"/>
            <a:ext cx="7162800" cy="646331"/>
          </a:xfrm>
          <a:prstGeom prst="rect">
            <a:avLst/>
          </a:prstGeom>
          <a:noFill/>
        </p:spPr>
        <p:txBody>
          <a:bodyPr wrap="square" rtlCol="0">
            <a:spAutoFit/>
          </a:bodyPr>
          <a:lstStyle/>
          <a:p>
            <a:r>
              <a:rPr lang="en-CA" dirty="0">
                <a:hlinkClick r:id="rId4"/>
              </a:rPr>
              <a:t>http://</a:t>
            </a:r>
            <a:r>
              <a:rPr lang="en-CA" dirty="0" smtClean="0">
                <a:hlinkClick r:id="rId4"/>
              </a:rPr>
              <a:t>www.blissmwr.com/resilience/resilience_training2.aspx</a:t>
            </a:r>
            <a:endParaRPr lang="en-CA" dirty="0" smtClean="0"/>
          </a:p>
          <a:p>
            <a:endParaRPr lang="en-CA" dirty="0"/>
          </a:p>
        </p:txBody>
      </p:sp>
    </p:spTree>
    <p:extLst>
      <p:ext uri="{BB962C8B-B14F-4D97-AF65-F5344CB8AC3E}">
        <p14:creationId xmlns:p14="http://schemas.microsoft.com/office/powerpoint/2010/main" val="5268598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GRIT</a:t>
            </a:r>
            <a:endParaRPr lang="en-CA" sz="4000" dirty="0"/>
          </a:p>
        </p:txBody>
      </p:sp>
      <p:sp>
        <p:nvSpPr>
          <p:cNvPr id="3" name="Content Placeholder 2"/>
          <p:cNvSpPr>
            <a:spLocks noGrp="1"/>
          </p:cNvSpPr>
          <p:nvPr>
            <p:ph idx="1"/>
          </p:nvPr>
        </p:nvSpPr>
        <p:spPr/>
        <p:txBody>
          <a:bodyPr>
            <a:normAutofit/>
          </a:bodyPr>
          <a:lstStyle/>
          <a:p>
            <a:r>
              <a:rPr lang="en-US" sz="2800" dirty="0" smtClean="0"/>
              <a:t>Angela Duckworth, Assistant Professor of Psychology at University of Pennsylvania</a:t>
            </a:r>
          </a:p>
          <a:p>
            <a:endParaRPr lang="en-US" dirty="0"/>
          </a:p>
          <a:p>
            <a:r>
              <a:rPr lang="en-US" dirty="0" smtClean="0"/>
              <a:t>ted talks</a:t>
            </a:r>
          </a:p>
          <a:p>
            <a:r>
              <a:rPr lang="en-CA" dirty="0">
                <a:hlinkClick r:id="rId3"/>
              </a:rPr>
              <a:t>http://www.pbs.org/wnet/ted-talks-education/speaker/dr-angela-lee-duckworth</a:t>
            </a:r>
            <a:r>
              <a:rPr lang="en-CA" dirty="0" smtClean="0">
                <a:hlinkClick r:id="rId3"/>
              </a:rPr>
              <a:t>/</a:t>
            </a:r>
            <a:endParaRPr lang="en-CA" dirty="0" smtClean="0"/>
          </a:p>
          <a:p>
            <a:r>
              <a:rPr lang="en-US" dirty="0" smtClean="0"/>
              <a:t>3:00 – 3:28 she defines grit</a:t>
            </a:r>
          </a:p>
          <a:p>
            <a:endParaRPr lang="en-CA" dirty="0" smtClean="0">
              <a:hlinkClick r:id="rId4"/>
            </a:endParaRPr>
          </a:p>
        </p:txBody>
      </p:sp>
    </p:spTree>
    <p:extLst>
      <p:ext uri="{BB962C8B-B14F-4D97-AF65-F5344CB8AC3E}">
        <p14:creationId xmlns:p14="http://schemas.microsoft.com/office/powerpoint/2010/main" val="36225857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GRIT TEST</a:t>
            </a:r>
            <a:endParaRPr lang="en-CA" sz="4000" dirty="0"/>
          </a:p>
        </p:txBody>
      </p:sp>
      <p:sp>
        <p:nvSpPr>
          <p:cNvPr id="3" name="Content Placeholder 2"/>
          <p:cNvSpPr>
            <a:spLocks noGrp="1"/>
          </p:cNvSpPr>
          <p:nvPr>
            <p:ph idx="1"/>
          </p:nvPr>
        </p:nvSpPr>
        <p:spPr>
          <a:xfrm>
            <a:off x="822960" y="1100628"/>
            <a:ext cx="7520940" cy="4842972"/>
          </a:xfrm>
          <a:solidFill>
            <a:schemeClr val="accent5">
              <a:lumMod val="20000"/>
              <a:lumOff val="80000"/>
            </a:schemeClr>
          </a:solidFill>
        </p:spPr>
        <p:txBody>
          <a:bodyPr>
            <a:normAutofit fontScale="32500" lnSpcReduction="20000"/>
          </a:bodyPr>
          <a:lstStyle/>
          <a:p>
            <a:r>
              <a:rPr lang="en-CA" dirty="0">
                <a:hlinkClick r:id="rId3"/>
              </a:rPr>
              <a:t>https://sasupenn.qualtrics.com/SE/?SID=SV_06f6QSOS2pZW9qR</a:t>
            </a:r>
            <a:endParaRPr lang="en-CA" dirty="0"/>
          </a:p>
          <a:p>
            <a:r>
              <a:rPr lang="en-US" dirty="0"/>
              <a:t>The grit test, University of </a:t>
            </a:r>
            <a:r>
              <a:rPr lang="en-US" dirty="0" smtClean="0"/>
              <a:t>Pennsylvania</a:t>
            </a:r>
          </a:p>
          <a:p>
            <a:endParaRPr lang="en-US" dirty="0"/>
          </a:p>
          <a:p>
            <a:pPr marL="1143000" indent="-1143000">
              <a:buFont typeface="+mj-lt"/>
              <a:buAutoNum type="arabicPeriod"/>
            </a:pPr>
            <a:r>
              <a:rPr lang="en-US" sz="6000" b="0" dirty="0" smtClean="0"/>
              <a:t>New ideas and projects sometimes distract me from previous ones. </a:t>
            </a:r>
          </a:p>
          <a:p>
            <a:pPr marL="1143000" indent="-1143000">
              <a:buFont typeface="+mj-lt"/>
              <a:buAutoNum type="arabicPeriod"/>
            </a:pPr>
            <a:r>
              <a:rPr lang="en-US" sz="6000" b="0" dirty="0" smtClean="0"/>
              <a:t>Setbacks don’t discourage me. </a:t>
            </a:r>
          </a:p>
          <a:p>
            <a:pPr marL="1143000" indent="-1143000">
              <a:buFont typeface="+mj-lt"/>
              <a:buAutoNum type="arabicPeriod"/>
            </a:pPr>
            <a:r>
              <a:rPr lang="en-US" sz="6000" b="0" dirty="0" smtClean="0"/>
              <a:t>I have been obsessed with a certain idea or project for a short time but later lost interest. </a:t>
            </a:r>
          </a:p>
          <a:p>
            <a:pPr marL="1143000" indent="-1143000">
              <a:buFont typeface="+mj-lt"/>
              <a:buAutoNum type="arabicPeriod"/>
            </a:pPr>
            <a:r>
              <a:rPr lang="en-US" sz="6000" b="0" dirty="0" smtClean="0"/>
              <a:t>I am a hard worker. </a:t>
            </a:r>
          </a:p>
          <a:p>
            <a:pPr marL="1143000" indent="-1143000">
              <a:buFont typeface="+mj-lt"/>
              <a:buAutoNum type="arabicPeriod"/>
            </a:pPr>
            <a:r>
              <a:rPr lang="en-US" sz="6000" b="0" dirty="0" smtClean="0"/>
              <a:t>I often set a goal but later choose to pursue  a different one. </a:t>
            </a:r>
          </a:p>
          <a:p>
            <a:pPr marL="1143000" indent="-1143000">
              <a:buFont typeface="+mj-lt"/>
              <a:buAutoNum type="arabicPeriod"/>
            </a:pPr>
            <a:r>
              <a:rPr lang="en-US" sz="6000" b="0" dirty="0" smtClean="0"/>
              <a:t>I have difficulty maintaining my focus on projects that take more than a few months to complete. </a:t>
            </a:r>
          </a:p>
          <a:p>
            <a:pPr marL="1143000" indent="-1143000">
              <a:buFont typeface="+mj-lt"/>
              <a:buAutoNum type="arabicPeriod"/>
            </a:pPr>
            <a:r>
              <a:rPr lang="en-US" sz="6000" b="0" dirty="0" smtClean="0"/>
              <a:t>I finish whatever I begin. </a:t>
            </a:r>
          </a:p>
          <a:p>
            <a:pPr marL="1143000" indent="-1143000">
              <a:buFont typeface="+mj-lt"/>
              <a:buAutoNum type="arabicPeriod"/>
            </a:pPr>
            <a:r>
              <a:rPr lang="en-US" sz="6000" b="0" dirty="0" smtClean="0"/>
              <a:t>I am diligent. </a:t>
            </a:r>
          </a:p>
          <a:p>
            <a:endParaRPr lang="en-CA" dirty="0"/>
          </a:p>
        </p:txBody>
      </p:sp>
    </p:spTree>
    <p:extLst>
      <p:ext uri="{BB962C8B-B14F-4D97-AF65-F5344CB8AC3E}">
        <p14:creationId xmlns:p14="http://schemas.microsoft.com/office/powerpoint/2010/main" val="453523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Responses</a:t>
            </a:r>
            <a:endParaRPr lang="en-CA" dirty="0"/>
          </a:p>
        </p:txBody>
      </p:sp>
      <p:sp>
        <p:nvSpPr>
          <p:cNvPr id="3" name="Content Placeholder 2"/>
          <p:cNvSpPr>
            <a:spLocks noGrp="1"/>
          </p:cNvSpPr>
          <p:nvPr>
            <p:ph idx="1"/>
          </p:nvPr>
        </p:nvSpPr>
        <p:spPr/>
        <p:txBody>
          <a:bodyPr>
            <a:normAutofit/>
          </a:bodyPr>
          <a:lstStyle/>
          <a:p>
            <a:r>
              <a:rPr lang="en-US" sz="3600" dirty="0" smtClean="0"/>
              <a:t>Very much like me. </a:t>
            </a:r>
          </a:p>
          <a:p>
            <a:r>
              <a:rPr lang="en-US" sz="3600" dirty="0" smtClean="0"/>
              <a:t>Mostly like me. </a:t>
            </a:r>
          </a:p>
          <a:p>
            <a:r>
              <a:rPr lang="en-US" sz="3600" dirty="0" smtClean="0"/>
              <a:t>Somewhat like me. </a:t>
            </a:r>
          </a:p>
          <a:p>
            <a:r>
              <a:rPr lang="en-US" sz="3600" dirty="0" smtClean="0"/>
              <a:t>Not much like me. </a:t>
            </a:r>
          </a:p>
          <a:p>
            <a:r>
              <a:rPr lang="en-US" sz="3600" dirty="0" smtClean="0"/>
              <a:t>Not like me at all. </a:t>
            </a:r>
            <a:endParaRPr lang="en-CA" sz="3600" dirty="0"/>
          </a:p>
        </p:txBody>
      </p:sp>
    </p:spTree>
    <p:extLst>
      <p:ext uri="{BB962C8B-B14F-4D97-AF65-F5344CB8AC3E}">
        <p14:creationId xmlns:p14="http://schemas.microsoft.com/office/powerpoint/2010/main" val="250214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p>
        </p:txBody>
      </p:sp>
      <p:sp>
        <p:nvSpPr>
          <p:cNvPr id="3" name="Content Placeholder 2"/>
          <p:cNvSpPr>
            <a:spLocks noGrp="1"/>
          </p:cNvSpPr>
          <p:nvPr>
            <p:ph idx="1"/>
          </p:nvPr>
        </p:nvSpPr>
        <p:spPr>
          <a:xfrm>
            <a:off x="822960" y="1100628"/>
            <a:ext cx="7520940" cy="392857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ctr">
              <a:buFont typeface="Wingdings" pitchFamily="2" charset="2"/>
              <a:buNone/>
              <a:defRPr/>
            </a:pPr>
            <a:r>
              <a:rPr lang="en-US" sz="3600" dirty="0" smtClean="0"/>
              <a:t>Challenge</a:t>
            </a:r>
          </a:p>
          <a:p>
            <a:pPr algn="ctr">
              <a:buFont typeface="Wingdings" pitchFamily="2" charset="2"/>
              <a:buNone/>
              <a:defRPr/>
            </a:pPr>
            <a:endParaRPr lang="en-US" dirty="0" smtClean="0"/>
          </a:p>
          <a:p>
            <a:pPr algn="ctr">
              <a:buFont typeface="Wingdings" pitchFamily="2" charset="2"/>
              <a:buNone/>
              <a:defRPr/>
            </a:pPr>
            <a:r>
              <a:rPr lang="en-US" sz="3600" dirty="0" smtClean="0"/>
              <a:t>Risk</a:t>
            </a:r>
          </a:p>
          <a:p>
            <a:pPr algn="ctr">
              <a:buFont typeface="Wingdings" pitchFamily="2" charset="2"/>
              <a:buNone/>
              <a:defRPr/>
            </a:pPr>
            <a:endParaRPr lang="en-US" dirty="0" smtClean="0"/>
          </a:p>
          <a:p>
            <a:pPr algn="ctr">
              <a:buFont typeface="Wingdings" pitchFamily="2" charset="2"/>
              <a:buNone/>
              <a:defRPr/>
            </a:pPr>
            <a:r>
              <a:rPr lang="en-US" sz="3500" dirty="0" smtClean="0"/>
              <a:t>Chance of Failure</a:t>
            </a:r>
          </a:p>
          <a:p>
            <a:pPr algn="ctr">
              <a:buFont typeface="Wingdings" pitchFamily="2" charset="2"/>
              <a:buNone/>
              <a:defRPr/>
            </a:pPr>
            <a:endParaRPr lang="en-US" dirty="0" smtClean="0"/>
          </a:p>
          <a:p>
            <a:pPr algn="ctr">
              <a:buFont typeface="Wingdings" pitchFamily="2" charset="2"/>
              <a:buNone/>
              <a:defRPr/>
            </a:pPr>
            <a:endParaRPr lang="en-US" sz="3500" dirty="0" smtClean="0">
              <a:solidFill>
                <a:srgbClr val="00B050"/>
              </a:solidFill>
            </a:endParaRPr>
          </a:p>
          <a:p>
            <a:pPr algn="ctr">
              <a:buFont typeface="Wingdings" pitchFamily="2" charset="2"/>
              <a:buNone/>
              <a:defRPr/>
            </a:pPr>
            <a:r>
              <a:rPr lang="en-US" sz="3500" dirty="0" smtClean="0">
                <a:solidFill>
                  <a:srgbClr val="00B050"/>
                </a:solidFill>
              </a:rPr>
              <a:t>Greatest Opportunity to Learn</a:t>
            </a:r>
          </a:p>
          <a:p>
            <a:pPr>
              <a:buFont typeface="Wingdings" pitchFamily="2" charset="2"/>
              <a:buNone/>
              <a:defRPr/>
            </a:pPr>
            <a:endParaRPr lang="en-US" dirty="0" smtClean="0"/>
          </a:p>
          <a:p>
            <a:pPr>
              <a:buFont typeface="Wingdings" pitchFamily="2" charset="2"/>
              <a:buNone/>
              <a:defRPr/>
            </a:pPr>
            <a:endParaRPr lang="en-US" dirty="0" smtClean="0"/>
          </a:p>
          <a:p>
            <a:pPr>
              <a:buFont typeface="Wingdings" pitchFamily="2" charset="2"/>
              <a:buNone/>
              <a:defRPr/>
            </a:pPr>
            <a:endParaRPr lang="en-US" dirty="0"/>
          </a:p>
        </p:txBody>
      </p:sp>
      <p:cxnSp>
        <p:nvCxnSpPr>
          <p:cNvPr id="57347" name="Straight Arrow Connector 8"/>
          <p:cNvCxnSpPr>
            <a:cxnSpLocks noChangeShapeType="1"/>
          </p:cNvCxnSpPr>
          <p:nvPr/>
        </p:nvCxnSpPr>
        <p:spPr bwMode="auto">
          <a:xfrm>
            <a:off x="4599605" y="1600200"/>
            <a:ext cx="0" cy="435898"/>
          </a:xfrm>
          <a:prstGeom prst="straightConnector1">
            <a:avLst/>
          </a:prstGeom>
          <a:noFill/>
          <a:ln w="57150" algn="ctr">
            <a:solidFill>
              <a:srgbClr val="92D050"/>
            </a:solidFill>
            <a:round/>
            <a:headEnd/>
            <a:tailEnd type="arrow" w="med" len="med"/>
          </a:ln>
        </p:spPr>
      </p:cxnSp>
      <p:cxnSp>
        <p:nvCxnSpPr>
          <p:cNvPr id="57348" name="Straight Arrow Connector 9"/>
          <p:cNvCxnSpPr>
            <a:cxnSpLocks noChangeShapeType="1"/>
          </p:cNvCxnSpPr>
          <p:nvPr/>
        </p:nvCxnSpPr>
        <p:spPr bwMode="auto">
          <a:xfrm flipH="1">
            <a:off x="4594512" y="2514600"/>
            <a:ext cx="5093" cy="480585"/>
          </a:xfrm>
          <a:prstGeom prst="straightConnector1">
            <a:avLst/>
          </a:prstGeom>
          <a:noFill/>
          <a:ln w="57150" algn="ctr">
            <a:solidFill>
              <a:srgbClr val="92D050"/>
            </a:solidFill>
            <a:round/>
            <a:headEnd/>
            <a:tailEnd type="arrow" w="med" len="med"/>
          </a:ln>
        </p:spPr>
      </p:cxnSp>
      <p:cxnSp>
        <p:nvCxnSpPr>
          <p:cNvPr id="57349" name="Straight Arrow Connector 10"/>
          <p:cNvCxnSpPr>
            <a:cxnSpLocks noChangeShapeType="1"/>
          </p:cNvCxnSpPr>
          <p:nvPr/>
        </p:nvCxnSpPr>
        <p:spPr bwMode="auto">
          <a:xfrm>
            <a:off x="4570722" y="3552160"/>
            <a:ext cx="0" cy="668337"/>
          </a:xfrm>
          <a:prstGeom prst="straightConnector1">
            <a:avLst/>
          </a:prstGeom>
          <a:noFill/>
          <a:ln w="57150" algn="ctr">
            <a:solidFill>
              <a:srgbClr val="92D050"/>
            </a:solidFill>
            <a:round/>
            <a:headEnd/>
            <a:tailEnd type="arrow" w="med" len="med"/>
          </a:ln>
        </p:spPr>
      </p:cxnSp>
      <p:sp>
        <p:nvSpPr>
          <p:cNvPr id="4" name="TextBox 3"/>
          <p:cNvSpPr txBox="1"/>
          <p:nvPr/>
        </p:nvSpPr>
        <p:spPr>
          <a:xfrm>
            <a:off x="6172200" y="5791200"/>
            <a:ext cx="2362200" cy="646331"/>
          </a:xfrm>
          <a:prstGeom prst="rect">
            <a:avLst/>
          </a:prstGeom>
          <a:noFill/>
        </p:spPr>
        <p:txBody>
          <a:bodyPr wrap="square" rtlCol="0">
            <a:spAutoFit/>
          </a:bodyPr>
          <a:lstStyle/>
          <a:p>
            <a:r>
              <a:rPr lang="en-US" dirty="0" smtClean="0"/>
              <a:t>Courtesy York Mills Physics Department</a:t>
            </a:r>
            <a:endParaRPr lang="en-CA" dirty="0"/>
          </a:p>
        </p:txBody>
      </p:sp>
    </p:spTree>
    <p:extLst>
      <p:ext uri="{BB962C8B-B14F-4D97-AF65-F5344CB8AC3E}">
        <p14:creationId xmlns:p14="http://schemas.microsoft.com/office/powerpoint/2010/main" val="594290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contribute to resilience</a:t>
            </a:r>
            <a:endParaRPr lang="en-CA" dirty="0"/>
          </a:p>
        </p:txBody>
      </p:sp>
      <p:sp>
        <p:nvSpPr>
          <p:cNvPr id="3" name="Content Placeholder 2"/>
          <p:cNvSpPr>
            <a:spLocks noGrp="1"/>
          </p:cNvSpPr>
          <p:nvPr>
            <p:ph idx="1"/>
          </p:nvPr>
        </p:nvSpPr>
        <p:spPr>
          <a:blipFill>
            <a:blip r:embed="rId3"/>
            <a:tile tx="0" ty="0" sx="100000" sy="100000" flip="none" algn="tl"/>
          </a:blipFill>
        </p:spPr>
        <p:txBody>
          <a:bodyPr>
            <a:normAutofit lnSpcReduction="10000"/>
          </a:bodyPr>
          <a:lstStyle/>
          <a:p>
            <a:r>
              <a:rPr lang="en-US" sz="2400" b="0" dirty="0">
                <a:solidFill>
                  <a:srgbClr val="00B050"/>
                </a:solidFill>
              </a:rPr>
              <a:t>A combination of factors contributes to resilience:</a:t>
            </a:r>
          </a:p>
          <a:p>
            <a:r>
              <a:rPr lang="en-US" sz="2400" b="0" dirty="0"/>
              <a:t>• </a:t>
            </a:r>
            <a:r>
              <a:rPr lang="en-US" sz="2400" dirty="0"/>
              <a:t>Social Connection </a:t>
            </a:r>
            <a:r>
              <a:rPr lang="en-US" sz="2400" b="0" dirty="0"/>
              <a:t>– a sense of social belonging</a:t>
            </a:r>
          </a:p>
          <a:p>
            <a:r>
              <a:rPr lang="en-CA" sz="2400" b="0" dirty="0" smtClean="0"/>
              <a:t>    – </a:t>
            </a:r>
            <a:r>
              <a:rPr lang="en-CA" sz="2400" b="0" dirty="0"/>
              <a:t>social support network</a:t>
            </a:r>
          </a:p>
          <a:p>
            <a:r>
              <a:rPr lang="en-US" sz="2400" b="0" dirty="0"/>
              <a:t>• A sense of </a:t>
            </a:r>
            <a:r>
              <a:rPr lang="en-US" sz="2400" dirty="0"/>
              <a:t>positive self-esteem, </a:t>
            </a:r>
            <a:r>
              <a:rPr lang="en-US" sz="2400" dirty="0" smtClean="0"/>
              <a:t>self-confidence</a:t>
            </a:r>
            <a:endParaRPr lang="en-US" sz="2400" dirty="0"/>
          </a:p>
          <a:p>
            <a:r>
              <a:rPr lang="en-US" sz="2400" dirty="0" smtClean="0"/>
              <a:t>    and </a:t>
            </a:r>
            <a:r>
              <a:rPr lang="en-US" sz="2400" dirty="0"/>
              <a:t>optimism </a:t>
            </a:r>
            <a:r>
              <a:rPr lang="en-US" sz="2400" b="0" dirty="0"/>
              <a:t>about the future</a:t>
            </a:r>
          </a:p>
          <a:p>
            <a:pPr>
              <a:lnSpc>
                <a:spcPct val="110000"/>
              </a:lnSpc>
            </a:pPr>
            <a:r>
              <a:rPr lang="en-US" sz="2400" b="0" dirty="0"/>
              <a:t>• </a:t>
            </a:r>
            <a:r>
              <a:rPr lang="en-US" sz="2400" b="0" dirty="0" smtClean="0"/>
              <a:t>A </a:t>
            </a:r>
            <a:r>
              <a:rPr lang="en-US" sz="2400" b="0" dirty="0"/>
              <a:t>clear</a:t>
            </a:r>
            <a:r>
              <a:rPr lang="en-US" sz="2400" dirty="0"/>
              <a:t> sense of personal values, purpose and</a:t>
            </a:r>
          </a:p>
          <a:p>
            <a:pPr>
              <a:lnSpc>
                <a:spcPct val="110000"/>
              </a:lnSpc>
            </a:pPr>
            <a:r>
              <a:rPr lang="en-CA" sz="2400" dirty="0" smtClean="0"/>
              <a:t>    acknowledgement </a:t>
            </a:r>
            <a:r>
              <a:rPr lang="en-CA" sz="2400" dirty="0"/>
              <a:t>of personal </a:t>
            </a:r>
            <a:r>
              <a:rPr lang="en-CA" sz="2400" dirty="0" smtClean="0"/>
              <a:t>responsibility </a:t>
            </a:r>
            <a:r>
              <a:rPr lang="en-US" sz="2400" b="0" dirty="0" smtClean="0"/>
              <a:t>for achieving </a:t>
            </a:r>
            <a:r>
              <a:rPr lang="en-US" sz="2400" b="0" dirty="0"/>
              <a:t>a positive outcome</a:t>
            </a:r>
          </a:p>
          <a:p>
            <a:endParaRPr lang="en-CA" dirty="0"/>
          </a:p>
        </p:txBody>
      </p:sp>
      <p:sp>
        <p:nvSpPr>
          <p:cNvPr id="4" name="TextBox 3"/>
          <p:cNvSpPr txBox="1"/>
          <p:nvPr/>
        </p:nvSpPr>
        <p:spPr>
          <a:xfrm>
            <a:off x="1524000" y="5934670"/>
            <a:ext cx="7467600" cy="923330"/>
          </a:xfrm>
          <a:prstGeom prst="rect">
            <a:avLst/>
          </a:prstGeom>
          <a:noFill/>
        </p:spPr>
        <p:txBody>
          <a:bodyPr wrap="square" rtlCol="0">
            <a:spAutoFit/>
          </a:bodyPr>
          <a:lstStyle/>
          <a:p>
            <a:r>
              <a:rPr lang="en-US" dirty="0" smtClean="0"/>
              <a:t>Next two slides are from Marc </a:t>
            </a:r>
            <a:r>
              <a:rPr lang="en-US" dirty="0" err="1" smtClean="0"/>
              <a:t>Wilshesky</a:t>
            </a:r>
            <a:r>
              <a:rPr lang="en-US" dirty="0" smtClean="0"/>
              <a:t>, Executive Director of </a:t>
            </a:r>
            <a:r>
              <a:rPr lang="en-US" dirty="0" err="1" smtClean="0"/>
              <a:t>Counselling</a:t>
            </a:r>
            <a:r>
              <a:rPr lang="en-US" dirty="0" smtClean="0"/>
              <a:t> and Disability Services at York University. Resilience: A Short Course on Managing Hardship. June 7, 2013. </a:t>
            </a:r>
            <a:endParaRPr lang="en-CA" dirty="0"/>
          </a:p>
        </p:txBody>
      </p:sp>
    </p:spTree>
    <p:extLst>
      <p:ext uri="{BB962C8B-B14F-4D97-AF65-F5344CB8AC3E}">
        <p14:creationId xmlns:p14="http://schemas.microsoft.com/office/powerpoint/2010/main" val="39950358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a:t>
            </a:r>
            <a:endParaRPr lang="en-CA" dirty="0"/>
          </a:p>
        </p:txBody>
      </p:sp>
      <p:sp>
        <p:nvSpPr>
          <p:cNvPr id="3" name="Content Placeholder 2"/>
          <p:cNvSpPr>
            <a:spLocks noGrp="1"/>
          </p:cNvSpPr>
          <p:nvPr>
            <p:ph idx="1"/>
          </p:nvPr>
        </p:nvSpPr>
        <p:spPr>
          <a:blipFill>
            <a:blip r:embed="rId2"/>
            <a:tile tx="0" ty="0" sx="100000" sy="100000" flip="none" algn="tl"/>
          </a:blipFill>
        </p:spPr>
        <p:txBody>
          <a:bodyPr>
            <a:normAutofit/>
          </a:bodyPr>
          <a:lstStyle/>
          <a:p>
            <a:pPr>
              <a:buFont typeface="Arial" pitchFamily="34" charset="0"/>
              <a:buChar char="•"/>
            </a:pPr>
            <a:r>
              <a:rPr lang="en-US" sz="2400" b="0" dirty="0"/>
              <a:t>The </a:t>
            </a:r>
            <a:r>
              <a:rPr lang="en-US" sz="2400" dirty="0"/>
              <a:t>capacity to make realistic plans </a:t>
            </a:r>
            <a:r>
              <a:rPr lang="en-US" sz="2400" b="0" dirty="0"/>
              <a:t>and to</a:t>
            </a:r>
          </a:p>
          <a:p>
            <a:pPr marL="0" indent="0"/>
            <a:r>
              <a:rPr lang="en-US" sz="2400" b="0" dirty="0" smtClean="0"/>
              <a:t>     take </a:t>
            </a:r>
            <a:r>
              <a:rPr lang="en-US" sz="2400" b="0" dirty="0"/>
              <a:t>steps to carry them out</a:t>
            </a:r>
          </a:p>
          <a:p>
            <a:r>
              <a:rPr lang="en-CA" sz="2400" b="0" dirty="0"/>
              <a:t>• Effective </a:t>
            </a:r>
            <a:r>
              <a:rPr lang="en-CA" sz="2400" dirty="0"/>
              <a:t>communication and interpersonal</a:t>
            </a:r>
          </a:p>
          <a:p>
            <a:r>
              <a:rPr lang="en-CA" sz="2400" dirty="0" smtClean="0"/>
              <a:t>    skills</a:t>
            </a:r>
            <a:endParaRPr lang="en-CA" sz="2400" dirty="0"/>
          </a:p>
          <a:p>
            <a:r>
              <a:rPr lang="en-US" sz="2400" b="0" dirty="0"/>
              <a:t>• Ability to </a:t>
            </a:r>
            <a:r>
              <a:rPr lang="en-US" sz="2400" dirty="0"/>
              <a:t>manage emotions and effective</a:t>
            </a:r>
          </a:p>
          <a:p>
            <a:r>
              <a:rPr lang="en-CA" sz="2400" dirty="0" smtClean="0"/>
              <a:t>    problem-solving </a:t>
            </a:r>
            <a:r>
              <a:rPr lang="en-CA" sz="2400" dirty="0"/>
              <a:t>skills</a:t>
            </a:r>
          </a:p>
        </p:txBody>
      </p:sp>
    </p:spTree>
    <p:extLst>
      <p:ext uri="{BB962C8B-B14F-4D97-AF65-F5344CB8AC3E}">
        <p14:creationId xmlns:p14="http://schemas.microsoft.com/office/powerpoint/2010/main" val="2634804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indent="0">
              <a:buNone/>
            </a:pPr>
            <a:endParaRPr lang="en-CA" dirty="0"/>
          </a:p>
        </p:txBody>
      </p:sp>
      <p:sp>
        <p:nvSpPr>
          <p:cNvPr id="4" name="Oval 3"/>
          <p:cNvSpPr/>
          <p:nvPr/>
        </p:nvSpPr>
        <p:spPr>
          <a:xfrm>
            <a:off x="439002" y="1919216"/>
            <a:ext cx="2286000" cy="2057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Oval 4"/>
          <p:cNvSpPr/>
          <p:nvPr/>
        </p:nvSpPr>
        <p:spPr>
          <a:xfrm>
            <a:off x="2740356" y="1309616"/>
            <a:ext cx="3276600" cy="3276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p:cNvSpPr/>
          <p:nvPr/>
        </p:nvSpPr>
        <p:spPr>
          <a:xfrm>
            <a:off x="6002171" y="1458604"/>
            <a:ext cx="2202976" cy="29786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Box 6"/>
          <p:cNvSpPr txBox="1"/>
          <p:nvPr/>
        </p:nvSpPr>
        <p:spPr>
          <a:xfrm>
            <a:off x="769960" y="2409306"/>
            <a:ext cx="1624084" cy="1077218"/>
          </a:xfrm>
          <a:prstGeom prst="rect">
            <a:avLst/>
          </a:prstGeom>
          <a:noFill/>
        </p:spPr>
        <p:txBody>
          <a:bodyPr wrap="square" rtlCol="0">
            <a:spAutoFit/>
          </a:bodyPr>
          <a:lstStyle/>
          <a:p>
            <a:pPr algn="ctr"/>
            <a:r>
              <a:rPr lang="en-US" sz="3200" dirty="0" smtClean="0"/>
              <a:t>Comfort Zone</a:t>
            </a:r>
            <a:endParaRPr lang="en-CA" sz="3200" dirty="0"/>
          </a:p>
        </p:txBody>
      </p:sp>
      <p:sp>
        <p:nvSpPr>
          <p:cNvPr id="8" name="TextBox 7"/>
          <p:cNvSpPr txBox="1"/>
          <p:nvPr/>
        </p:nvSpPr>
        <p:spPr>
          <a:xfrm>
            <a:off x="3388056" y="2347751"/>
            <a:ext cx="1981200" cy="1200329"/>
          </a:xfrm>
          <a:prstGeom prst="rect">
            <a:avLst/>
          </a:prstGeom>
          <a:noFill/>
        </p:spPr>
        <p:txBody>
          <a:bodyPr wrap="square" rtlCol="0">
            <a:spAutoFit/>
          </a:bodyPr>
          <a:lstStyle/>
          <a:p>
            <a:pPr algn="ctr"/>
            <a:r>
              <a:rPr lang="en-US" sz="3600" dirty="0" smtClean="0"/>
              <a:t>Growth Zone</a:t>
            </a:r>
            <a:endParaRPr lang="en-CA" sz="3600" dirty="0"/>
          </a:p>
        </p:txBody>
      </p:sp>
      <p:sp>
        <p:nvSpPr>
          <p:cNvPr id="9" name="TextBox 8"/>
          <p:cNvSpPr txBox="1"/>
          <p:nvPr/>
        </p:nvSpPr>
        <p:spPr>
          <a:xfrm>
            <a:off x="6300147" y="2276630"/>
            <a:ext cx="1905000" cy="1200329"/>
          </a:xfrm>
          <a:prstGeom prst="rect">
            <a:avLst/>
          </a:prstGeom>
          <a:noFill/>
        </p:spPr>
        <p:txBody>
          <a:bodyPr wrap="square" rtlCol="0">
            <a:spAutoFit/>
          </a:bodyPr>
          <a:lstStyle/>
          <a:p>
            <a:pPr algn="ctr"/>
            <a:r>
              <a:rPr lang="en-US" sz="3600" dirty="0" smtClean="0"/>
              <a:t>Panic Zone</a:t>
            </a:r>
            <a:endParaRPr lang="en-CA" sz="3600" dirty="0"/>
          </a:p>
        </p:txBody>
      </p:sp>
    </p:spTree>
    <p:extLst>
      <p:ext uri="{BB962C8B-B14F-4D97-AF65-F5344CB8AC3E}">
        <p14:creationId xmlns:p14="http://schemas.microsoft.com/office/powerpoint/2010/main" val="34815342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normAutofit/>
          </a:bodyPr>
          <a:lstStyle/>
          <a:p>
            <a:r>
              <a:rPr lang="en-US" sz="4000" b="0" dirty="0"/>
              <a:t>It is not the </a:t>
            </a:r>
            <a:r>
              <a:rPr lang="en-US" sz="4000" b="0" dirty="0">
                <a:solidFill>
                  <a:srgbClr val="FF0000"/>
                </a:solidFill>
              </a:rPr>
              <a:t>event</a:t>
            </a:r>
            <a:r>
              <a:rPr lang="en-US" sz="4000" b="0" dirty="0"/>
              <a:t> that </a:t>
            </a:r>
            <a:r>
              <a:rPr lang="en-US" sz="4000" b="0" dirty="0" smtClean="0"/>
              <a:t>causes emotional distress</a:t>
            </a:r>
            <a:r>
              <a:rPr lang="en-US" sz="4000" b="0" dirty="0"/>
              <a:t>; rather, it is our </a:t>
            </a:r>
            <a:r>
              <a:rPr lang="en-US" sz="4000" b="0" dirty="0">
                <a:solidFill>
                  <a:srgbClr val="00B050"/>
                </a:solidFill>
              </a:rPr>
              <a:t>thoughts </a:t>
            </a:r>
            <a:r>
              <a:rPr lang="en-US" sz="4000" b="0" dirty="0" smtClean="0">
                <a:solidFill>
                  <a:srgbClr val="00B050"/>
                </a:solidFill>
              </a:rPr>
              <a:t>and </a:t>
            </a:r>
            <a:r>
              <a:rPr lang="en-CA" sz="4000" b="0" dirty="0" smtClean="0">
                <a:solidFill>
                  <a:srgbClr val="00B050"/>
                </a:solidFill>
              </a:rPr>
              <a:t>beliefs </a:t>
            </a:r>
            <a:r>
              <a:rPr lang="en-CA" sz="4000" b="0" dirty="0"/>
              <a:t>about the event.</a:t>
            </a:r>
            <a:endParaRPr lang="en-CA" sz="4000" dirty="0"/>
          </a:p>
        </p:txBody>
      </p:sp>
    </p:spTree>
    <p:extLst>
      <p:ext uri="{BB962C8B-B14F-4D97-AF65-F5344CB8AC3E}">
        <p14:creationId xmlns:p14="http://schemas.microsoft.com/office/powerpoint/2010/main" val="1917991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sense of </a:t>
            </a:r>
            <a:r>
              <a:rPr lang="en-US" dirty="0" err="1" smtClean="0"/>
              <a:t>humour</a:t>
            </a:r>
            <a:endParaRPr lang="en-CA" dirty="0"/>
          </a:p>
        </p:txBody>
      </p:sp>
      <p:sp>
        <p:nvSpPr>
          <p:cNvPr id="3" name="Content Placeholder 2"/>
          <p:cNvSpPr>
            <a:spLocks noGrp="1"/>
          </p:cNvSpPr>
          <p:nvPr>
            <p:ph idx="1"/>
          </p:nvPr>
        </p:nvSpPr>
        <p:spPr/>
        <p:txBody>
          <a:bodyPr/>
          <a:lstStyle/>
          <a:p>
            <a:r>
              <a:rPr lang="en-CA" b="0" dirty="0">
                <a:hlinkClick r:id="rId3"/>
              </a:rPr>
              <a:t>http</a:t>
            </a:r>
            <a:r>
              <a:rPr lang="en-CA" b="0">
                <a:hlinkClick r:id="rId3"/>
              </a:rPr>
              <a:t>://</a:t>
            </a:r>
            <a:r>
              <a:rPr lang="en-CA" b="0" smtClean="0">
                <a:hlinkClick r:id="rId3"/>
              </a:rPr>
              <a:t>www.youtube.com/watch?v=mZEMRAWaVr8</a:t>
            </a:r>
            <a:endParaRPr lang="en-CA" b="0" dirty="0" smtClean="0"/>
          </a:p>
        </p:txBody>
      </p:sp>
      <p:sp>
        <p:nvSpPr>
          <p:cNvPr id="4" name="Text Placeholder 3"/>
          <p:cNvSpPr>
            <a:spLocks noGrp="1"/>
          </p:cNvSpPr>
          <p:nvPr>
            <p:ph type="body" sz="half" idx="2"/>
          </p:nvPr>
        </p:nvSpPr>
        <p:spPr/>
        <p:txBody>
          <a:bodyPr/>
          <a:lstStyle/>
          <a:p>
            <a:endParaRPr lang="en-CA"/>
          </a:p>
        </p:txBody>
      </p:sp>
    </p:spTree>
    <p:extLst>
      <p:ext uri="{BB962C8B-B14F-4D97-AF65-F5344CB8AC3E}">
        <p14:creationId xmlns:p14="http://schemas.microsoft.com/office/powerpoint/2010/main" val="2086027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rot="19140000">
            <a:off x="628669" y="1216606"/>
            <a:ext cx="5650992" cy="1788952"/>
          </a:xfrm>
        </p:spPr>
        <p:txBody>
          <a:bodyPr/>
          <a:lstStyle/>
          <a:p>
            <a:r>
              <a:rPr lang="en-US" sz="4000" dirty="0" smtClean="0">
                <a:solidFill>
                  <a:srgbClr val="00B050"/>
                </a:solidFill>
              </a:rPr>
              <a:t>Growth mindset</a:t>
            </a:r>
            <a:r>
              <a:rPr lang="en-US" sz="4000" dirty="0" smtClean="0"/>
              <a:t> vs. </a:t>
            </a:r>
            <a:r>
              <a:rPr lang="en-US" sz="4000" dirty="0" smtClean="0">
                <a:solidFill>
                  <a:srgbClr val="FF0000"/>
                </a:solidFill>
              </a:rPr>
              <a:t>fixed mindset</a:t>
            </a:r>
            <a:endParaRPr lang="en-CA" sz="4000" dirty="0">
              <a:solidFill>
                <a:srgbClr val="FF0000"/>
              </a:solidFill>
            </a:endParaRPr>
          </a:p>
        </p:txBody>
      </p:sp>
      <p:pic>
        <p:nvPicPr>
          <p:cNvPr id="1026" name="Picture 2" descr="C:\Documents and Settings\011068\Local Settings\Temporary Internet Files\Content.IE5\3XWZSYV2\MC9004352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057400"/>
            <a:ext cx="3251941" cy="459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686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INTELLIGENCE</a:t>
            </a:r>
            <a:endParaRPr lang="en-CA" sz="4000" dirty="0"/>
          </a:p>
        </p:txBody>
      </p:sp>
      <p:sp>
        <p:nvSpPr>
          <p:cNvPr id="3" name="Content Placeholder 2"/>
          <p:cNvSpPr>
            <a:spLocks noGrp="1"/>
          </p:cNvSpPr>
          <p:nvPr>
            <p:ph idx="1"/>
          </p:nvPr>
        </p:nvSpPr>
        <p:spPr>
          <a:xfrm>
            <a:off x="822960" y="1100628"/>
            <a:ext cx="7520940" cy="4538172"/>
          </a:xfrm>
        </p:spPr>
        <p:txBody>
          <a:bodyPr>
            <a:normAutofit fontScale="25000" lnSpcReduction="20000"/>
          </a:bodyPr>
          <a:lstStyle/>
          <a:p>
            <a:pPr marL="0" indent="0">
              <a:defRPr/>
            </a:pPr>
            <a:r>
              <a:rPr lang="en-US" sz="16000" dirty="0"/>
              <a:t>A person’s intelligence is a fixed thing and essentially does not change.</a:t>
            </a:r>
          </a:p>
          <a:p>
            <a:pPr>
              <a:defRPr/>
            </a:pPr>
            <a:endParaRPr lang="en-US" sz="8600" dirty="0">
              <a:solidFill>
                <a:srgbClr val="F6DB3C"/>
              </a:solidFill>
            </a:endParaRPr>
          </a:p>
          <a:p>
            <a:pPr>
              <a:defRPr/>
            </a:pPr>
            <a:r>
              <a:rPr lang="en-US" sz="14400" dirty="0">
                <a:solidFill>
                  <a:srgbClr val="FF0000"/>
                </a:solidFill>
              </a:rPr>
              <a:t>A</a:t>
            </a:r>
            <a:r>
              <a:rPr lang="en-US" sz="14400" dirty="0">
                <a:solidFill>
                  <a:srgbClr val="F6DB3C"/>
                </a:solidFill>
              </a:rPr>
              <a:t>: </a:t>
            </a:r>
            <a:r>
              <a:rPr lang="en-US" sz="14400" dirty="0"/>
              <a:t>Strongly Agree</a:t>
            </a:r>
          </a:p>
          <a:p>
            <a:pPr>
              <a:defRPr/>
            </a:pPr>
            <a:r>
              <a:rPr lang="en-US" sz="14400" dirty="0">
                <a:solidFill>
                  <a:srgbClr val="FF0000"/>
                </a:solidFill>
              </a:rPr>
              <a:t>B</a:t>
            </a:r>
            <a:r>
              <a:rPr lang="en-US" sz="14400" dirty="0">
                <a:solidFill>
                  <a:srgbClr val="F6DB3C"/>
                </a:solidFill>
              </a:rPr>
              <a:t>: </a:t>
            </a:r>
            <a:r>
              <a:rPr lang="en-US" sz="14400" dirty="0"/>
              <a:t>Agree</a:t>
            </a:r>
          </a:p>
          <a:p>
            <a:pPr>
              <a:defRPr/>
            </a:pPr>
            <a:r>
              <a:rPr lang="en-US" sz="14400" dirty="0">
                <a:solidFill>
                  <a:srgbClr val="FF0000"/>
                </a:solidFill>
              </a:rPr>
              <a:t>C</a:t>
            </a:r>
            <a:r>
              <a:rPr lang="en-US" sz="14400" dirty="0">
                <a:solidFill>
                  <a:srgbClr val="F6DB3C"/>
                </a:solidFill>
              </a:rPr>
              <a:t>: </a:t>
            </a:r>
            <a:r>
              <a:rPr lang="en-US" sz="14400" dirty="0"/>
              <a:t>Neutral</a:t>
            </a:r>
          </a:p>
          <a:p>
            <a:pPr>
              <a:defRPr/>
            </a:pPr>
            <a:r>
              <a:rPr lang="en-US" sz="14400" dirty="0" smtClean="0">
                <a:solidFill>
                  <a:srgbClr val="FF0000"/>
                </a:solidFill>
              </a:rPr>
              <a:t>D</a:t>
            </a:r>
            <a:r>
              <a:rPr lang="en-US" sz="14400" dirty="0">
                <a:solidFill>
                  <a:srgbClr val="F6DB3C"/>
                </a:solidFill>
              </a:rPr>
              <a:t>: </a:t>
            </a:r>
            <a:r>
              <a:rPr lang="en-US" sz="14400" dirty="0"/>
              <a:t>Disagree</a:t>
            </a:r>
          </a:p>
          <a:p>
            <a:pPr>
              <a:defRPr/>
            </a:pPr>
            <a:r>
              <a:rPr lang="en-US" sz="14400" dirty="0">
                <a:solidFill>
                  <a:srgbClr val="FF0000"/>
                </a:solidFill>
              </a:rPr>
              <a:t>E</a:t>
            </a:r>
            <a:r>
              <a:rPr lang="en-US" sz="14400" dirty="0">
                <a:solidFill>
                  <a:srgbClr val="F6DB3C"/>
                </a:solidFill>
              </a:rPr>
              <a:t>: </a:t>
            </a:r>
            <a:r>
              <a:rPr lang="en-US" sz="14400" dirty="0"/>
              <a:t>Strongly Disagree</a:t>
            </a:r>
          </a:p>
          <a:p>
            <a:pPr>
              <a:defRPr/>
            </a:pPr>
            <a:r>
              <a:rPr lang="en-US" sz="14400" dirty="0">
                <a:solidFill>
                  <a:srgbClr val="FF0000"/>
                </a:solidFill>
              </a:rPr>
              <a:t>F</a:t>
            </a:r>
            <a:r>
              <a:rPr lang="en-US" sz="14400" dirty="0">
                <a:solidFill>
                  <a:srgbClr val="F6DB3C"/>
                </a:solidFill>
              </a:rPr>
              <a:t>: </a:t>
            </a:r>
            <a:r>
              <a:rPr lang="en-US" sz="14400" dirty="0"/>
              <a:t>Not sure</a:t>
            </a:r>
          </a:p>
          <a:p>
            <a:endParaRPr lang="en-CA" dirty="0"/>
          </a:p>
        </p:txBody>
      </p:sp>
      <p:sp>
        <p:nvSpPr>
          <p:cNvPr id="4" name="TextBox 3"/>
          <p:cNvSpPr txBox="1"/>
          <p:nvPr/>
        </p:nvSpPr>
        <p:spPr>
          <a:xfrm>
            <a:off x="5170227" y="6096000"/>
            <a:ext cx="3733800" cy="646331"/>
          </a:xfrm>
          <a:prstGeom prst="rect">
            <a:avLst/>
          </a:prstGeom>
          <a:noFill/>
        </p:spPr>
        <p:txBody>
          <a:bodyPr wrap="square" rtlCol="0">
            <a:spAutoFit/>
          </a:bodyPr>
          <a:lstStyle/>
          <a:p>
            <a:r>
              <a:rPr lang="en-US" dirty="0" smtClean="0"/>
              <a:t>Next three slides courtesy of York Mills Physics Department. </a:t>
            </a:r>
            <a:r>
              <a:rPr lang="en-US" dirty="0" smtClean="0">
                <a:sym typeface="Wingdings" pitchFamily="2" charset="2"/>
              </a:rPr>
              <a:t></a:t>
            </a:r>
            <a:endParaRPr lang="en-CA" dirty="0"/>
          </a:p>
        </p:txBody>
      </p:sp>
    </p:spTree>
    <p:extLst>
      <p:ext uri="{BB962C8B-B14F-4D97-AF65-F5344CB8AC3E}">
        <p14:creationId xmlns:p14="http://schemas.microsoft.com/office/powerpoint/2010/main" val="832962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Higher-level learning leads to brain development</a:t>
            </a:r>
            <a:endParaRPr lang="en-CA" sz="40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996702" cy="357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86400" y="1447800"/>
            <a:ext cx="3429000" cy="3662541"/>
          </a:xfrm>
          <a:prstGeom prst="rect">
            <a:avLst/>
          </a:prstGeom>
          <a:noFill/>
        </p:spPr>
        <p:txBody>
          <a:bodyPr wrap="square" rtlCol="0">
            <a:spAutoFit/>
          </a:bodyPr>
          <a:lstStyle/>
          <a:p>
            <a:r>
              <a:rPr lang="en-US" sz="3200" dirty="0" smtClean="0">
                <a:solidFill>
                  <a:srgbClr val="FF0000"/>
                </a:solidFill>
              </a:rPr>
              <a:t>Like muscle development</a:t>
            </a:r>
          </a:p>
          <a:p>
            <a:endParaRPr lang="en-US" sz="2400" dirty="0"/>
          </a:p>
          <a:p>
            <a:r>
              <a:rPr lang="en-US" sz="2400" dirty="0" smtClean="0"/>
              <a:t>Strenuous physical effort = thicker muscle tissue</a:t>
            </a:r>
          </a:p>
          <a:p>
            <a:endParaRPr lang="en-US" sz="2400" dirty="0"/>
          </a:p>
          <a:p>
            <a:r>
              <a:rPr lang="en-US" sz="2400" dirty="0" smtClean="0"/>
              <a:t>Strenuous mental effort = thicker brain tissue, more connections</a:t>
            </a:r>
            <a:endParaRPr lang="en-CA" sz="2400" dirty="0"/>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6333414"/>
            <a:ext cx="601980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590800" y="5301543"/>
            <a:ext cx="6553200" cy="954107"/>
          </a:xfrm>
          <a:prstGeom prst="rect">
            <a:avLst/>
          </a:prstGeom>
          <a:noFill/>
        </p:spPr>
        <p:txBody>
          <a:bodyPr wrap="square" rtlCol="0">
            <a:spAutoFit/>
          </a:bodyPr>
          <a:lstStyle/>
          <a:p>
            <a:r>
              <a:rPr lang="en-US" sz="2800" dirty="0" smtClean="0"/>
              <a:t>LEADS TO HIGHER ACHIEVEMENT (BETTER MARKS)</a:t>
            </a:r>
            <a:endParaRPr lang="en-CA" sz="2800" dirty="0"/>
          </a:p>
        </p:txBody>
      </p:sp>
    </p:spTree>
    <p:extLst>
      <p:ext uri="{BB962C8B-B14F-4D97-AF65-F5344CB8AC3E}">
        <p14:creationId xmlns:p14="http://schemas.microsoft.com/office/powerpoint/2010/main" val="817270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Intelligence</a:t>
            </a:r>
            <a:endParaRPr lang="en-US" sz="4000" dirty="0"/>
          </a:p>
        </p:txBody>
      </p:sp>
      <p:sp>
        <p:nvSpPr>
          <p:cNvPr id="3" name="Content Placeholder 2"/>
          <p:cNvSpPr>
            <a:spLocks noGrp="1"/>
          </p:cNvSpPr>
          <p:nvPr>
            <p:ph idx="1"/>
          </p:nvPr>
        </p:nvSpPr>
        <p:spPr>
          <a:xfrm>
            <a:off x="300038" y="1228725"/>
            <a:ext cx="8624887" cy="4897438"/>
          </a:xfrm>
        </p:spPr>
        <p:txBody>
          <a:bodyPr>
            <a:normAutofit lnSpcReduction="10000"/>
          </a:bodyPr>
          <a:lstStyle/>
          <a:p>
            <a:pPr marL="0" indent="0">
              <a:buFont typeface="Wingdings" pitchFamily="2" charset="2"/>
              <a:buNone/>
              <a:defRPr/>
            </a:pPr>
            <a:r>
              <a:rPr lang="en-US" sz="3600" dirty="0" smtClean="0"/>
              <a:t>A person’s intelligence is a fixed thing and essentially does not change.</a:t>
            </a:r>
          </a:p>
          <a:p>
            <a:pPr>
              <a:buFont typeface="Wingdings" pitchFamily="2" charset="2"/>
              <a:buNone/>
              <a:defRPr/>
            </a:pPr>
            <a:endParaRPr lang="en-US" sz="2800" dirty="0" smtClean="0">
              <a:solidFill>
                <a:srgbClr val="F6DB3C"/>
              </a:solidFill>
            </a:endParaRPr>
          </a:p>
          <a:p>
            <a:pPr>
              <a:buFont typeface="Wingdings" pitchFamily="2" charset="2"/>
              <a:buNone/>
              <a:defRPr/>
            </a:pPr>
            <a:r>
              <a:rPr lang="en-US" sz="2400" dirty="0" smtClean="0">
                <a:solidFill>
                  <a:srgbClr val="F6DB3C"/>
                </a:solidFill>
              </a:rPr>
              <a:t>A: </a:t>
            </a:r>
            <a:r>
              <a:rPr lang="en-US" sz="2400" dirty="0" smtClean="0"/>
              <a:t>Strongly Agree</a:t>
            </a:r>
          </a:p>
          <a:p>
            <a:pPr>
              <a:buFont typeface="Wingdings" pitchFamily="2" charset="2"/>
              <a:buNone/>
              <a:defRPr/>
            </a:pPr>
            <a:r>
              <a:rPr lang="en-US" sz="2400" dirty="0" smtClean="0">
                <a:solidFill>
                  <a:srgbClr val="F6DB3C"/>
                </a:solidFill>
              </a:rPr>
              <a:t>B: </a:t>
            </a:r>
            <a:r>
              <a:rPr lang="en-US" sz="2400" dirty="0" smtClean="0"/>
              <a:t>Agree</a:t>
            </a:r>
          </a:p>
          <a:p>
            <a:pPr>
              <a:buFont typeface="Wingdings" pitchFamily="2" charset="2"/>
              <a:buNone/>
              <a:defRPr/>
            </a:pPr>
            <a:r>
              <a:rPr lang="en-US" sz="2400" dirty="0" smtClean="0">
                <a:solidFill>
                  <a:srgbClr val="F6DB3C"/>
                </a:solidFill>
              </a:rPr>
              <a:t>C: </a:t>
            </a:r>
            <a:r>
              <a:rPr lang="en-US" sz="2400" dirty="0" smtClean="0"/>
              <a:t>Neutral</a:t>
            </a:r>
          </a:p>
          <a:p>
            <a:pPr>
              <a:buFont typeface="Wingdings" pitchFamily="2" charset="2"/>
              <a:buNone/>
              <a:defRPr/>
            </a:pPr>
            <a:endParaRPr lang="en-US" sz="2400" dirty="0" smtClean="0"/>
          </a:p>
          <a:p>
            <a:pPr>
              <a:buFont typeface="Wingdings" pitchFamily="2" charset="2"/>
              <a:buNone/>
              <a:defRPr/>
            </a:pPr>
            <a:r>
              <a:rPr lang="en-US" sz="2400" dirty="0" smtClean="0">
                <a:solidFill>
                  <a:srgbClr val="F6DB3C"/>
                </a:solidFill>
              </a:rPr>
              <a:t>D: </a:t>
            </a:r>
            <a:r>
              <a:rPr lang="en-US" sz="2400" dirty="0" smtClean="0"/>
              <a:t>Disagree</a:t>
            </a:r>
          </a:p>
          <a:p>
            <a:pPr>
              <a:buFont typeface="Wingdings" pitchFamily="2" charset="2"/>
              <a:buNone/>
              <a:defRPr/>
            </a:pPr>
            <a:r>
              <a:rPr lang="en-US" sz="2400" dirty="0" smtClean="0">
                <a:solidFill>
                  <a:srgbClr val="F6DB3C"/>
                </a:solidFill>
              </a:rPr>
              <a:t>E: </a:t>
            </a:r>
            <a:r>
              <a:rPr lang="en-US" sz="2400" dirty="0" smtClean="0"/>
              <a:t>Strongly Disagree</a:t>
            </a:r>
          </a:p>
          <a:p>
            <a:pPr>
              <a:buFont typeface="Wingdings" pitchFamily="2" charset="2"/>
              <a:buNone/>
              <a:defRPr/>
            </a:pPr>
            <a:r>
              <a:rPr lang="en-US" sz="2400" dirty="0" smtClean="0">
                <a:solidFill>
                  <a:srgbClr val="F6DB3C"/>
                </a:solidFill>
              </a:rPr>
              <a:t>F: </a:t>
            </a:r>
            <a:r>
              <a:rPr lang="en-US" sz="2400" dirty="0" smtClean="0"/>
              <a:t>Not sure</a:t>
            </a:r>
          </a:p>
          <a:p>
            <a:pPr>
              <a:buFont typeface="Wingdings" pitchFamily="2" charset="2"/>
              <a:buNone/>
              <a:defRPr/>
            </a:pPr>
            <a:endParaRPr lang="en-US" sz="2400" dirty="0"/>
          </a:p>
        </p:txBody>
      </p:sp>
      <p:grpSp>
        <p:nvGrpSpPr>
          <p:cNvPr id="6" name="Group 11"/>
          <p:cNvGrpSpPr>
            <a:grpSpLocks/>
          </p:cNvGrpSpPr>
          <p:nvPr/>
        </p:nvGrpSpPr>
        <p:grpSpPr bwMode="auto">
          <a:xfrm>
            <a:off x="114900" y="2808127"/>
            <a:ext cx="7643085" cy="1200150"/>
            <a:chOff x="245658" y="2590643"/>
            <a:chExt cx="7643354" cy="1200873"/>
          </a:xfrm>
        </p:grpSpPr>
        <p:sp>
          <p:nvSpPr>
            <p:cNvPr id="4" name="TextBox 3"/>
            <p:cNvSpPr txBox="1"/>
            <p:nvPr/>
          </p:nvSpPr>
          <p:spPr>
            <a:xfrm>
              <a:off x="5472752" y="2590643"/>
              <a:ext cx="2416260" cy="1200873"/>
            </a:xfrm>
            <a:prstGeom prst="rect">
              <a:avLst/>
            </a:prstGeom>
            <a:noFill/>
          </p:spPr>
          <p:txBody>
            <a:bodyPr>
              <a:spAutoFit/>
            </a:bodyPr>
            <a:lstStyle/>
            <a:p>
              <a:pPr algn="ctr" eaLnBrk="0" fontAlgn="base" hangingPunct="0">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Arial" pitchFamily="34" charset="0"/>
                  <a:cs typeface="Arial" pitchFamily="34" charset="0"/>
                </a:rPr>
                <a:t>Fixed</a:t>
              </a:r>
            </a:p>
            <a:p>
              <a:pPr algn="ctr" eaLnBrk="0" fontAlgn="base" hangingPunct="0">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Arial" pitchFamily="34" charset="0"/>
                  <a:cs typeface="Arial" pitchFamily="34" charset="0"/>
                </a:rPr>
                <a:t>Mindset</a:t>
              </a:r>
            </a:p>
          </p:txBody>
        </p:sp>
        <p:sp>
          <p:nvSpPr>
            <p:cNvPr id="25609" name="Rounded Rectangle 5"/>
            <p:cNvSpPr>
              <a:spLocks noChangeArrowheads="1"/>
            </p:cNvSpPr>
            <p:nvPr/>
          </p:nvSpPr>
          <p:spPr bwMode="auto">
            <a:xfrm>
              <a:off x="245658" y="2590643"/>
              <a:ext cx="3725839" cy="889536"/>
            </a:xfrm>
            <a:prstGeom prst="roundRect">
              <a:avLst>
                <a:gd name="adj" fmla="val 16667"/>
              </a:avLst>
            </a:prstGeom>
            <a:noFill/>
            <a:ln w="76200" algn="ctr">
              <a:solidFill>
                <a:srgbClr val="FF0000"/>
              </a:solidFill>
              <a:round/>
              <a:headEnd/>
              <a:tailEnd/>
            </a:ln>
          </p:spPr>
          <p:txBody>
            <a:bodyPr/>
            <a:lstStyle/>
            <a:p>
              <a:pPr eaLnBrk="0" fontAlgn="base" hangingPunct="0">
                <a:spcBef>
                  <a:spcPct val="0"/>
                </a:spcBef>
                <a:spcAft>
                  <a:spcPct val="0"/>
                </a:spcAft>
              </a:pPr>
              <a:endParaRPr lang="en-US">
                <a:solidFill>
                  <a:srgbClr val="FFFFFF"/>
                </a:solidFill>
              </a:endParaRPr>
            </a:p>
          </p:txBody>
        </p:sp>
        <p:cxnSp>
          <p:nvCxnSpPr>
            <p:cNvPr id="25610" name="Straight Arrow Connector 8"/>
            <p:cNvCxnSpPr>
              <a:cxnSpLocks noChangeShapeType="1"/>
            </p:cNvCxnSpPr>
            <p:nvPr/>
          </p:nvCxnSpPr>
          <p:spPr bwMode="auto">
            <a:xfrm flipV="1">
              <a:off x="4162566" y="3035411"/>
              <a:ext cx="1310185" cy="81886"/>
            </a:xfrm>
            <a:prstGeom prst="straightConnector1">
              <a:avLst/>
            </a:prstGeom>
            <a:noFill/>
            <a:ln w="76200" algn="ctr">
              <a:solidFill>
                <a:schemeClr val="tx1"/>
              </a:solidFill>
              <a:round/>
              <a:headEnd/>
              <a:tailEnd type="arrow" w="med" len="med"/>
            </a:ln>
          </p:spPr>
        </p:cxnSp>
      </p:grpSp>
      <p:grpSp>
        <p:nvGrpSpPr>
          <p:cNvPr id="7" name="Group 10"/>
          <p:cNvGrpSpPr>
            <a:grpSpLocks/>
          </p:cNvGrpSpPr>
          <p:nvPr/>
        </p:nvGrpSpPr>
        <p:grpSpPr bwMode="auto">
          <a:xfrm>
            <a:off x="210654" y="4210053"/>
            <a:ext cx="8164513" cy="1200150"/>
            <a:chOff x="232016" y="4656162"/>
            <a:chExt cx="8163642" cy="1200567"/>
          </a:xfrm>
        </p:grpSpPr>
        <p:sp>
          <p:nvSpPr>
            <p:cNvPr id="5" name="TextBox 4"/>
            <p:cNvSpPr txBox="1"/>
            <p:nvPr/>
          </p:nvSpPr>
          <p:spPr>
            <a:xfrm>
              <a:off x="5979741" y="4656162"/>
              <a:ext cx="2415917" cy="1200567"/>
            </a:xfrm>
            <a:prstGeom prst="rect">
              <a:avLst/>
            </a:prstGeom>
            <a:noFill/>
          </p:spPr>
          <p:txBody>
            <a:bodyPr>
              <a:spAutoFit/>
            </a:bodyPr>
            <a:lstStyle/>
            <a:p>
              <a:pPr algn="ctr" eaLnBrk="0" fontAlgn="base" hangingPunct="0">
                <a:spcBef>
                  <a:spcPct val="0"/>
                </a:spcBef>
                <a:spcAft>
                  <a:spcPct val="0"/>
                </a:spcAft>
                <a:defRPr/>
              </a:pPr>
              <a:r>
                <a:rPr lang="en-US" sz="3600" b="1" dirty="0">
                  <a:solidFill>
                    <a:srgbClr val="FFFFFF"/>
                  </a:solidFill>
                  <a:effectLst>
                    <a:outerShdw blurRad="38100" dist="38100" dir="2700000" algn="tl">
                      <a:srgbClr val="000000">
                        <a:alpha val="43137"/>
                      </a:srgbClr>
                    </a:outerShdw>
                  </a:effectLst>
                  <a:latin typeface="Arial" pitchFamily="34" charset="0"/>
                  <a:cs typeface="Arial" pitchFamily="34" charset="0"/>
                </a:rPr>
                <a:t>Growth Mindset</a:t>
              </a:r>
            </a:p>
          </p:txBody>
        </p:sp>
        <p:sp>
          <p:nvSpPr>
            <p:cNvPr id="25606" name="Rounded Rectangle 6"/>
            <p:cNvSpPr>
              <a:spLocks noChangeArrowheads="1"/>
            </p:cNvSpPr>
            <p:nvPr/>
          </p:nvSpPr>
          <p:spPr bwMode="auto">
            <a:xfrm>
              <a:off x="232016" y="4865782"/>
              <a:ext cx="3820608" cy="990946"/>
            </a:xfrm>
            <a:prstGeom prst="roundRect">
              <a:avLst>
                <a:gd name="adj" fmla="val 16667"/>
              </a:avLst>
            </a:prstGeom>
            <a:noFill/>
            <a:ln w="76200" algn="ctr">
              <a:solidFill>
                <a:srgbClr val="92D050"/>
              </a:solidFill>
              <a:round/>
              <a:headEnd/>
              <a:tailEnd/>
            </a:ln>
          </p:spPr>
          <p:txBody>
            <a:bodyPr/>
            <a:lstStyle/>
            <a:p>
              <a:pPr eaLnBrk="0" fontAlgn="base" hangingPunct="0">
                <a:spcBef>
                  <a:spcPct val="0"/>
                </a:spcBef>
                <a:spcAft>
                  <a:spcPct val="0"/>
                </a:spcAft>
              </a:pPr>
              <a:endParaRPr lang="en-US">
                <a:solidFill>
                  <a:srgbClr val="FFFFFF"/>
                </a:solidFill>
              </a:endParaRPr>
            </a:p>
          </p:txBody>
        </p:sp>
        <p:cxnSp>
          <p:nvCxnSpPr>
            <p:cNvPr id="25607" name="Straight Arrow Connector 9"/>
            <p:cNvCxnSpPr>
              <a:cxnSpLocks noChangeShapeType="1"/>
            </p:cNvCxnSpPr>
            <p:nvPr/>
          </p:nvCxnSpPr>
          <p:spPr bwMode="auto">
            <a:xfrm flipV="1">
              <a:off x="4288129" y="5303724"/>
              <a:ext cx="1310185" cy="81886"/>
            </a:xfrm>
            <a:prstGeom prst="straightConnector1">
              <a:avLst/>
            </a:prstGeom>
            <a:noFill/>
            <a:ln w="76200" algn="ctr">
              <a:solidFill>
                <a:schemeClr val="tx1"/>
              </a:solidFill>
              <a:round/>
              <a:headEnd/>
              <a:tailEnd type="arrow" w="med" len="med"/>
            </a:ln>
          </p:spPr>
        </p:cxnSp>
      </p:grpSp>
    </p:spTree>
    <p:extLst>
      <p:ext uri="{BB962C8B-B14F-4D97-AF65-F5344CB8AC3E}">
        <p14:creationId xmlns:p14="http://schemas.microsoft.com/office/powerpoint/2010/main" val="2031821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Growth Mindset</a:t>
            </a:r>
            <a:endParaRPr lang="en-CA" sz="4000" dirty="0"/>
          </a:p>
        </p:txBody>
      </p:sp>
      <p:sp>
        <p:nvSpPr>
          <p:cNvPr id="3" name="Content Placeholder 2"/>
          <p:cNvSpPr>
            <a:spLocks noGrp="1"/>
          </p:cNvSpPr>
          <p:nvPr>
            <p:ph idx="1"/>
          </p:nvPr>
        </p:nvSpPr>
        <p:spPr>
          <a:xfrm>
            <a:off x="822960" y="1100628"/>
            <a:ext cx="7520940" cy="4157172"/>
          </a:xfrm>
          <a:solidFill>
            <a:schemeClr val="accent5">
              <a:lumMod val="20000"/>
              <a:lumOff val="80000"/>
            </a:schemeClr>
          </a:solidFill>
        </p:spPr>
        <p:txBody>
          <a:bodyPr>
            <a:normAutofit fontScale="25000" lnSpcReduction="20000"/>
          </a:bodyPr>
          <a:lstStyle/>
          <a:p>
            <a:pPr marL="0" indent="0"/>
            <a:r>
              <a:rPr lang="en-US" sz="9600" b="0" dirty="0" smtClean="0"/>
              <a:t>Students can often have a </a:t>
            </a:r>
            <a:r>
              <a:rPr lang="en-US" sz="9600" b="0" dirty="0" smtClean="0">
                <a:solidFill>
                  <a:srgbClr val="FF0000"/>
                </a:solidFill>
              </a:rPr>
              <a:t>fixed</a:t>
            </a:r>
            <a:r>
              <a:rPr lang="en-US" sz="9600" b="0" dirty="0" smtClean="0"/>
              <a:t> mindset, meaning a set of beliefs that are essentially frozen in place, about their intelligence. </a:t>
            </a:r>
          </a:p>
          <a:p>
            <a:pPr marL="0" indent="0"/>
            <a:r>
              <a:rPr lang="en-US" sz="9600" b="0" dirty="0" smtClean="0"/>
              <a:t>Carol </a:t>
            </a:r>
            <a:r>
              <a:rPr lang="en-US" sz="9600" b="0" dirty="0" err="1" smtClean="0"/>
              <a:t>Dweck’s</a:t>
            </a:r>
            <a:r>
              <a:rPr lang="en-US" sz="9600" b="0" dirty="0" smtClean="0"/>
              <a:t> research suggests that a </a:t>
            </a:r>
            <a:r>
              <a:rPr lang="en-US" sz="9600" b="0" dirty="0" smtClean="0">
                <a:solidFill>
                  <a:srgbClr val="00B050"/>
                </a:solidFill>
              </a:rPr>
              <a:t>growth</a:t>
            </a:r>
            <a:r>
              <a:rPr lang="en-US" sz="9600" b="0" dirty="0" smtClean="0"/>
              <a:t> mindset is more helpful; in it students believe that their intelligence can be developed. </a:t>
            </a:r>
          </a:p>
          <a:p>
            <a:pPr marL="0" indent="0"/>
            <a:r>
              <a:rPr lang="en-US" sz="9600" b="0" dirty="0" smtClean="0"/>
              <a:t>Students can focus on their learning without fear of making mistakes.; they can emphasize hard work because they believe that there is nothing to discourage them from applying themselves. </a:t>
            </a:r>
          </a:p>
          <a:p>
            <a:pPr marL="0" indent="0"/>
            <a:r>
              <a:rPr lang="en-US" sz="9600" b="0" dirty="0" smtClean="0"/>
              <a:t>Whereas, the </a:t>
            </a:r>
            <a:r>
              <a:rPr lang="en-US" sz="9600" b="0" dirty="0" smtClean="0">
                <a:solidFill>
                  <a:srgbClr val="FF0000"/>
                </a:solidFill>
              </a:rPr>
              <a:t>fixed</a:t>
            </a:r>
            <a:r>
              <a:rPr lang="en-US" sz="9600" b="0" dirty="0" smtClean="0"/>
              <a:t> mindset would discourage them from trying because their intelligence is already at its limit. </a:t>
            </a:r>
          </a:p>
          <a:p>
            <a:endParaRPr lang="en-US" dirty="0" smtClean="0"/>
          </a:p>
        </p:txBody>
      </p:sp>
      <p:sp>
        <p:nvSpPr>
          <p:cNvPr id="4" name="TextBox 3"/>
          <p:cNvSpPr txBox="1"/>
          <p:nvPr/>
        </p:nvSpPr>
        <p:spPr>
          <a:xfrm>
            <a:off x="381000" y="5791200"/>
            <a:ext cx="8001000" cy="646331"/>
          </a:xfrm>
          <a:prstGeom prst="rect">
            <a:avLst/>
          </a:prstGeom>
          <a:noFill/>
        </p:spPr>
        <p:txBody>
          <a:bodyPr wrap="square" rtlCol="0">
            <a:spAutoFit/>
          </a:bodyPr>
          <a:lstStyle/>
          <a:p>
            <a:r>
              <a:rPr lang="en-US" dirty="0" smtClean="0"/>
              <a:t>Carol </a:t>
            </a:r>
            <a:r>
              <a:rPr lang="en-US" dirty="0" err="1" smtClean="0"/>
              <a:t>Dweck</a:t>
            </a:r>
            <a:r>
              <a:rPr lang="en-US" dirty="0" smtClean="0"/>
              <a:t>, “Mindsets and Equitable Education,” Principal Leadership, January 2010. </a:t>
            </a:r>
            <a:endParaRPr lang="en-CA" dirty="0"/>
          </a:p>
        </p:txBody>
      </p:sp>
    </p:spTree>
    <p:extLst>
      <p:ext uri="{BB962C8B-B14F-4D97-AF65-F5344CB8AC3E}">
        <p14:creationId xmlns:p14="http://schemas.microsoft.com/office/powerpoint/2010/main" val="237577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Teacher mindsets</a:t>
            </a:r>
            <a:endParaRPr lang="en-CA" sz="4000" dirty="0"/>
          </a:p>
        </p:txBody>
      </p:sp>
      <p:sp>
        <p:nvSpPr>
          <p:cNvPr id="3" name="Content Placeholder 2"/>
          <p:cNvSpPr>
            <a:spLocks noGrp="1"/>
          </p:cNvSpPr>
          <p:nvPr>
            <p:ph idx="1"/>
          </p:nvPr>
        </p:nvSpPr>
        <p:spPr>
          <a:xfrm>
            <a:off x="822960" y="1100628"/>
            <a:ext cx="7520940" cy="4233372"/>
          </a:xfrm>
          <a:solidFill>
            <a:schemeClr val="accent5">
              <a:lumMod val="20000"/>
              <a:lumOff val="80000"/>
            </a:schemeClr>
          </a:solidFill>
        </p:spPr>
        <p:txBody>
          <a:bodyPr>
            <a:noAutofit/>
          </a:bodyPr>
          <a:lstStyle/>
          <a:p>
            <a:r>
              <a:rPr lang="en-US" sz="2000" dirty="0" err="1" smtClean="0"/>
              <a:t>Dweck’s</a:t>
            </a:r>
            <a:r>
              <a:rPr lang="en-US" sz="2000" dirty="0" smtClean="0"/>
              <a:t> research shows that students do better academically when they are taught by teachers with </a:t>
            </a:r>
            <a:r>
              <a:rPr lang="en-US" sz="2000" dirty="0" smtClean="0">
                <a:solidFill>
                  <a:srgbClr val="00B050"/>
                </a:solidFill>
              </a:rPr>
              <a:t>growth mindsets</a:t>
            </a:r>
            <a:r>
              <a:rPr lang="en-US" sz="2000" dirty="0" smtClean="0"/>
              <a:t>. </a:t>
            </a:r>
          </a:p>
          <a:p>
            <a:r>
              <a:rPr lang="en-US" sz="2000" dirty="0" smtClean="0"/>
              <a:t>Student learning increases because teachers don’t simply put students into categories (good student, bad student, can’t learn, etc.)</a:t>
            </a:r>
          </a:p>
          <a:p>
            <a:r>
              <a:rPr lang="en-US" sz="2000" dirty="0" smtClean="0"/>
              <a:t>Teachers work to move their students forward by giving them specific suggestions for how they can improve. </a:t>
            </a:r>
          </a:p>
          <a:p>
            <a:r>
              <a:rPr lang="en-US" sz="2000" dirty="0" smtClean="0">
                <a:solidFill>
                  <a:srgbClr val="FF0000"/>
                </a:solidFill>
              </a:rPr>
              <a:t>Fixed mindset</a:t>
            </a:r>
            <a:r>
              <a:rPr lang="en-US" sz="2000" dirty="0" smtClean="0"/>
              <a:t> teachers tend to think that learning is a student’s responsibility, period. </a:t>
            </a:r>
          </a:p>
          <a:p>
            <a:r>
              <a:rPr lang="en-US" sz="2000" dirty="0" smtClean="0">
                <a:solidFill>
                  <a:srgbClr val="FF0000"/>
                </a:solidFill>
              </a:rPr>
              <a:t>Fixed mindset</a:t>
            </a:r>
            <a:r>
              <a:rPr lang="en-US" sz="2000" dirty="0" smtClean="0"/>
              <a:t> teachers tend to praise students’ intelligence. </a:t>
            </a:r>
          </a:p>
          <a:p>
            <a:r>
              <a:rPr lang="en-US" sz="2000" dirty="0" smtClean="0">
                <a:solidFill>
                  <a:srgbClr val="00B050"/>
                </a:solidFill>
              </a:rPr>
              <a:t>Growth mindset </a:t>
            </a:r>
            <a:r>
              <a:rPr lang="en-US" sz="2000" dirty="0" smtClean="0"/>
              <a:t>teachers praise students’ strategies and effort, believing they can improve and rise to challenges.</a:t>
            </a:r>
            <a:endParaRPr lang="en-CA" sz="2000" dirty="0"/>
          </a:p>
        </p:txBody>
      </p:sp>
    </p:spTree>
    <p:extLst>
      <p:ext uri="{BB962C8B-B14F-4D97-AF65-F5344CB8AC3E}">
        <p14:creationId xmlns:p14="http://schemas.microsoft.com/office/powerpoint/2010/main" val="2595651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Visualize growth mindset</a:t>
            </a:r>
            <a:endParaRPr lang="en-CA" sz="4000" dirty="0"/>
          </a:p>
        </p:txBody>
      </p:sp>
      <p:sp>
        <p:nvSpPr>
          <p:cNvPr id="3" name="Content Placeholder 2"/>
          <p:cNvSpPr>
            <a:spLocks noGrp="1"/>
          </p:cNvSpPr>
          <p:nvPr>
            <p:ph idx="1"/>
          </p:nvPr>
        </p:nvSpPr>
        <p:spPr/>
        <p:txBody>
          <a:bodyPr/>
          <a:lstStyle/>
          <a:p>
            <a:endParaRPr lang="en-CA" dirty="0" smtClean="0">
              <a:hlinkClick r:id="rId3"/>
            </a:endParaRPr>
          </a:p>
          <a:p>
            <a:endParaRPr lang="en-CA" dirty="0" smtClean="0">
              <a:hlinkClick r:id="rId3"/>
            </a:endParaRPr>
          </a:p>
          <a:p>
            <a:r>
              <a:rPr lang="en-CA" dirty="0" smtClean="0">
                <a:hlinkClick r:id="rId3"/>
              </a:rPr>
              <a:t>http://www.youtube.com/watch?v=o8JycfeoVzg</a:t>
            </a:r>
            <a:endParaRPr lang="en-CA" dirty="0" smtClean="0"/>
          </a:p>
          <a:p>
            <a:r>
              <a:rPr lang="en-US" sz="1050" dirty="0" smtClean="0"/>
              <a:t>	</a:t>
            </a:r>
            <a:r>
              <a:rPr lang="en-US" sz="1050" b="0" dirty="0" smtClean="0"/>
              <a:t>Video 1.16</a:t>
            </a:r>
          </a:p>
          <a:p>
            <a:endParaRPr lang="en-CA" dirty="0"/>
          </a:p>
        </p:txBody>
      </p:sp>
      <p:sp>
        <p:nvSpPr>
          <p:cNvPr id="10" name="Text Placeholder 9"/>
          <p:cNvSpPr>
            <a:spLocks noGrp="1"/>
          </p:cNvSpPr>
          <p:nvPr>
            <p:ph type="body" sz="half" idx="2"/>
          </p:nvPr>
        </p:nvSpPr>
        <p:spPr/>
        <p:txBody>
          <a:bodyPr/>
          <a:lstStyle/>
          <a:p>
            <a:endParaRPr lang="en-CA" dirty="0"/>
          </a:p>
        </p:txBody>
      </p:sp>
    </p:spTree>
    <p:extLst>
      <p:ext uri="{BB962C8B-B14F-4D97-AF65-F5344CB8AC3E}">
        <p14:creationId xmlns:p14="http://schemas.microsoft.com/office/powerpoint/2010/main" val="1540937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965</Words>
  <Application>Microsoft Office PowerPoint</Application>
  <PresentationFormat>On-screen Show (4:3)</PresentationFormat>
  <Paragraphs>159</Paragraphs>
  <Slides>21</Slides>
  <Notes>15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Grade 10 and New Student Orientation</vt:lpstr>
      <vt:lpstr>PowerPoint Presentation</vt:lpstr>
      <vt:lpstr>Growth mindset vs. fixed mindset</vt:lpstr>
      <vt:lpstr>INTELLIGENCE</vt:lpstr>
      <vt:lpstr>Higher-level learning leads to brain development</vt:lpstr>
      <vt:lpstr>Intelligence</vt:lpstr>
      <vt:lpstr>Growth Mindset</vt:lpstr>
      <vt:lpstr>Teacher mindsets</vt:lpstr>
      <vt:lpstr>Visualize growth mindset</vt:lpstr>
      <vt:lpstr>Learning &amp; Brain functions</vt:lpstr>
      <vt:lpstr> </vt:lpstr>
      <vt:lpstr>resilience</vt:lpstr>
      <vt:lpstr>PowerPoint Presentation</vt:lpstr>
      <vt:lpstr>GRIT</vt:lpstr>
      <vt:lpstr>GRIT TEST</vt:lpstr>
      <vt:lpstr>Responses</vt:lpstr>
      <vt:lpstr>PowerPoint Presentation</vt:lpstr>
      <vt:lpstr>Factors that contribute to resilience</vt:lpstr>
      <vt:lpstr>Con’t</vt:lpstr>
      <vt:lpstr>PowerPoint Presentation</vt:lpstr>
      <vt:lpstr>Have a sense of humour</vt:lpstr>
    </vt:vector>
  </TitlesOfParts>
  <Company>Toronto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Grade 10 and New Student Orientation</dc:title>
  <dc:creator>Gluskin, Risa</dc:creator>
  <cp:lastModifiedBy>Gluskin, Risa</cp:lastModifiedBy>
  <cp:revision>94</cp:revision>
  <dcterms:created xsi:type="dcterms:W3CDTF">2013-09-17T12:29:59Z</dcterms:created>
  <dcterms:modified xsi:type="dcterms:W3CDTF">2013-10-10T11:52:29Z</dcterms:modified>
</cp:coreProperties>
</file>